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comments/comment2.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comment3.xml" ContentType="application/vnd.openxmlformats-officedocument.presentationml.comment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5"/>
  </p:notesMasterIdLst>
  <p:handoutMasterIdLst>
    <p:handoutMasterId r:id="rId406"/>
  </p:handoutMasterIdLst>
  <p:sldIdLst>
    <p:sldId id="256" r:id="rId2"/>
    <p:sldId id="258" r:id="rId3"/>
    <p:sldId id="273" r:id="rId4"/>
    <p:sldId id="292" r:id="rId5"/>
    <p:sldId id="309" r:id="rId6"/>
    <p:sldId id="294" r:id="rId7"/>
    <p:sldId id="310" r:id="rId8"/>
    <p:sldId id="311" r:id="rId9"/>
    <p:sldId id="312" r:id="rId10"/>
    <p:sldId id="313" r:id="rId11"/>
    <p:sldId id="261" r:id="rId12"/>
    <p:sldId id="274" r:id="rId13"/>
    <p:sldId id="314" r:id="rId14"/>
    <p:sldId id="305" r:id="rId15"/>
    <p:sldId id="306" r:id="rId16"/>
    <p:sldId id="307" r:id="rId17"/>
    <p:sldId id="344" r:id="rId18"/>
    <p:sldId id="308" r:id="rId19"/>
    <p:sldId id="345" r:id="rId20"/>
    <p:sldId id="293" r:id="rId21"/>
    <p:sldId id="346" r:id="rId22"/>
    <p:sldId id="295" r:id="rId23"/>
    <p:sldId id="315" r:id="rId24"/>
    <p:sldId id="296" r:id="rId25"/>
    <p:sldId id="297" r:id="rId26"/>
    <p:sldId id="298" r:id="rId27"/>
    <p:sldId id="299" r:id="rId28"/>
    <p:sldId id="347" r:id="rId29"/>
    <p:sldId id="302" r:id="rId30"/>
    <p:sldId id="303" r:id="rId31"/>
    <p:sldId id="304" r:id="rId32"/>
    <p:sldId id="348" r:id="rId33"/>
    <p:sldId id="349" r:id="rId34"/>
    <p:sldId id="350" r:id="rId35"/>
    <p:sldId id="351" r:id="rId36"/>
    <p:sldId id="317" r:id="rId37"/>
    <p:sldId id="262" r:id="rId38"/>
    <p:sldId id="275" r:id="rId39"/>
    <p:sldId id="318" r:id="rId40"/>
    <p:sldId id="319" r:id="rId41"/>
    <p:sldId id="320" r:id="rId42"/>
    <p:sldId id="321" r:id="rId43"/>
    <p:sldId id="322" r:id="rId44"/>
    <p:sldId id="323" r:id="rId45"/>
    <p:sldId id="324" r:id="rId46"/>
    <p:sldId id="325" r:id="rId47"/>
    <p:sldId id="326" r:id="rId48"/>
    <p:sldId id="327" r:id="rId49"/>
    <p:sldId id="329" r:id="rId50"/>
    <p:sldId id="328" r:id="rId51"/>
    <p:sldId id="330" r:id="rId52"/>
    <p:sldId id="331" r:id="rId53"/>
    <p:sldId id="332" r:id="rId54"/>
    <p:sldId id="333" r:id="rId55"/>
    <p:sldId id="334" r:id="rId56"/>
    <p:sldId id="335" r:id="rId57"/>
    <p:sldId id="336" r:id="rId58"/>
    <p:sldId id="337" r:id="rId59"/>
    <p:sldId id="338" r:id="rId60"/>
    <p:sldId id="339" r:id="rId61"/>
    <p:sldId id="340" r:id="rId62"/>
    <p:sldId id="341" r:id="rId63"/>
    <p:sldId id="342" r:id="rId64"/>
    <p:sldId id="343" r:id="rId65"/>
    <p:sldId id="263" r:id="rId66"/>
    <p:sldId id="277" r:id="rId67"/>
    <p:sldId id="352" r:id="rId68"/>
    <p:sldId id="393" r:id="rId69"/>
    <p:sldId id="394" r:id="rId70"/>
    <p:sldId id="395" r:id="rId71"/>
    <p:sldId id="396" r:id="rId72"/>
    <p:sldId id="378" r:id="rId73"/>
    <p:sldId id="379" r:id="rId74"/>
    <p:sldId id="380" r:id="rId75"/>
    <p:sldId id="381" r:id="rId76"/>
    <p:sldId id="382" r:id="rId77"/>
    <p:sldId id="397" r:id="rId78"/>
    <p:sldId id="301" r:id="rId79"/>
    <p:sldId id="398" r:id="rId80"/>
    <p:sldId id="383" r:id="rId81"/>
    <p:sldId id="399" r:id="rId82"/>
    <p:sldId id="400" r:id="rId83"/>
    <p:sldId id="384" r:id="rId84"/>
    <p:sldId id="401" r:id="rId85"/>
    <p:sldId id="402" r:id="rId86"/>
    <p:sldId id="372" r:id="rId87"/>
    <p:sldId id="403" r:id="rId88"/>
    <p:sldId id="404" r:id="rId89"/>
    <p:sldId id="405" r:id="rId90"/>
    <p:sldId id="406" r:id="rId91"/>
    <p:sldId id="407" r:id="rId92"/>
    <p:sldId id="408" r:id="rId93"/>
    <p:sldId id="316" r:id="rId94"/>
    <p:sldId id="409" r:id="rId95"/>
    <p:sldId id="410" r:id="rId96"/>
    <p:sldId id="411" r:id="rId97"/>
    <p:sldId id="412" r:id="rId98"/>
    <p:sldId id="413" r:id="rId99"/>
    <p:sldId id="414" r:id="rId100"/>
    <p:sldId id="415" r:id="rId101"/>
    <p:sldId id="416" r:id="rId102"/>
    <p:sldId id="417" r:id="rId103"/>
    <p:sldId id="418" r:id="rId104"/>
    <p:sldId id="419" r:id="rId105"/>
    <p:sldId id="420" r:id="rId106"/>
    <p:sldId id="421" r:id="rId107"/>
    <p:sldId id="422" r:id="rId108"/>
    <p:sldId id="423" r:id="rId109"/>
    <p:sldId id="374" r:id="rId110"/>
    <p:sldId id="375" r:id="rId111"/>
    <p:sldId id="424" r:id="rId112"/>
    <p:sldId id="264" r:id="rId113"/>
    <p:sldId id="278" r:id="rId114"/>
    <p:sldId id="425" r:id="rId115"/>
    <p:sldId id="426" r:id="rId116"/>
    <p:sldId id="300" r:id="rId117"/>
    <p:sldId id="427" r:id="rId118"/>
    <p:sldId id="428" r:id="rId119"/>
    <p:sldId id="429" r:id="rId120"/>
    <p:sldId id="430" r:id="rId121"/>
    <p:sldId id="265" r:id="rId122"/>
    <p:sldId id="431" r:id="rId123"/>
    <p:sldId id="432" r:id="rId124"/>
    <p:sldId id="433" r:id="rId125"/>
    <p:sldId id="434" r:id="rId126"/>
    <p:sldId id="435" r:id="rId127"/>
    <p:sldId id="436" r:id="rId128"/>
    <p:sldId id="437" r:id="rId129"/>
    <p:sldId id="438" r:id="rId130"/>
    <p:sldId id="439" r:id="rId131"/>
    <p:sldId id="440" r:id="rId132"/>
    <p:sldId id="441" r:id="rId133"/>
    <p:sldId id="442" r:id="rId134"/>
    <p:sldId id="443" r:id="rId135"/>
    <p:sldId id="444" r:id="rId136"/>
    <p:sldId id="445" r:id="rId137"/>
    <p:sldId id="446" r:id="rId138"/>
    <p:sldId id="447" r:id="rId139"/>
    <p:sldId id="448" r:id="rId140"/>
    <p:sldId id="449" r:id="rId141"/>
    <p:sldId id="450" r:id="rId142"/>
    <p:sldId id="451" r:id="rId143"/>
    <p:sldId id="452" r:id="rId144"/>
    <p:sldId id="453" r:id="rId145"/>
    <p:sldId id="454" r:id="rId146"/>
    <p:sldId id="455" r:id="rId147"/>
    <p:sldId id="456" r:id="rId148"/>
    <p:sldId id="457" r:id="rId149"/>
    <p:sldId id="458" r:id="rId150"/>
    <p:sldId id="459" r:id="rId151"/>
    <p:sldId id="460" r:id="rId152"/>
    <p:sldId id="461" r:id="rId153"/>
    <p:sldId id="462" r:id="rId154"/>
    <p:sldId id="463" r:id="rId155"/>
    <p:sldId id="464" r:id="rId156"/>
    <p:sldId id="465" r:id="rId157"/>
    <p:sldId id="466" r:id="rId158"/>
    <p:sldId id="467" r:id="rId159"/>
    <p:sldId id="468" r:id="rId160"/>
    <p:sldId id="469" r:id="rId161"/>
    <p:sldId id="470" r:id="rId162"/>
    <p:sldId id="266" r:id="rId163"/>
    <p:sldId id="280" r:id="rId164"/>
    <p:sldId id="471" r:id="rId165"/>
    <p:sldId id="472" r:id="rId166"/>
    <p:sldId id="473" r:id="rId167"/>
    <p:sldId id="474" r:id="rId168"/>
    <p:sldId id="475" r:id="rId169"/>
    <p:sldId id="476" r:id="rId170"/>
    <p:sldId id="477" r:id="rId171"/>
    <p:sldId id="267" r:id="rId172"/>
    <p:sldId id="281" r:id="rId173"/>
    <p:sldId id="478" r:id="rId174"/>
    <p:sldId id="479" r:id="rId175"/>
    <p:sldId id="355" r:id="rId176"/>
    <p:sldId id="356" r:id="rId177"/>
    <p:sldId id="357" r:id="rId178"/>
    <p:sldId id="358" r:id="rId179"/>
    <p:sldId id="480" r:id="rId180"/>
    <p:sldId id="481" r:id="rId181"/>
    <p:sldId id="359" r:id="rId182"/>
    <p:sldId id="482" r:id="rId183"/>
    <p:sldId id="483" r:id="rId184"/>
    <p:sldId id="484" r:id="rId185"/>
    <p:sldId id="485" r:id="rId186"/>
    <p:sldId id="486" r:id="rId187"/>
    <p:sldId id="487" r:id="rId188"/>
    <p:sldId id="488" r:id="rId189"/>
    <p:sldId id="489" r:id="rId190"/>
    <p:sldId id="490" r:id="rId191"/>
    <p:sldId id="491" r:id="rId192"/>
    <p:sldId id="492" r:id="rId193"/>
    <p:sldId id="493" r:id="rId194"/>
    <p:sldId id="494" r:id="rId195"/>
    <p:sldId id="495" r:id="rId196"/>
    <p:sldId id="496" r:id="rId197"/>
    <p:sldId id="497" r:id="rId198"/>
    <p:sldId id="498" r:id="rId199"/>
    <p:sldId id="499" r:id="rId200"/>
    <p:sldId id="500" r:id="rId201"/>
    <p:sldId id="501" r:id="rId202"/>
    <p:sldId id="360" r:id="rId203"/>
    <p:sldId id="502" r:id="rId204"/>
    <p:sldId id="503" r:id="rId205"/>
    <p:sldId id="504" r:id="rId206"/>
    <p:sldId id="505" r:id="rId207"/>
    <p:sldId id="506" r:id="rId208"/>
    <p:sldId id="507" r:id="rId209"/>
    <p:sldId id="508" r:id="rId210"/>
    <p:sldId id="509" r:id="rId211"/>
    <p:sldId id="510" r:id="rId212"/>
    <p:sldId id="511" r:id="rId213"/>
    <p:sldId id="512" r:id="rId214"/>
    <p:sldId id="513" r:id="rId215"/>
    <p:sldId id="514" r:id="rId216"/>
    <p:sldId id="361" r:id="rId217"/>
    <p:sldId id="515" r:id="rId218"/>
    <p:sldId id="516" r:id="rId219"/>
    <p:sldId id="517" r:id="rId220"/>
    <p:sldId id="518" r:id="rId221"/>
    <p:sldId id="519" r:id="rId222"/>
    <p:sldId id="520" r:id="rId223"/>
    <p:sldId id="521" r:id="rId224"/>
    <p:sldId id="522" r:id="rId225"/>
    <p:sldId id="363" r:id="rId226"/>
    <p:sldId id="364" r:id="rId227"/>
    <p:sldId id="365" r:id="rId228"/>
    <p:sldId id="366" r:id="rId229"/>
    <p:sldId id="368" r:id="rId230"/>
    <p:sldId id="367" r:id="rId231"/>
    <p:sldId id="523" r:id="rId232"/>
    <p:sldId id="268" r:id="rId233"/>
    <p:sldId id="524" r:id="rId234"/>
    <p:sldId id="385" r:id="rId235"/>
    <p:sldId id="525" r:id="rId236"/>
    <p:sldId id="526" r:id="rId237"/>
    <p:sldId id="527" r:id="rId238"/>
    <p:sldId id="528" r:id="rId239"/>
    <p:sldId id="529" r:id="rId240"/>
    <p:sldId id="530" r:id="rId241"/>
    <p:sldId id="386" r:id="rId242"/>
    <p:sldId id="531" r:id="rId243"/>
    <p:sldId id="387" r:id="rId244"/>
    <p:sldId id="388" r:id="rId245"/>
    <p:sldId id="532" r:id="rId246"/>
    <p:sldId id="389" r:id="rId247"/>
    <p:sldId id="533" r:id="rId248"/>
    <p:sldId id="534" r:id="rId249"/>
    <p:sldId id="390" r:id="rId250"/>
    <p:sldId id="391" r:id="rId251"/>
    <p:sldId id="535" r:id="rId252"/>
    <p:sldId id="392" r:id="rId253"/>
    <p:sldId id="269" r:id="rId254"/>
    <p:sldId id="536" r:id="rId255"/>
    <p:sldId id="537" r:id="rId256"/>
    <p:sldId id="538" r:id="rId257"/>
    <p:sldId id="539" r:id="rId258"/>
    <p:sldId id="540" r:id="rId259"/>
    <p:sldId id="541" r:id="rId260"/>
    <p:sldId id="542" r:id="rId261"/>
    <p:sldId id="543" r:id="rId262"/>
    <p:sldId id="544" r:id="rId263"/>
    <p:sldId id="545" r:id="rId264"/>
    <p:sldId id="270" r:id="rId265"/>
    <p:sldId id="546" r:id="rId266"/>
    <p:sldId id="284" r:id="rId267"/>
    <p:sldId id="547" r:id="rId268"/>
    <p:sldId id="548" r:id="rId269"/>
    <p:sldId id="549" r:id="rId270"/>
    <p:sldId id="550" r:id="rId271"/>
    <p:sldId id="551" r:id="rId272"/>
    <p:sldId id="552" r:id="rId273"/>
    <p:sldId id="553" r:id="rId274"/>
    <p:sldId id="554" r:id="rId275"/>
    <p:sldId id="555" r:id="rId276"/>
    <p:sldId id="556" r:id="rId277"/>
    <p:sldId id="557" r:id="rId278"/>
    <p:sldId id="558" r:id="rId279"/>
    <p:sldId id="559" r:id="rId280"/>
    <p:sldId id="560" r:id="rId281"/>
    <p:sldId id="561" r:id="rId282"/>
    <p:sldId id="562" r:id="rId283"/>
    <p:sldId id="563" r:id="rId284"/>
    <p:sldId id="564" r:id="rId285"/>
    <p:sldId id="565" r:id="rId286"/>
    <p:sldId id="566" r:id="rId287"/>
    <p:sldId id="567" r:id="rId288"/>
    <p:sldId id="568" r:id="rId289"/>
    <p:sldId id="569" r:id="rId290"/>
    <p:sldId id="570" r:id="rId291"/>
    <p:sldId id="571" r:id="rId292"/>
    <p:sldId id="572" r:id="rId293"/>
    <p:sldId id="573" r:id="rId294"/>
    <p:sldId id="574" r:id="rId295"/>
    <p:sldId id="575" r:id="rId296"/>
    <p:sldId id="576" r:id="rId297"/>
    <p:sldId id="577" r:id="rId298"/>
    <p:sldId id="578" r:id="rId299"/>
    <p:sldId id="579" r:id="rId300"/>
    <p:sldId id="580" r:id="rId301"/>
    <p:sldId id="581" r:id="rId302"/>
    <p:sldId id="353" r:id="rId303"/>
    <p:sldId id="354" r:id="rId304"/>
    <p:sldId id="582" r:id="rId305"/>
    <p:sldId id="583" r:id="rId306"/>
    <p:sldId id="584" r:id="rId307"/>
    <p:sldId id="585" r:id="rId308"/>
    <p:sldId id="586" r:id="rId309"/>
    <p:sldId id="587" r:id="rId310"/>
    <p:sldId id="588" r:id="rId311"/>
    <p:sldId id="589" r:id="rId312"/>
    <p:sldId id="590" r:id="rId313"/>
    <p:sldId id="591" r:id="rId314"/>
    <p:sldId id="592" r:id="rId315"/>
    <p:sldId id="593" r:id="rId316"/>
    <p:sldId id="362" r:id="rId317"/>
    <p:sldId id="594" r:id="rId318"/>
    <p:sldId id="595" r:id="rId319"/>
    <p:sldId id="596" r:id="rId320"/>
    <p:sldId id="369" r:id="rId321"/>
    <p:sldId id="597" r:id="rId322"/>
    <p:sldId id="370" r:id="rId323"/>
    <p:sldId id="598" r:id="rId324"/>
    <p:sldId id="371" r:id="rId325"/>
    <p:sldId id="599" r:id="rId326"/>
    <p:sldId id="600" r:id="rId327"/>
    <p:sldId id="373" r:id="rId328"/>
    <p:sldId id="601" r:id="rId329"/>
    <p:sldId id="602" r:id="rId330"/>
    <p:sldId id="603" r:id="rId331"/>
    <p:sldId id="376" r:id="rId332"/>
    <p:sldId id="604" r:id="rId333"/>
    <p:sldId id="377" r:id="rId334"/>
    <p:sldId id="605" r:id="rId335"/>
    <p:sldId id="606" r:id="rId336"/>
    <p:sldId id="607" r:id="rId337"/>
    <p:sldId id="608" r:id="rId338"/>
    <p:sldId id="609" r:id="rId339"/>
    <p:sldId id="610" r:id="rId340"/>
    <p:sldId id="611" r:id="rId341"/>
    <p:sldId id="612" r:id="rId342"/>
    <p:sldId id="613" r:id="rId343"/>
    <p:sldId id="614" r:id="rId344"/>
    <p:sldId id="615" r:id="rId345"/>
    <p:sldId id="616" r:id="rId346"/>
    <p:sldId id="617" r:id="rId347"/>
    <p:sldId id="618" r:id="rId348"/>
    <p:sldId id="619" r:id="rId349"/>
    <p:sldId id="620" r:id="rId350"/>
    <p:sldId id="621" r:id="rId351"/>
    <p:sldId id="622" r:id="rId352"/>
    <p:sldId id="623" r:id="rId353"/>
    <p:sldId id="624" r:id="rId354"/>
    <p:sldId id="625" r:id="rId355"/>
    <p:sldId id="626" r:id="rId356"/>
    <p:sldId id="627" r:id="rId357"/>
    <p:sldId id="628" r:id="rId358"/>
    <p:sldId id="629" r:id="rId359"/>
    <p:sldId id="630" r:id="rId360"/>
    <p:sldId id="631" r:id="rId361"/>
    <p:sldId id="632" r:id="rId362"/>
    <p:sldId id="633" r:id="rId363"/>
    <p:sldId id="634" r:id="rId364"/>
    <p:sldId id="635" r:id="rId365"/>
    <p:sldId id="636" r:id="rId366"/>
    <p:sldId id="637" r:id="rId367"/>
    <p:sldId id="638" r:id="rId368"/>
    <p:sldId id="271" r:id="rId369"/>
    <p:sldId id="639" r:id="rId370"/>
    <p:sldId id="640" r:id="rId371"/>
    <p:sldId id="641" r:id="rId372"/>
    <p:sldId id="642" r:id="rId373"/>
    <p:sldId id="643" r:id="rId374"/>
    <p:sldId id="644" r:id="rId375"/>
    <p:sldId id="645" r:id="rId376"/>
    <p:sldId id="646" r:id="rId377"/>
    <p:sldId id="647" r:id="rId378"/>
    <p:sldId id="648" r:id="rId379"/>
    <p:sldId id="649" r:id="rId380"/>
    <p:sldId id="650" r:id="rId381"/>
    <p:sldId id="651" r:id="rId382"/>
    <p:sldId id="652" r:id="rId383"/>
    <p:sldId id="653" r:id="rId384"/>
    <p:sldId id="654" r:id="rId385"/>
    <p:sldId id="655" r:id="rId386"/>
    <p:sldId id="656" r:id="rId387"/>
    <p:sldId id="657" r:id="rId388"/>
    <p:sldId id="658" r:id="rId389"/>
    <p:sldId id="659" r:id="rId390"/>
    <p:sldId id="660" r:id="rId391"/>
    <p:sldId id="661" r:id="rId392"/>
    <p:sldId id="662" r:id="rId393"/>
    <p:sldId id="663" r:id="rId394"/>
    <p:sldId id="664" r:id="rId395"/>
    <p:sldId id="665" r:id="rId396"/>
    <p:sldId id="666" r:id="rId397"/>
    <p:sldId id="667" r:id="rId398"/>
    <p:sldId id="668" r:id="rId399"/>
    <p:sldId id="669" r:id="rId400"/>
    <p:sldId id="670" r:id="rId401"/>
    <p:sldId id="671" r:id="rId402"/>
    <p:sldId id="672" r:id="rId403"/>
    <p:sldId id="673" r:id="rId404"/>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38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liver Keil" initials="OK" lastIdx="23" clrIdx="0">
    <p:extLst>
      <p:ext uri="{19B8F6BF-5375-455C-9EA6-DF929625EA0E}">
        <p15:presenceInfo xmlns:p15="http://schemas.microsoft.com/office/powerpoint/2012/main" userId="S::okeil@hplush.de::beef7f27-4d23-4da0-961a-03fec84eedc8" providerId="AD"/>
      </p:ext>
    </p:extLst>
  </p:cmAuthor>
  <p:cmAuthor id="2" name="Dipl.-Ing. W. Grethe" initials="Gre" lastIdx="5" clrIdx="1">
    <p:extLst>
      <p:ext uri="{19B8F6BF-5375-455C-9EA6-DF929625EA0E}">
        <p15:presenceInfo xmlns:p15="http://schemas.microsoft.com/office/powerpoint/2012/main" userId="Dipl.-Ing. W. Greth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009" autoAdjust="0"/>
    <p:restoredTop sz="94660"/>
  </p:normalViewPr>
  <p:slideViewPr>
    <p:cSldViewPr snapToGrid="0" showGuides="1">
      <p:cViewPr varScale="1">
        <p:scale>
          <a:sx n="114" d="100"/>
          <a:sy n="114" d="100"/>
        </p:scale>
        <p:origin x="990" y="102"/>
      </p:cViewPr>
      <p:guideLst>
        <p:guide orient="horz" pos="2160"/>
        <p:guide pos="3840"/>
        <p:guide orient="horz" pos="3884"/>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52" d="100"/>
          <a:sy n="152" d="100"/>
        </p:scale>
        <p:origin x="4963" y="86"/>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slide" Target="slides/slide376.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402" Type="http://schemas.openxmlformats.org/officeDocument/2006/relationships/slide" Target="slides/slide401.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slide" Target="slides/slide366.xml"/><Relationship Id="rId388" Type="http://schemas.openxmlformats.org/officeDocument/2006/relationships/slide" Target="slides/slide387.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378" Type="http://schemas.openxmlformats.org/officeDocument/2006/relationships/slide" Target="slides/slide377.xml"/><Relationship Id="rId399" Type="http://schemas.openxmlformats.org/officeDocument/2006/relationships/slide" Target="slides/slide398.xml"/><Relationship Id="rId403" Type="http://schemas.openxmlformats.org/officeDocument/2006/relationships/slide" Target="slides/slide402.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slide" Target="slides/slide367.xml"/><Relationship Id="rId389" Type="http://schemas.openxmlformats.org/officeDocument/2006/relationships/slide" Target="slides/slide388.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379" Type="http://schemas.openxmlformats.org/officeDocument/2006/relationships/slide" Target="slides/slide378.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390" Type="http://schemas.openxmlformats.org/officeDocument/2006/relationships/slide" Target="slides/slide389.xml"/><Relationship Id="rId404" Type="http://schemas.openxmlformats.org/officeDocument/2006/relationships/slide" Target="slides/slide403.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slide" Target="slides/slide368.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380" Type="http://schemas.openxmlformats.org/officeDocument/2006/relationships/slide" Target="slides/slide379.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370" Type="http://schemas.openxmlformats.org/officeDocument/2006/relationships/slide" Target="slides/slide369.xml"/><Relationship Id="rId391" Type="http://schemas.openxmlformats.org/officeDocument/2006/relationships/slide" Target="slides/slide390.xml"/><Relationship Id="rId405" Type="http://schemas.openxmlformats.org/officeDocument/2006/relationships/notesMaster" Target="notesMasters/notesMaster1.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381" Type="http://schemas.openxmlformats.org/officeDocument/2006/relationships/slide" Target="slides/slide380.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350" Type="http://schemas.openxmlformats.org/officeDocument/2006/relationships/slide" Target="slides/slide349.xml"/><Relationship Id="rId371" Type="http://schemas.openxmlformats.org/officeDocument/2006/relationships/slide" Target="slides/slide370.xml"/><Relationship Id="rId406" Type="http://schemas.openxmlformats.org/officeDocument/2006/relationships/handoutMaster" Target="handoutMasters/handoutMaster1.xml"/><Relationship Id="rId9" Type="http://schemas.openxmlformats.org/officeDocument/2006/relationships/slide" Target="slides/slide8.xml"/><Relationship Id="rId210" Type="http://schemas.openxmlformats.org/officeDocument/2006/relationships/slide" Target="slides/slide209.xml"/><Relationship Id="rId392" Type="http://schemas.openxmlformats.org/officeDocument/2006/relationships/slide" Target="slides/slide391.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382" Type="http://schemas.openxmlformats.org/officeDocument/2006/relationships/slide" Target="slides/slide381.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393" Type="http://schemas.openxmlformats.org/officeDocument/2006/relationships/slide" Target="slides/slide392.xml"/><Relationship Id="rId407" Type="http://schemas.openxmlformats.org/officeDocument/2006/relationships/commentAuthors" Target="commentAuthors.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383" Type="http://schemas.openxmlformats.org/officeDocument/2006/relationships/slide" Target="slides/slide382.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394" Type="http://schemas.openxmlformats.org/officeDocument/2006/relationships/slide" Target="slides/slide393.xml"/><Relationship Id="rId408" Type="http://schemas.openxmlformats.org/officeDocument/2006/relationships/presProps" Target="presProps.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384" Type="http://schemas.openxmlformats.org/officeDocument/2006/relationships/slide" Target="slides/slide383.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395" Type="http://schemas.openxmlformats.org/officeDocument/2006/relationships/slide" Target="slides/slide394.xml"/><Relationship Id="rId409" Type="http://schemas.openxmlformats.org/officeDocument/2006/relationships/viewProps" Target="viewProps.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385" Type="http://schemas.openxmlformats.org/officeDocument/2006/relationships/slide" Target="slides/slide384.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410" Type="http://schemas.openxmlformats.org/officeDocument/2006/relationships/theme" Target="theme/theme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slide" Target="slides/slide374.xml"/><Relationship Id="rId396" Type="http://schemas.openxmlformats.org/officeDocument/2006/relationships/slide" Target="slides/slide395.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400" Type="http://schemas.openxmlformats.org/officeDocument/2006/relationships/slide" Target="slides/slide399.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386" Type="http://schemas.openxmlformats.org/officeDocument/2006/relationships/slide" Target="slides/slide385.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411"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slide" Target="slides/slide375.xml"/><Relationship Id="rId397" Type="http://schemas.openxmlformats.org/officeDocument/2006/relationships/slide" Target="slides/slide396.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401" Type="http://schemas.openxmlformats.org/officeDocument/2006/relationships/slide" Target="slides/slide400.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387" Type="http://schemas.openxmlformats.org/officeDocument/2006/relationships/slide" Target="slides/slide386.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398" Type="http://schemas.openxmlformats.org/officeDocument/2006/relationships/slide" Target="slides/slide397.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19-06-18T13:13:04.461" idx="3">
    <p:pos x="6235" y="3336"/>
    <p:text>MF S. 45 Tafel 1</p:text>
  </p:cm>
</p:cmLst>
</file>

<file path=ppt/comments/comment2.xml><?xml version="1.0" encoding="utf-8"?>
<p:cmLst xmlns:a="http://schemas.openxmlformats.org/drawingml/2006/main" xmlns:r="http://schemas.openxmlformats.org/officeDocument/2006/relationships" xmlns:p="http://schemas.openxmlformats.org/presentationml/2006/main">
  <p:cm authorId="2" dt="2019-06-21T12:45:24.043" idx="4">
    <p:pos x="7486" y="1418"/>
    <p:text>Beschreibung aus Bildunterschrift einfügeb.
MF S.57 B19</p:text>
  </p:cm>
</p:cmLst>
</file>

<file path=ppt/comments/comment3.xml><?xml version="1.0" encoding="utf-8"?>
<p:cmLst xmlns:a="http://schemas.openxmlformats.org/drawingml/2006/main" xmlns:r="http://schemas.openxmlformats.org/officeDocument/2006/relationships" xmlns:p="http://schemas.openxmlformats.org/presentationml/2006/main">
  <p:cm authorId="2" dt="2019-10-01T14:27:59.992" idx="5">
    <p:pos x="3305" y="2211"/>
    <p:text>auf welcher Seite steht das mit der Stromversorgung?</p:text>
    <p:extLst>
      <p:ext uri="{C676402C-5697-4E1C-873F-D02D1690AC5C}">
        <p15:threadingInfo xmlns:p15="http://schemas.microsoft.com/office/powerpoint/2012/main" timeZoneBias="-12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94F4EE4E-62A3-49E5-964D-8DB8E8B6B88F}" type="datetimeFigureOut">
              <a:rPr lang="de-DE" smtClean="0"/>
              <a:pPr/>
              <a:t>06.04.2022</a:t>
            </a:fld>
            <a:endParaRPr lang="de-DE"/>
          </a:p>
        </p:txBody>
      </p:sp>
      <p:sp>
        <p:nvSpPr>
          <p:cNvPr id="4" name="Fußzeilenplatzhalter 3"/>
          <p:cNvSpPr>
            <a:spLocks noGrp="1"/>
          </p:cNvSpPr>
          <p:nvPr>
            <p:ph type="ftr" sz="quarter" idx="2"/>
          </p:nvPr>
        </p:nvSpPr>
        <p:spPr>
          <a:xfrm>
            <a:off x="0" y="9428163"/>
            <a:ext cx="2946400" cy="4968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FE081C6E-9712-4945-8F26-494A0333D0AE}" type="slidenum">
              <a:rPr lang="de-DE" smtClean="0"/>
              <a:pPr/>
              <a:t>‹Nr.›</a:t>
            </a:fld>
            <a:endParaRPr 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9E1A616F-E59E-4D90-8CA6-41C83E5B40DC}" type="datetimeFigureOut">
              <a:rPr lang="de-DE" smtClean="0"/>
              <a:pPr/>
              <a:t>06.04.2022</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86B39232-C5F3-4C30-A48C-B6EB76CDCEEF}" type="slidenum">
              <a:rPr lang="de-DE" smtClean="0"/>
              <a:pPr/>
              <a:t>‹Nr.›</a:t>
            </a:fld>
            <a:endParaRPr lang="de-DE"/>
          </a:p>
        </p:txBody>
      </p:sp>
    </p:spTree>
    <p:extLst>
      <p:ext uri="{BB962C8B-B14F-4D97-AF65-F5344CB8AC3E}">
        <p14:creationId xmlns:p14="http://schemas.microsoft.com/office/powerpoint/2010/main" val="3237767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65</a:t>
            </a:fld>
            <a:endParaRPr lang="de-DE"/>
          </a:p>
        </p:txBody>
      </p:sp>
    </p:spTree>
    <p:extLst>
      <p:ext uri="{BB962C8B-B14F-4D97-AF65-F5344CB8AC3E}">
        <p14:creationId xmlns:p14="http://schemas.microsoft.com/office/powerpoint/2010/main" val="297025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74</a:t>
            </a:fld>
            <a:endParaRPr lang="de-DE"/>
          </a:p>
        </p:txBody>
      </p:sp>
    </p:spTree>
    <p:extLst>
      <p:ext uri="{BB962C8B-B14F-4D97-AF65-F5344CB8AC3E}">
        <p14:creationId xmlns:p14="http://schemas.microsoft.com/office/powerpoint/2010/main" val="371274178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243</a:t>
            </a:fld>
            <a:endParaRPr lang="de-DE"/>
          </a:p>
        </p:txBody>
      </p:sp>
    </p:spTree>
    <p:extLst>
      <p:ext uri="{BB962C8B-B14F-4D97-AF65-F5344CB8AC3E}">
        <p14:creationId xmlns:p14="http://schemas.microsoft.com/office/powerpoint/2010/main" val="314113518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244</a:t>
            </a:fld>
            <a:endParaRPr lang="de-DE"/>
          </a:p>
        </p:txBody>
      </p:sp>
    </p:spTree>
    <p:extLst>
      <p:ext uri="{BB962C8B-B14F-4D97-AF65-F5344CB8AC3E}">
        <p14:creationId xmlns:p14="http://schemas.microsoft.com/office/powerpoint/2010/main" val="29688599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245</a:t>
            </a:fld>
            <a:endParaRPr lang="de-DE"/>
          </a:p>
        </p:txBody>
      </p:sp>
    </p:spTree>
    <p:extLst>
      <p:ext uri="{BB962C8B-B14F-4D97-AF65-F5344CB8AC3E}">
        <p14:creationId xmlns:p14="http://schemas.microsoft.com/office/powerpoint/2010/main" val="359247983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246</a:t>
            </a:fld>
            <a:endParaRPr lang="de-DE"/>
          </a:p>
        </p:txBody>
      </p:sp>
    </p:spTree>
    <p:extLst>
      <p:ext uri="{BB962C8B-B14F-4D97-AF65-F5344CB8AC3E}">
        <p14:creationId xmlns:p14="http://schemas.microsoft.com/office/powerpoint/2010/main" val="4505181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247</a:t>
            </a:fld>
            <a:endParaRPr lang="de-DE"/>
          </a:p>
        </p:txBody>
      </p:sp>
    </p:spTree>
    <p:extLst>
      <p:ext uri="{BB962C8B-B14F-4D97-AF65-F5344CB8AC3E}">
        <p14:creationId xmlns:p14="http://schemas.microsoft.com/office/powerpoint/2010/main" val="195465522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248</a:t>
            </a:fld>
            <a:endParaRPr lang="de-DE"/>
          </a:p>
        </p:txBody>
      </p:sp>
    </p:spTree>
    <p:extLst>
      <p:ext uri="{BB962C8B-B14F-4D97-AF65-F5344CB8AC3E}">
        <p14:creationId xmlns:p14="http://schemas.microsoft.com/office/powerpoint/2010/main" val="298642853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249</a:t>
            </a:fld>
            <a:endParaRPr lang="de-DE"/>
          </a:p>
        </p:txBody>
      </p:sp>
    </p:spTree>
    <p:extLst>
      <p:ext uri="{BB962C8B-B14F-4D97-AF65-F5344CB8AC3E}">
        <p14:creationId xmlns:p14="http://schemas.microsoft.com/office/powerpoint/2010/main" val="268815503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250</a:t>
            </a:fld>
            <a:endParaRPr lang="de-DE"/>
          </a:p>
        </p:txBody>
      </p:sp>
    </p:spTree>
    <p:extLst>
      <p:ext uri="{BB962C8B-B14F-4D97-AF65-F5344CB8AC3E}">
        <p14:creationId xmlns:p14="http://schemas.microsoft.com/office/powerpoint/2010/main" val="36126673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251</a:t>
            </a:fld>
            <a:endParaRPr lang="de-DE"/>
          </a:p>
        </p:txBody>
      </p:sp>
    </p:spTree>
    <p:extLst>
      <p:ext uri="{BB962C8B-B14F-4D97-AF65-F5344CB8AC3E}">
        <p14:creationId xmlns:p14="http://schemas.microsoft.com/office/powerpoint/2010/main" val="1812481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252</a:t>
            </a:fld>
            <a:endParaRPr lang="de-DE"/>
          </a:p>
        </p:txBody>
      </p:sp>
    </p:spTree>
    <p:extLst>
      <p:ext uri="{BB962C8B-B14F-4D97-AF65-F5344CB8AC3E}">
        <p14:creationId xmlns:p14="http://schemas.microsoft.com/office/powerpoint/2010/main" val="28013867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75</a:t>
            </a:fld>
            <a:endParaRPr lang="de-DE"/>
          </a:p>
        </p:txBody>
      </p:sp>
    </p:spTree>
    <p:extLst>
      <p:ext uri="{BB962C8B-B14F-4D97-AF65-F5344CB8AC3E}">
        <p14:creationId xmlns:p14="http://schemas.microsoft.com/office/powerpoint/2010/main" val="199940496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273</a:t>
            </a:fld>
            <a:endParaRPr lang="de-DE"/>
          </a:p>
        </p:txBody>
      </p:sp>
    </p:spTree>
    <p:extLst>
      <p:ext uri="{BB962C8B-B14F-4D97-AF65-F5344CB8AC3E}">
        <p14:creationId xmlns:p14="http://schemas.microsoft.com/office/powerpoint/2010/main" val="20856805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 Kellerdecke wirkt als Scheibe und kann die aus dem </a:t>
            </a:r>
            <a:r>
              <a:rPr lang="de-DE" dirty="0" err="1"/>
              <a:t>Erddruck</a:t>
            </a:r>
            <a:r>
              <a:rPr lang="de-DE" dirty="0"/>
              <a:t> entstehenden Kräfte aufnehmen </a:t>
            </a:r>
          </a:p>
          <a:p>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Einflussbereich des Erddruckes auf die Keller-wand beträgt der charakteristische Wert </a:t>
            </a:r>
            <a:r>
              <a:rPr lang="de-DE" dirty="0" err="1"/>
              <a:t>q</a:t>
            </a:r>
            <a:r>
              <a:rPr lang="de-DE" sz="500" dirty="0" err="1"/>
              <a:t>k</a:t>
            </a:r>
            <a:r>
              <a:rPr lang="de-DE" sz="500" dirty="0"/>
              <a:t> </a:t>
            </a:r>
            <a:r>
              <a:rPr lang="de-DE" dirty="0"/>
              <a:t>der Verkehrslast auf der Geländeoberfläche nicht mehr als 5 kN/m²</a:t>
            </a:r>
            <a:r>
              <a:rPr lang="de-DE" sz="500" dirty="0"/>
              <a:t> </a:t>
            </a:r>
            <a:r>
              <a:rPr lang="de-DE" dirty="0"/>
              <a:t>und es ist keine Einzellast &gt; 15 kN im Abstand von weniger als 1,5 m zur Wand vorhanden.</a:t>
            </a:r>
          </a:p>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275</a:t>
            </a:fld>
            <a:endParaRPr lang="de-DE"/>
          </a:p>
        </p:txBody>
      </p:sp>
    </p:spTree>
    <p:extLst>
      <p:ext uri="{BB962C8B-B14F-4D97-AF65-F5344CB8AC3E}">
        <p14:creationId xmlns:p14="http://schemas.microsoft.com/office/powerpoint/2010/main" val="324100244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Fortsetzung der Voraussetzungen: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Für den Nachweis der Tragfähigkeit muss die einwirkende Normalkraft </a:t>
            </a:r>
            <a:r>
              <a:rPr lang="de-DE" dirty="0" err="1"/>
              <a:t>n</a:t>
            </a:r>
            <a:r>
              <a:rPr lang="de-DE" sz="500" dirty="0" err="1"/>
              <a:t>Ed</a:t>
            </a:r>
            <a:r>
              <a:rPr lang="de-DE" sz="500" dirty="0"/>
              <a:t> </a:t>
            </a:r>
            <a:r>
              <a:rPr lang="de-DE" dirty="0"/>
              <a:t>in halber Höhe der Anschüttung nach DIN EN 1996-3/NA innerhalb bestimmter Grenzen liegen.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Am </a:t>
            </a:r>
            <a:r>
              <a:rPr lang="de-DE" dirty="0" err="1"/>
              <a:t>Wandfuß</a:t>
            </a:r>
            <a:r>
              <a:rPr lang="de-DE" dirty="0"/>
              <a:t> darf keine Gleitfläche vorhanden sein (z. B. infolge einer </a:t>
            </a:r>
            <a:r>
              <a:rPr lang="de-DE" dirty="0" err="1"/>
              <a:t>Feuchtigkkeitsperrschicht</a:t>
            </a:r>
            <a:r>
              <a:rPr lang="de-DE" dirty="0"/>
              <a:t>). Sperrschichten aus </a:t>
            </a:r>
            <a:r>
              <a:rPr lang="de-DE" dirty="0" err="1"/>
              <a:t>besandeten</a:t>
            </a:r>
            <a:r>
              <a:rPr lang="de-DE" dirty="0"/>
              <a:t> Bitumendachbahnen R 500 nach DIN EN 13969 in Verbindung mit DIN V 20000-202 oder aus mineralischen Dichtungsschlämmen nach DIN 18533-3 haben in der Regel einen ausreichenden Reibungsbeiwert zur Aufnahme der Querkraft.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dirty="0"/>
              <a:t>Mineralischen Dichtungsschlämmen nach DIN 18533-3 haben in der Regel einen ausreichen-den Reibungsbeiwert zur Aufnahme der Querkraft</a:t>
            </a:r>
          </a:p>
          <a:p>
            <a:endParaRPr lang="de-DE" dirty="0"/>
          </a:p>
          <a:p>
            <a:r>
              <a:rPr lang="de-DE" dirty="0"/>
              <a:t>Verfüllung und Verdichtung des Arbeitsraumes gem. DIN EN 1996-2/NA, Anhang E (3):</a:t>
            </a:r>
          </a:p>
        </p:txBody>
      </p:sp>
      <p:sp>
        <p:nvSpPr>
          <p:cNvPr id="4" name="Foliennummernplatzhalter 3"/>
          <p:cNvSpPr>
            <a:spLocks noGrp="1"/>
          </p:cNvSpPr>
          <p:nvPr>
            <p:ph type="sldNum" sz="quarter" idx="5"/>
          </p:nvPr>
        </p:nvSpPr>
        <p:spPr/>
        <p:txBody>
          <a:bodyPr/>
          <a:lstStyle/>
          <a:p>
            <a:fld id="{86B39232-C5F3-4C30-A48C-B6EB76CDCEEF}" type="slidenum">
              <a:rPr lang="de-DE" smtClean="0"/>
              <a:pPr/>
              <a:t>276</a:t>
            </a:fld>
            <a:endParaRPr lang="de-DE"/>
          </a:p>
        </p:txBody>
      </p:sp>
    </p:spTree>
    <p:extLst>
      <p:ext uri="{BB962C8B-B14F-4D97-AF65-F5344CB8AC3E}">
        <p14:creationId xmlns:p14="http://schemas.microsoft.com/office/powerpoint/2010/main" val="15850122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277</a:t>
            </a:fld>
            <a:endParaRPr lang="de-DE"/>
          </a:p>
        </p:txBody>
      </p:sp>
    </p:spTree>
    <p:extLst>
      <p:ext uri="{BB962C8B-B14F-4D97-AF65-F5344CB8AC3E}">
        <p14:creationId xmlns:p14="http://schemas.microsoft.com/office/powerpoint/2010/main" val="295450322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278</a:t>
            </a:fld>
            <a:endParaRPr lang="de-DE"/>
          </a:p>
        </p:txBody>
      </p:sp>
    </p:spTree>
    <p:extLst>
      <p:ext uri="{BB962C8B-B14F-4D97-AF65-F5344CB8AC3E}">
        <p14:creationId xmlns:p14="http://schemas.microsoft.com/office/powerpoint/2010/main" val="381397338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279</a:t>
            </a:fld>
            <a:endParaRPr lang="de-DE"/>
          </a:p>
        </p:txBody>
      </p:sp>
    </p:spTree>
    <p:extLst>
      <p:ext uri="{BB962C8B-B14F-4D97-AF65-F5344CB8AC3E}">
        <p14:creationId xmlns:p14="http://schemas.microsoft.com/office/powerpoint/2010/main" val="7177835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598488"/>
            <a:r>
              <a:rPr lang="de-DE" dirty="0"/>
              <a:t>DIN 18533-2:	Abdichtung mit </a:t>
            </a:r>
            <a:r>
              <a:rPr lang="de-DE" dirty="0" err="1"/>
              <a:t>bahnenförmigen</a:t>
            </a:r>
            <a:r>
              <a:rPr lang="de-DE" dirty="0"/>
              <a:t> Abdichtungsstoffen, wie z. B:</a:t>
            </a:r>
          </a:p>
          <a:p>
            <a:pPr marL="2060575" lvl="5" indent="-266700" defTabSz="717550">
              <a:buClr>
                <a:srgbClr val="00B0F0"/>
              </a:buClr>
              <a:buFont typeface="Wingdings" panose="05000000000000000000" pitchFamily="2" charset="2"/>
              <a:buChar char="§"/>
            </a:pPr>
            <a:r>
              <a:rPr lang="de-DE" dirty="0">
                <a:latin typeface="Arial" panose="020B0604020202020204" pitchFamily="34" charset="0"/>
                <a:cs typeface="Arial" panose="020B0604020202020204" pitchFamily="34" charset="0"/>
              </a:rPr>
              <a:t>Bitumen- und Polymerbitumenbahnen </a:t>
            </a:r>
          </a:p>
          <a:p>
            <a:pPr marL="2060575" lvl="5" indent="-266700" defTabSz="717550">
              <a:buClr>
                <a:srgbClr val="00B0F0"/>
              </a:buClr>
              <a:buFont typeface="Wingdings" panose="05000000000000000000" pitchFamily="2" charset="2"/>
              <a:buChar char="§"/>
            </a:pPr>
            <a:r>
              <a:rPr lang="de-DE" dirty="0">
                <a:latin typeface="Arial" panose="020B0604020202020204" pitchFamily="34" charset="0"/>
                <a:cs typeface="Arial" panose="020B0604020202020204" pitchFamily="34" charset="0"/>
              </a:rPr>
              <a:t>Kunststoff- und </a:t>
            </a:r>
            <a:r>
              <a:rPr lang="de-DE" dirty="0" err="1">
                <a:latin typeface="Arial" panose="020B0604020202020204" pitchFamily="34" charset="0"/>
                <a:cs typeface="Arial" panose="020B0604020202020204" pitchFamily="34" charset="0"/>
              </a:rPr>
              <a:t>Elastomerbahnen</a:t>
            </a:r>
            <a:endParaRPr lang="de-DE" dirty="0">
              <a:latin typeface="Arial" panose="020B0604020202020204" pitchFamily="34" charset="0"/>
              <a:cs typeface="Arial" panose="020B0604020202020204" pitchFamily="34" charset="0"/>
            </a:endParaRPr>
          </a:p>
          <a:p>
            <a:pPr marL="2060575" lvl="5" indent="-266700" defTabSz="717550">
              <a:buClr>
                <a:srgbClr val="00B0F0"/>
              </a:buClr>
              <a:buFont typeface="Wingdings" panose="05000000000000000000" pitchFamily="2" charset="2"/>
              <a:buChar char="§"/>
            </a:pPr>
            <a:endParaRPr lang="de-DE" dirty="0">
              <a:latin typeface="Arial" panose="020B0604020202020204" pitchFamily="34" charset="0"/>
              <a:cs typeface="Arial" panose="020B0604020202020204" pitchFamily="34" charset="0"/>
            </a:endParaRPr>
          </a:p>
          <a:p>
            <a:pPr defTabSz="598488"/>
            <a:r>
              <a:rPr lang="de-DE" dirty="0"/>
              <a:t>DIN 18533-3:	Abdichtung mit flüssig zu verarbeitenden Abdichtungsstoffen, wie z. B:</a:t>
            </a:r>
          </a:p>
          <a:p>
            <a:pPr marL="2060575" lvl="5" indent="-266700" defTabSz="717550">
              <a:buClr>
                <a:srgbClr val="00B0F0"/>
              </a:buClr>
              <a:buFont typeface="Wingdings" panose="05000000000000000000" pitchFamily="2" charset="2"/>
              <a:buChar char="§"/>
            </a:pPr>
            <a:r>
              <a:rPr lang="de-DE" dirty="0">
                <a:latin typeface="Arial" panose="020B0604020202020204" pitchFamily="34" charset="0"/>
                <a:cs typeface="Arial" panose="020B0604020202020204" pitchFamily="34" charset="0"/>
              </a:rPr>
              <a:t>Kunststoffmodifizierter Bitumendickbeschichtung (PMBC; früher KMB)</a:t>
            </a:r>
          </a:p>
          <a:p>
            <a:pPr marL="2060575" lvl="5" indent="-266700" defTabSz="717550">
              <a:buClr>
                <a:srgbClr val="00B0F0"/>
              </a:buClr>
              <a:buFont typeface="Wingdings" panose="05000000000000000000" pitchFamily="2" charset="2"/>
              <a:buChar char="§"/>
            </a:pPr>
            <a:r>
              <a:rPr lang="de-DE" dirty="0">
                <a:latin typeface="Arial" panose="020B0604020202020204" pitchFamily="34" charset="0"/>
                <a:cs typeface="Arial" panose="020B0604020202020204" pitchFamily="34" charset="0"/>
              </a:rPr>
              <a:t>Rissüberbrückender, mineralischer Dichtungsschlämme (MDS)</a:t>
            </a:r>
          </a:p>
          <a:p>
            <a:pPr marL="2060575" lvl="5" indent="-266700" defTabSz="717550">
              <a:buClr>
                <a:srgbClr val="00B0F0"/>
              </a:buClr>
              <a:buFont typeface="Wingdings" panose="05000000000000000000" pitchFamily="2" charset="2"/>
              <a:buChar char="§"/>
            </a:pPr>
            <a:r>
              <a:rPr lang="de-DE" dirty="0">
                <a:latin typeface="Arial" panose="020B0604020202020204" pitchFamily="34" charset="0"/>
                <a:cs typeface="Arial" panose="020B0604020202020204" pitchFamily="34" charset="0"/>
              </a:rPr>
              <a:t>Flüssigkunststoffen (FLK)</a:t>
            </a:r>
          </a:p>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287</a:t>
            </a:fld>
            <a:endParaRPr lang="de-DE"/>
          </a:p>
        </p:txBody>
      </p:sp>
    </p:spTree>
    <p:extLst>
      <p:ext uri="{BB962C8B-B14F-4D97-AF65-F5344CB8AC3E}">
        <p14:creationId xmlns:p14="http://schemas.microsoft.com/office/powerpoint/2010/main" val="295531403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291</a:t>
            </a:fld>
            <a:endParaRPr lang="de-DE"/>
          </a:p>
        </p:txBody>
      </p:sp>
    </p:spTree>
    <p:extLst>
      <p:ext uri="{BB962C8B-B14F-4D97-AF65-F5344CB8AC3E}">
        <p14:creationId xmlns:p14="http://schemas.microsoft.com/office/powerpoint/2010/main" val="32714652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295</a:t>
            </a:fld>
            <a:endParaRPr lang="de-DE"/>
          </a:p>
        </p:txBody>
      </p:sp>
    </p:spTree>
    <p:extLst>
      <p:ext uri="{BB962C8B-B14F-4D97-AF65-F5344CB8AC3E}">
        <p14:creationId xmlns:p14="http://schemas.microsoft.com/office/powerpoint/2010/main" val="64108819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296</a:t>
            </a:fld>
            <a:endParaRPr lang="de-DE"/>
          </a:p>
        </p:txBody>
      </p:sp>
    </p:spTree>
    <p:extLst>
      <p:ext uri="{BB962C8B-B14F-4D97-AF65-F5344CB8AC3E}">
        <p14:creationId xmlns:p14="http://schemas.microsoft.com/office/powerpoint/2010/main" val="29157404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76</a:t>
            </a:fld>
            <a:endParaRPr lang="de-DE"/>
          </a:p>
        </p:txBody>
      </p:sp>
    </p:spTree>
    <p:extLst>
      <p:ext uri="{BB962C8B-B14F-4D97-AF65-F5344CB8AC3E}">
        <p14:creationId xmlns:p14="http://schemas.microsoft.com/office/powerpoint/2010/main" val="182766395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303</a:t>
            </a:fld>
            <a:endParaRPr lang="de-DE"/>
          </a:p>
        </p:txBody>
      </p:sp>
    </p:spTree>
    <p:extLst>
      <p:ext uri="{BB962C8B-B14F-4D97-AF65-F5344CB8AC3E}">
        <p14:creationId xmlns:p14="http://schemas.microsoft.com/office/powerpoint/2010/main" val="58033061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304</a:t>
            </a:fld>
            <a:endParaRPr lang="de-DE"/>
          </a:p>
        </p:txBody>
      </p:sp>
    </p:spTree>
    <p:extLst>
      <p:ext uri="{BB962C8B-B14F-4D97-AF65-F5344CB8AC3E}">
        <p14:creationId xmlns:p14="http://schemas.microsoft.com/office/powerpoint/2010/main" val="43355762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305</a:t>
            </a:fld>
            <a:endParaRPr lang="de-DE"/>
          </a:p>
        </p:txBody>
      </p:sp>
    </p:spTree>
    <p:extLst>
      <p:ext uri="{BB962C8B-B14F-4D97-AF65-F5344CB8AC3E}">
        <p14:creationId xmlns:p14="http://schemas.microsoft.com/office/powerpoint/2010/main" val="302901474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306</a:t>
            </a:fld>
            <a:endParaRPr lang="de-DE"/>
          </a:p>
        </p:txBody>
      </p:sp>
    </p:spTree>
    <p:extLst>
      <p:ext uri="{BB962C8B-B14F-4D97-AF65-F5344CB8AC3E}">
        <p14:creationId xmlns:p14="http://schemas.microsoft.com/office/powerpoint/2010/main" val="26439796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312</a:t>
            </a:fld>
            <a:endParaRPr lang="de-DE"/>
          </a:p>
        </p:txBody>
      </p:sp>
    </p:spTree>
    <p:extLst>
      <p:ext uri="{BB962C8B-B14F-4D97-AF65-F5344CB8AC3E}">
        <p14:creationId xmlns:p14="http://schemas.microsoft.com/office/powerpoint/2010/main" val="99054773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313</a:t>
            </a:fld>
            <a:endParaRPr lang="de-DE"/>
          </a:p>
        </p:txBody>
      </p:sp>
    </p:spTree>
    <p:extLst>
      <p:ext uri="{BB962C8B-B14F-4D97-AF65-F5344CB8AC3E}">
        <p14:creationId xmlns:p14="http://schemas.microsoft.com/office/powerpoint/2010/main" val="352658214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314</a:t>
            </a:fld>
            <a:endParaRPr lang="de-DE"/>
          </a:p>
        </p:txBody>
      </p:sp>
    </p:spTree>
    <p:extLst>
      <p:ext uri="{BB962C8B-B14F-4D97-AF65-F5344CB8AC3E}">
        <p14:creationId xmlns:p14="http://schemas.microsoft.com/office/powerpoint/2010/main" val="3608287397"/>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315</a:t>
            </a:fld>
            <a:endParaRPr lang="de-DE"/>
          </a:p>
        </p:txBody>
      </p:sp>
    </p:spTree>
    <p:extLst>
      <p:ext uri="{BB962C8B-B14F-4D97-AF65-F5344CB8AC3E}">
        <p14:creationId xmlns:p14="http://schemas.microsoft.com/office/powerpoint/2010/main" val="248482793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316</a:t>
            </a:fld>
            <a:endParaRPr lang="de-DE"/>
          </a:p>
        </p:txBody>
      </p:sp>
    </p:spTree>
    <p:extLst>
      <p:ext uri="{BB962C8B-B14F-4D97-AF65-F5344CB8AC3E}">
        <p14:creationId xmlns:p14="http://schemas.microsoft.com/office/powerpoint/2010/main" val="225900467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317</a:t>
            </a:fld>
            <a:endParaRPr lang="de-DE"/>
          </a:p>
        </p:txBody>
      </p:sp>
    </p:spTree>
    <p:extLst>
      <p:ext uri="{BB962C8B-B14F-4D97-AF65-F5344CB8AC3E}">
        <p14:creationId xmlns:p14="http://schemas.microsoft.com/office/powerpoint/2010/main" val="37135456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77</a:t>
            </a:fld>
            <a:endParaRPr lang="de-DE"/>
          </a:p>
        </p:txBody>
      </p:sp>
    </p:spTree>
    <p:extLst>
      <p:ext uri="{BB962C8B-B14F-4D97-AF65-F5344CB8AC3E}">
        <p14:creationId xmlns:p14="http://schemas.microsoft.com/office/powerpoint/2010/main" val="19852451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318</a:t>
            </a:fld>
            <a:endParaRPr lang="de-DE"/>
          </a:p>
        </p:txBody>
      </p:sp>
    </p:spTree>
    <p:extLst>
      <p:ext uri="{BB962C8B-B14F-4D97-AF65-F5344CB8AC3E}">
        <p14:creationId xmlns:p14="http://schemas.microsoft.com/office/powerpoint/2010/main" val="220804847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319</a:t>
            </a:fld>
            <a:endParaRPr lang="de-DE"/>
          </a:p>
        </p:txBody>
      </p:sp>
    </p:spTree>
    <p:extLst>
      <p:ext uri="{BB962C8B-B14F-4D97-AF65-F5344CB8AC3E}">
        <p14:creationId xmlns:p14="http://schemas.microsoft.com/office/powerpoint/2010/main" val="411935305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320</a:t>
            </a:fld>
            <a:endParaRPr lang="de-DE"/>
          </a:p>
        </p:txBody>
      </p:sp>
    </p:spTree>
    <p:extLst>
      <p:ext uri="{BB962C8B-B14F-4D97-AF65-F5344CB8AC3E}">
        <p14:creationId xmlns:p14="http://schemas.microsoft.com/office/powerpoint/2010/main" val="77665061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321</a:t>
            </a:fld>
            <a:endParaRPr lang="de-DE"/>
          </a:p>
        </p:txBody>
      </p:sp>
    </p:spTree>
    <p:extLst>
      <p:ext uri="{BB962C8B-B14F-4D97-AF65-F5344CB8AC3E}">
        <p14:creationId xmlns:p14="http://schemas.microsoft.com/office/powerpoint/2010/main" val="208829621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322</a:t>
            </a:fld>
            <a:endParaRPr lang="de-DE"/>
          </a:p>
        </p:txBody>
      </p:sp>
    </p:spTree>
    <p:extLst>
      <p:ext uri="{BB962C8B-B14F-4D97-AF65-F5344CB8AC3E}">
        <p14:creationId xmlns:p14="http://schemas.microsoft.com/office/powerpoint/2010/main" val="192359851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323</a:t>
            </a:fld>
            <a:endParaRPr lang="de-DE"/>
          </a:p>
        </p:txBody>
      </p:sp>
    </p:spTree>
    <p:extLst>
      <p:ext uri="{BB962C8B-B14F-4D97-AF65-F5344CB8AC3E}">
        <p14:creationId xmlns:p14="http://schemas.microsoft.com/office/powerpoint/2010/main" val="274577891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324</a:t>
            </a:fld>
            <a:endParaRPr lang="de-DE"/>
          </a:p>
        </p:txBody>
      </p:sp>
    </p:spTree>
    <p:extLst>
      <p:ext uri="{BB962C8B-B14F-4D97-AF65-F5344CB8AC3E}">
        <p14:creationId xmlns:p14="http://schemas.microsoft.com/office/powerpoint/2010/main" val="296491622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325</a:t>
            </a:fld>
            <a:endParaRPr lang="de-DE"/>
          </a:p>
        </p:txBody>
      </p:sp>
    </p:spTree>
    <p:extLst>
      <p:ext uri="{BB962C8B-B14F-4D97-AF65-F5344CB8AC3E}">
        <p14:creationId xmlns:p14="http://schemas.microsoft.com/office/powerpoint/2010/main" val="344449094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326</a:t>
            </a:fld>
            <a:endParaRPr lang="de-DE"/>
          </a:p>
        </p:txBody>
      </p:sp>
    </p:spTree>
    <p:extLst>
      <p:ext uri="{BB962C8B-B14F-4D97-AF65-F5344CB8AC3E}">
        <p14:creationId xmlns:p14="http://schemas.microsoft.com/office/powerpoint/2010/main" val="807108832"/>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327</a:t>
            </a:fld>
            <a:endParaRPr lang="de-DE"/>
          </a:p>
        </p:txBody>
      </p:sp>
    </p:spTree>
    <p:extLst>
      <p:ext uri="{BB962C8B-B14F-4D97-AF65-F5344CB8AC3E}">
        <p14:creationId xmlns:p14="http://schemas.microsoft.com/office/powerpoint/2010/main" val="24937362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78</a:t>
            </a:fld>
            <a:endParaRPr lang="de-DE"/>
          </a:p>
        </p:txBody>
      </p:sp>
    </p:spTree>
    <p:extLst>
      <p:ext uri="{BB962C8B-B14F-4D97-AF65-F5344CB8AC3E}">
        <p14:creationId xmlns:p14="http://schemas.microsoft.com/office/powerpoint/2010/main" val="1158382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79</a:t>
            </a:fld>
            <a:endParaRPr lang="de-DE"/>
          </a:p>
        </p:txBody>
      </p:sp>
    </p:spTree>
    <p:extLst>
      <p:ext uri="{BB962C8B-B14F-4D97-AF65-F5344CB8AC3E}">
        <p14:creationId xmlns:p14="http://schemas.microsoft.com/office/powerpoint/2010/main" val="31006501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80</a:t>
            </a:fld>
            <a:endParaRPr lang="de-DE"/>
          </a:p>
        </p:txBody>
      </p:sp>
    </p:spTree>
    <p:extLst>
      <p:ext uri="{BB962C8B-B14F-4D97-AF65-F5344CB8AC3E}">
        <p14:creationId xmlns:p14="http://schemas.microsoft.com/office/powerpoint/2010/main" val="1622113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81</a:t>
            </a:fld>
            <a:endParaRPr lang="de-DE"/>
          </a:p>
        </p:txBody>
      </p:sp>
    </p:spTree>
    <p:extLst>
      <p:ext uri="{BB962C8B-B14F-4D97-AF65-F5344CB8AC3E}">
        <p14:creationId xmlns:p14="http://schemas.microsoft.com/office/powerpoint/2010/main" val="3678783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82</a:t>
            </a:fld>
            <a:endParaRPr lang="de-DE"/>
          </a:p>
        </p:txBody>
      </p:sp>
    </p:spTree>
    <p:extLst>
      <p:ext uri="{BB962C8B-B14F-4D97-AF65-F5344CB8AC3E}">
        <p14:creationId xmlns:p14="http://schemas.microsoft.com/office/powerpoint/2010/main" val="1509468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83</a:t>
            </a:fld>
            <a:endParaRPr lang="de-DE"/>
          </a:p>
        </p:txBody>
      </p:sp>
    </p:spTree>
    <p:extLst>
      <p:ext uri="{BB962C8B-B14F-4D97-AF65-F5344CB8AC3E}">
        <p14:creationId xmlns:p14="http://schemas.microsoft.com/office/powerpoint/2010/main" val="3156855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66</a:t>
            </a:fld>
            <a:endParaRPr lang="de-DE"/>
          </a:p>
        </p:txBody>
      </p:sp>
    </p:spTree>
    <p:extLst>
      <p:ext uri="{BB962C8B-B14F-4D97-AF65-F5344CB8AC3E}">
        <p14:creationId xmlns:p14="http://schemas.microsoft.com/office/powerpoint/2010/main" val="34739957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84</a:t>
            </a:fld>
            <a:endParaRPr lang="de-DE"/>
          </a:p>
        </p:txBody>
      </p:sp>
    </p:spTree>
    <p:extLst>
      <p:ext uri="{BB962C8B-B14F-4D97-AF65-F5344CB8AC3E}">
        <p14:creationId xmlns:p14="http://schemas.microsoft.com/office/powerpoint/2010/main" val="29977075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85</a:t>
            </a:fld>
            <a:endParaRPr lang="de-DE"/>
          </a:p>
        </p:txBody>
      </p:sp>
    </p:spTree>
    <p:extLst>
      <p:ext uri="{BB962C8B-B14F-4D97-AF65-F5344CB8AC3E}">
        <p14:creationId xmlns:p14="http://schemas.microsoft.com/office/powerpoint/2010/main" val="1037761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86</a:t>
            </a:fld>
            <a:endParaRPr lang="de-DE"/>
          </a:p>
        </p:txBody>
      </p:sp>
    </p:spTree>
    <p:extLst>
      <p:ext uri="{BB962C8B-B14F-4D97-AF65-F5344CB8AC3E}">
        <p14:creationId xmlns:p14="http://schemas.microsoft.com/office/powerpoint/2010/main" val="1338291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87</a:t>
            </a:fld>
            <a:endParaRPr lang="de-DE"/>
          </a:p>
        </p:txBody>
      </p:sp>
    </p:spTree>
    <p:extLst>
      <p:ext uri="{BB962C8B-B14F-4D97-AF65-F5344CB8AC3E}">
        <p14:creationId xmlns:p14="http://schemas.microsoft.com/office/powerpoint/2010/main" val="1822030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88</a:t>
            </a:fld>
            <a:endParaRPr lang="de-DE"/>
          </a:p>
        </p:txBody>
      </p:sp>
    </p:spTree>
    <p:extLst>
      <p:ext uri="{BB962C8B-B14F-4D97-AF65-F5344CB8AC3E}">
        <p14:creationId xmlns:p14="http://schemas.microsoft.com/office/powerpoint/2010/main" val="32976133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89</a:t>
            </a:fld>
            <a:endParaRPr lang="de-DE"/>
          </a:p>
        </p:txBody>
      </p:sp>
    </p:spTree>
    <p:extLst>
      <p:ext uri="{BB962C8B-B14F-4D97-AF65-F5344CB8AC3E}">
        <p14:creationId xmlns:p14="http://schemas.microsoft.com/office/powerpoint/2010/main" val="24320646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90</a:t>
            </a:fld>
            <a:endParaRPr lang="de-DE"/>
          </a:p>
        </p:txBody>
      </p:sp>
    </p:spTree>
    <p:extLst>
      <p:ext uri="{BB962C8B-B14F-4D97-AF65-F5344CB8AC3E}">
        <p14:creationId xmlns:p14="http://schemas.microsoft.com/office/powerpoint/2010/main" val="17869512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91</a:t>
            </a:fld>
            <a:endParaRPr lang="de-DE"/>
          </a:p>
        </p:txBody>
      </p:sp>
    </p:spTree>
    <p:extLst>
      <p:ext uri="{BB962C8B-B14F-4D97-AF65-F5344CB8AC3E}">
        <p14:creationId xmlns:p14="http://schemas.microsoft.com/office/powerpoint/2010/main" val="12196704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92</a:t>
            </a:fld>
            <a:endParaRPr lang="de-DE"/>
          </a:p>
        </p:txBody>
      </p:sp>
    </p:spTree>
    <p:extLst>
      <p:ext uri="{BB962C8B-B14F-4D97-AF65-F5344CB8AC3E}">
        <p14:creationId xmlns:p14="http://schemas.microsoft.com/office/powerpoint/2010/main" val="28366081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93</a:t>
            </a:fld>
            <a:endParaRPr lang="de-DE"/>
          </a:p>
        </p:txBody>
      </p:sp>
    </p:spTree>
    <p:extLst>
      <p:ext uri="{BB962C8B-B14F-4D97-AF65-F5344CB8AC3E}">
        <p14:creationId xmlns:p14="http://schemas.microsoft.com/office/powerpoint/2010/main" val="3850588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67</a:t>
            </a:fld>
            <a:endParaRPr lang="de-DE"/>
          </a:p>
        </p:txBody>
      </p:sp>
    </p:spTree>
    <p:extLst>
      <p:ext uri="{BB962C8B-B14F-4D97-AF65-F5344CB8AC3E}">
        <p14:creationId xmlns:p14="http://schemas.microsoft.com/office/powerpoint/2010/main" val="11037362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94</a:t>
            </a:fld>
            <a:endParaRPr lang="de-DE"/>
          </a:p>
        </p:txBody>
      </p:sp>
    </p:spTree>
    <p:extLst>
      <p:ext uri="{BB962C8B-B14F-4D97-AF65-F5344CB8AC3E}">
        <p14:creationId xmlns:p14="http://schemas.microsoft.com/office/powerpoint/2010/main" val="2502348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95</a:t>
            </a:fld>
            <a:endParaRPr lang="de-DE"/>
          </a:p>
        </p:txBody>
      </p:sp>
    </p:spTree>
    <p:extLst>
      <p:ext uri="{BB962C8B-B14F-4D97-AF65-F5344CB8AC3E}">
        <p14:creationId xmlns:p14="http://schemas.microsoft.com/office/powerpoint/2010/main" val="354153933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96</a:t>
            </a:fld>
            <a:endParaRPr lang="de-DE"/>
          </a:p>
        </p:txBody>
      </p:sp>
    </p:spTree>
    <p:extLst>
      <p:ext uri="{BB962C8B-B14F-4D97-AF65-F5344CB8AC3E}">
        <p14:creationId xmlns:p14="http://schemas.microsoft.com/office/powerpoint/2010/main" val="5622806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97</a:t>
            </a:fld>
            <a:endParaRPr lang="de-DE"/>
          </a:p>
        </p:txBody>
      </p:sp>
    </p:spTree>
    <p:extLst>
      <p:ext uri="{BB962C8B-B14F-4D97-AF65-F5344CB8AC3E}">
        <p14:creationId xmlns:p14="http://schemas.microsoft.com/office/powerpoint/2010/main" val="42450025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98</a:t>
            </a:fld>
            <a:endParaRPr lang="de-DE"/>
          </a:p>
        </p:txBody>
      </p:sp>
    </p:spTree>
    <p:extLst>
      <p:ext uri="{BB962C8B-B14F-4D97-AF65-F5344CB8AC3E}">
        <p14:creationId xmlns:p14="http://schemas.microsoft.com/office/powerpoint/2010/main" val="3477845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99</a:t>
            </a:fld>
            <a:endParaRPr lang="de-DE"/>
          </a:p>
        </p:txBody>
      </p:sp>
    </p:spTree>
    <p:extLst>
      <p:ext uri="{BB962C8B-B14F-4D97-AF65-F5344CB8AC3E}">
        <p14:creationId xmlns:p14="http://schemas.microsoft.com/office/powerpoint/2010/main" val="31098756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100</a:t>
            </a:fld>
            <a:endParaRPr lang="de-DE"/>
          </a:p>
        </p:txBody>
      </p:sp>
    </p:spTree>
    <p:extLst>
      <p:ext uri="{BB962C8B-B14F-4D97-AF65-F5344CB8AC3E}">
        <p14:creationId xmlns:p14="http://schemas.microsoft.com/office/powerpoint/2010/main" val="34272872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101</a:t>
            </a:fld>
            <a:endParaRPr lang="de-DE"/>
          </a:p>
        </p:txBody>
      </p:sp>
    </p:spTree>
    <p:extLst>
      <p:ext uri="{BB962C8B-B14F-4D97-AF65-F5344CB8AC3E}">
        <p14:creationId xmlns:p14="http://schemas.microsoft.com/office/powerpoint/2010/main" val="15873773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102</a:t>
            </a:fld>
            <a:endParaRPr lang="de-DE"/>
          </a:p>
        </p:txBody>
      </p:sp>
    </p:spTree>
    <p:extLst>
      <p:ext uri="{BB962C8B-B14F-4D97-AF65-F5344CB8AC3E}">
        <p14:creationId xmlns:p14="http://schemas.microsoft.com/office/powerpoint/2010/main" val="14294956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103</a:t>
            </a:fld>
            <a:endParaRPr lang="de-DE"/>
          </a:p>
        </p:txBody>
      </p:sp>
    </p:spTree>
    <p:extLst>
      <p:ext uri="{BB962C8B-B14F-4D97-AF65-F5344CB8AC3E}">
        <p14:creationId xmlns:p14="http://schemas.microsoft.com/office/powerpoint/2010/main" val="1232809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68</a:t>
            </a:fld>
            <a:endParaRPr lang="de-DE"/>
          </a:p>
        </p:txBody>
      </p:sp>
    </p:spTree>
    <p:extLst>
      <p:ext uri="{BB962C8B-B14F-4D97-AF65-F5344CB8AC3E}">
        <p14:creationId xmlns:p14="http://schemas.microsoft.com/office/powerpoint/2010/main" val="21364194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104</a:t>
            </a:fld>
            <a:endParaRPr lang="de-DE"/>
          </a:p>
        </p:txBody>
      </p:sp>
    </p:spTree>
    <p:extLst>
      <p:ext uri="{BB962C8B-B14F-4D97-AF65-F5344CB8AC3E}">
        <p14:creationId xmlns:p14="http://schemas.microsoft.com/office/powerpoint/2010/main" val="35727673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105</a:t>
            </a:fld>
            <a:endParaRPr lang="de-DE"/>
          </a:p>
        </p:txBody>
      </p:sp>
    </p:spTree>
    <p:extLst>
      <p:ext uri="{BB962C8B-B14F-4D97-AF65-F5344CB8AC3E}">
        <p14:creationId xmlns:p14="http://schemas.microsoft.com/office/powerpoint/2010/main" val="289193896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106</a:t>
            </a:fld>
            <a:endParaRPr lang="de-DE"/>
          </a:p>
        </p:txBody>
      </p:sp>
    </p:spTree>
    <p:extLst>
      <p:ext uri="{BB962C8B-B14F-4D97-AF65-F5344CB8AC3E}">
        <p14:creationId xmlns:p14="http://schemas.microsoft.com/office/powerpoint/2010/main" val="41635131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107</a:t>
            </a:fld>
            <a:endParaRPr lang="de-DE"/>
          </a:p>
        </p:txBody>
      </p:sp>
    </p:spTree>
    <p:extLst>
      <p:ext uri="{BB962C8B-B14F-4D97-AF65-F5344CB8AC3E}">
        <p14:creationId xmlns:p14="http://schemas.microsoft.com/office/powerpoint/2010/main" val="36029893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108</a:t>
            </a:fld>
            <a:endParaRPr lang="de-DE"/>
          </a:p>
        </p:txBody>
      </p:sp>
    </p:spTree>
    <p:extLst>
      <p:ext uri="{BB962C8B-B14F-4D97-AF65-F5344CB8AC3E}">
        <p14:creationId xmlns:p14="http://schemas.microsoft.com/office/powerpoint/2010/main" val="11451993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109</a:t>
            </a:fld>
            <a:endParaRPr lang="de-DE"/>
          </a:p>
        </p:txBody>
      </p:sp>
    </p:spTree>
    <p:extLst>
      <p:ext uri="{BB962C8B-B14F-4D97-AF65-F5344CB8AC3E}">
        <p14:creationId xmlns:p14="http://schemas.microsoft.com/office/powerpoint/2010/main" val="143014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110</a:t>
            </a:fld>
            <a:endParaRPr lang="de-DE"/>
          </a:p>
        </p:txBody>
      </p:sp>
    </p:spTree>
    <p:extLst>
      <p:ext uri="{BB962C8B-B14F-4D97-AF65-F5344CB8AC3E}">
        <p14:creationId xmlns:p14="http://schemas.microsoft.com/office/powerpoint/2010/main" val="11893884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111</a:t>
            </a:fld>
            <a:endParaRPr lang="de-DE"/>
          </a:p>
        </p:txBody>
      </p:sp>
    </p:spTree>
    <p:extLst>
      <p:ext uri="{BB962C8B-B14F-4D97-AF65-F5344CB8AC3E}">
        <p14:creationId xmlns:p14="http://schemas.microsoft.com/office/powerpoint/2010/main" val="5450556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121</a:t>
            </a:fld>
            <a:endParaRPr lang="de-DE"/>
          </a:p>
        </p:txBody>
      </p:sp>
    </p:spTree>
    <p:extLst>
      <p:ext uri="{BB962C8B-B14F-4D97-AF65-F5344CB8AC3E}">
        <p14:creationId xmlns:p14="http://schemas.microsoft.com/office/powerpoint/2010/main" val="39643713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122</a:t>
            </a:fld>
            <a:endParaRPr lang="de-DE"/>
          </a:p>
        </p:txBody>
      </p:sp>
    </p:spTree>
    <p:extLst>
      <p:ext uri="{BB962C8B-B14F-4D97-AF65-F5344CB8AC3E}">
        <p14:creationId xmlns:p14="http://schemas.microsoft.com/office/powerpoint/2010/main" val="41384775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69</a:t>
            </a:fld>
            <a:endParaRPr lang="de-DE"/>
          </a:p>
        </p:txBody>
      </p:sp>
    </p:spTree>
    <p:extLst>
      <p:ext uri="{BB962C8B-B14F-4D97-AF65-F5344CB8AC3E}">
        <p14:creationId xmlns:p14="http://schemas.microsoft.com/office/powerpoint/2010/main" val="84788218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123</a:t>
            </a:fld>
            <a:endParaRPr lang="de-DE"/>
          </a:p>
        </p:txBody>
      </p:sp>
    </p:spTree>
    <p:extLst>
      <p:ext uri="{BB962C8B-B14F-4D97-AF65-F5344CB8AC3E}">
        <p14:creationId xmlns:p14="http://schemas.microsoft.com/office/powerpoint/2010/main" val="113635145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124</a:t>
            </a:fld>
            <a:endParaRPr lang="de-DE"/>
          </a:p>
        </p:txBody>
      </p:sp>
    </p:spTree>
    <p:extLst>
      <p:ext uri="{BB962C8B-B14F-4D97-AF65-F5344CB8AC3E}">
        <p14:creationId xmlns:p14="http://schemas.microsoft.com/office/powerpoint/2010/main" val="28688375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125</a:t>
            </a:fld>
            <a:endParaRPr lang="de-DE"/>
          </a:p>
        </p:txBody>
      </p:sp>
    </p:spTree>
    <p:extLst>
      <p:ext uri="{BB962C8B-B14F-4D97-AF65-F5344CB8AC3E}">
        <p14:creationId xmlns:p14="http://schemas.microsoft.com/office/powerpoint/2010/main" val="7241354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126</a:t>
            </a:fld>
            <a:endParaRPr lang="de-DE"/>
          </a:p>
        </p:txBody>
      </p:sp>
    </p:spTree>
    <p:extLst>
      <p:ext uri="{BB962C8B-B14F-4D97-AF65-F5344CB8AC3E}">
        <p14:creationId xmlns:p14="http://schemas.microsoft.com/office/powerpoint/2010/main" val="34837282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127</a:t>
            </a:fld>
            <a:endParaRPr lang="de-DE"/>
          </a:p>
        </p:txBody>
      </p:sp>
    </p:spTree>
    <p:extLst>
      <p:ext uri="{BB962C8B-B14F-4D97-AF65-F5344CB8AC3E}">
        <p14:creationId xmlns:p14="http://schemas.microsoft.com/office/powerpoint/2010/main" val="20912273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128</a:t>
            </a:fld>
            <a:endParaRPr lang="de-DE"/>
          </a:p>
        </p:txBody>
      </p:sp>
    </p:spTree>
    <p:extLst>
      <p:ext uri="{BB962C8B-B14F-4D97-AF65-F5344CB8AC3E}">
        <p14:creationId xmlns:p14="http://schemas.microsoft.com/office/powerpoint/2010/main" val="6670689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129</a:t>
            </a:fld>
            <a:endParaRPr lang="de-DE"/>
          </a:p>
        </p:txBody>
      </p:sp>
    </p:spTree>
    <p:extLst>
      <p:ext uri="{BB962C8B-B14F-4D97-AF65-F5344CB8AC3E}">
        <p14:creationId xmlns:p14="http://schemas.microsoft.com/office/powerpoint/2010/main" val="7530392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130</a:t>
            </a:fld>
            <a:endParaRPr lang="de-DE"/>
          </a:p>
        </p:txBody>
      </p:sp>
    </p:spTree>
    <p:extLst>
      <p:ext uri="{BB962C8B-B14F-4D97-AF65-F5344CB8AC3E}">
        <p14:creationId xmlns:p14="http://schemas.microsoft.com/office/powerpoint/2010/main" val="20062172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131</a:t>
            </a:fld>
            <a:endParaRPr lang="de-DE"/>
          </a:p>
        </p:txBody>
      </p:sp>
    </p:spTree>
    <p:extLst>
      <p:ext uri="{BB962C8B-B14F-4D97-AF65-F5344CB8AC3E}">
        <p14:creationId xmlns:p14="http://schemas.microsoft.com/office/powerpoint/2010/main" val="27686967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132</a:t>
            </a:fld>
            <a:endParaRPr lang="de-DE"/>
          </a:p>
        </p:txBody>
      </p:sp>
    </p:spTree>
    <p:extLst>
      <p:ext uri="{BB962C8B-B14F-4D97-AF65-F5344CB8AC3E}">
        <p14:creationId xmlns:p14="http://schemas.microsoft.com/office/powerpoint/2010/main" val="385350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70</a:t>
            </a:fld>
            <a:endParaRPr lang="de-DE"/>
          </a:p>
        </p:txBody>
      </p:sp>
    </p:spTree>
    <p:extLst>
      <p:ext uri="{BB962C8B-B14F-4D97-AF65-F5344CB8AC3E}">
        <p14:creationId xmlns:p14="http://schemas.microsoft.com/office/powerpoint/2010/main" val="107910475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133</a:t>
            </a:fld>
            <a:endParaRPr lang="de-DE"/>
          </a:p>
        </p:txBody>
      </p:sp>
    </p:spTree>
    <p:extLst>
      <p:ext uri="{BB962C8B-B14F-4D97-AF65-F5344CB8AC3E}">
        <p14:creationId xmlns:p14="http://schemas.microsoft.com/office/powerpoint/2010/main" val="25030573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134</a:t>
            </a:fld>
            <a:endParaRPr lang="de-DE"/>
          </a:p>
        </p:txBody>
      </p:sp>
    </p:spTree>
    <p:extLst>
      <p:ext uri="{BB962C8B-B14F-4D97-AF65-F5344CB8AC3E}">
        <p14:creationId xmlns:p14="http://schemas.microsoft.com/office/powerpoint/2010/main" val="394667389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135</a:t>
            </a:fld>
            <a:endParaRPr lang="de-DE"/>
          </a:p>
        </p:txBody>
      </p:sp>
    </p:spTree>
    <p:extLst>
      <p:ext uri="{BB962C8B-B14F-4D97-AF65-F5344CB8AC3E}">
        <p14:creationId xmlns:p14="http://schemas.microsoft.com/office/powerpoint/2010/main" val="12649127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136</a:t>
            </a:fld>
            <a:endParaRPr lang="de-DE"/>
          </a:p>
        </p:txBody>
      </p:sp>
    </p:spTree>
    <p:extLst>
      <p:ext uri="{BB962C8B-B14F-4D97-AF65-F5344CB8AC3E}">
        <p14:creationId xmlns:p14="http://schemas.microsoft.com/office/powerpoint/2010/main" val="223874932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137</a:t>
            </a:fld>
            <a:endParaRPr lang="de-DE"/>
          </a:p>
        </p:txBody>
      </p:sp>
    </p:spTree>
    <p:extLst>
      <p:ext uri="{BB962C8B-B14F-4D97-AF65-F5344CB8AC3E}">
        <p14:creationId xmlns:p14="http://schemas.microsoft.com/office/powerpoint/2010/main" val="41876620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138</a:t>
            </a:fld>
            <a:endParaRPr lang="de-DE"/>
          </a:p>
        </p:txBody>
      </p:sp>
    </p:spTree>
    <p:extLst>
      <p:ext uri="{BB962C8B-B14F-4D97-AF65-F5344CB8AC3E}">
        <p14:creationId xmlns:p14="http://schemas.microsoft.com/office/powerpoint/2010/main" val="116085352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139</a:t>
            </a:fld>
            <a:endParaRPr lang="de-DE"/>
          </a:p>
        </p:txBody>
      </p:sp>
    </p:spTree>
    <p:extLst>
      <p:ext uri="{BB962C8B-B14F-4D97-AF65-F5344CB8AC3E}">
        <p14:creationId xmlns:p14="http://schemas.microsoft.com/office/powerpoint/2010/main" val="316259594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140</a:t>
            </a:fld>
            <a:endParaRPr lang="de-DE"/>
          </a:p>
        </p:txBody>
      </p:sp>
    </p:spTree>
    <p:extLst>
      <p:ext uri="{BB962C8B-B14F-4D97-AF65-F5344CB8AC3E}">
        <p14:creationId xmlns:p14="http://schemas.microsoft.com/office/powerpoint/2010/main" val="241051767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141</a:t>
            </a:fld>
            <a:endParaRPr lang="de-DE"/>
          </a:p>
        </p:txBody>
      </p:sp>
    </p:spTree>
    <p:extLst>
      <p:ext uri="{BB962C8B-B14F-4D97-AF65-F5344CB8AC3E}">
        <p14:creationId xmlns:p14="http://schemas.microsoft.com/office/powerpoint/2010/main" val="8221990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142</a:t>
            </a:fld>
            <a:endParaRPr lang="de-DE"/>
          </a:p>
        </p:txBody>
      </p:sp>
    </p:spTree>
    <p:extLst>
      <p:ext uri="{BB962C8B-B14F-4D97-AF65-F5344CB8AC3E}">
        <p14:creationId xmlns:p14="http://schemas.microsoft.com/office/powerpoint/2010/main" val="14123651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71</a:t>
            </a:fld>
            <a:endParaRPr lang="de-DE"/>
          </a:p>
        </p:txBody>
      </p:sp>
    </p:spTree>
    <p:extLst>
      <p:ext uri="{BB962C8B-B14F-4D97-AF65-F5344CB8AC3E}">
        <p14:creationId xmlns:p14="http://schemas.microsoft.com/office/powerpoint/2010/main" val="376435761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143</a:t>
            </a:fld>
            <a:endParaRPr lang="de-DE"/>
          </a:p>
        </p:txBody>
      </p:sp>
    </p:spTree>
    <p:extLst>
      <p:ext uri="{BB962C8B-B14F-4D97-AF65-F5344CB8AC3E}">
        <p14:creationId xmlns:p14="http://schemas.microsoft.com/office/powerpoint/2010/main" val="217502267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144</a:t>
            </a:fld>
            <a:endParaRPr lang="de-DE"/>
          </a:p>
        </p:txBody>
      </p:sp>
    </p:spTree>
    <p:extLst>
      <p:ext uri="{BB962C8B-B14F-4D97-AF65-F5344CB8AC3E}">
        <p14:creationId xmlns:p14="http://schemas.microsoft.com/office/powerpoint/2010/main" val="9406208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145</a:t>
            </a:fld>
            <a:endParaRPr lang="de-DE"/>
          </a:p>
        </p:txBody>
      </p:sp>
    </p:spTree>
    <p:extLst>
      <p:ext uri="{BB962C8B-B14F-4D97-AF65-F5344CB8AC3E}">
        <p14:creationId xmlns:p14="http://schemas.microsoft.com/office/powerpoint/2010/main" val="74136947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146</a:t>
            </a:fld>
            <a:endParaRPr lang="de-DE"/>
          </a:p>
        </p:txBody>
      </p:sp>
    </p:spTree>
    <p:extLst>
      <p:ext uri="{BB962C8B-B14F-4D97-AF65-F5344CB8AC3E}">
        <p14:creationId xmlns:p14="http://schemas.microsoft.com/office/powerpoint/2010/main" val="360303248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147</a:t>
            </a:fld>
            <a:endParaRPr lang="de-DE"/>
          </a:p>
        </p:txBody>
      </p:sp>
    </p:spTree>
    <p:extLst>
      <p:ext uri="{BB962C8B-B14F-4D97-AF65-F5344CB8AC3E}">
        <p14:creationId xmlns:p14="http://schemas.microsoft.com/office/powerpoint/2010/main" val="145409700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148</a:t>
            </a:fld>
            <a:endParaRPr lang="de-DE"/>
          </a:p>
        </p:txBody>
      </p:sp>
    </p:spTree>
    <p:extLst>
      <p:ext uri="{BB962C8B-B14F-4D97-AF65-F5344CB8AC3E}">
        <p14:creationId xmlns:p14="http://schemas.microsoft.com/office/powerpoint/2010/main" val="7994359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149</a:t>
            </a:fld>
            <a:endParaRPr lang="de-DE"/>
          </a:p>
        </p:txBody>
      </p:sp>
    </p:spTree>
    <p:extLst>
      <p:ext uri="{BB962C8B-B14F-4D97-AF65-F5344CB8AC3E}">
        <p14:creationId xmlns:p14="http://schemas.microsoft.com/office/powerpoint/2010/main" val="149423822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Herstellen einer Flachbogenlehre</a:t>
            </a:r>
          </a:p>
          <a:p>
            <a:r>
              <a:rPr lang="de-DE" dirty="0"/>
              <a:t>Das Brett, aus dem die Bogenlehre hergestellt werden soll, muss so lang wie die Spannweite (lichte Öffnungsweite) und einige cm breiter als die Stichhöhe sein. Mittig und rechtwinklig dazu wird ein langes Brett zum Auftragen der Bogenachse und des Bogenmittelpunktes angenagelt. Die genaue Lage des Mittelpunktes, in welchem der Schnurnagel eingeschlagen wird, kann durch Probieren, Rechnen oder durch Anreißen ermittelt werden. Ausgangswerte beim Anreißen sind die vorhandene Spannweite </a:t>
            </a:r>
          </a:p>
          <a:p>
            <a:r>
              <a:rPr lang="de-DE" dirty="0"/>
              <a:t>und der gewünschte Stich. Damit der Bogenscheitel genau auf eine Lagerfuge trifft, der Kämpferpunkt jedoch nicht, darf die Stichhöhe nicht ein Vielfaches der Schichthöhe sein. </a:t>
            </a:r>
          </a:p>
        </p:txBody>
      </p:sp>
      <p:sp>
        <p:nvSpPr>
          <p:cNvPr id="4" name="Foliennummernplatzhalter 3"/>
          <p:cNvSpPr>
            <a:spLocks noGrp="1"/>
          </p:cNvSpPr>
          <p:nvPr>
            <p:ph type="sldNum" sz="quarter" idx="5"/>
          </p:nvPr>
        </p:nvSpPr>
        <p:spPr/>
        <p:txBody>
          <a:bodyPr/>
          <a:lstStyle/>
          <a:p>
            <a:fld id="{86B39232-C5F3-4C30-A48C-B6EB76CDCEEF}" type="slidenum">
              <a:rPr lang="de-DE" smtClean="0"/>
              <a:pPr/>
              <a:t>150</a:t>
            </a:fld>
            <a:endParaRPr lang="de-DE"/>
          </a:p>
        </p:txBody>
      </p:sp>
    </p:spTree>
    <p:extLst>
      <p:ext uri="{BB962C8B-B14F-4D97-AF65-F5344CB8AC3E}">
        <p14:creationId xmlns:p14="http://schemas.microsoft.com/office/powerpoint/2010/main" val="15188574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Herstellen einer Flachbogenlehre</a:t>
            </a:r>
          </a:p>
          <a:p>
            <a:r>
              <a:rPr lang="de-DE" dirty="0"/>
              <a:t>Das Brett, aus dem die Bogenlehre hergestellt werden soll, muss so lang wie die Spannweite (lichte Öffnungsweite) und einige cm breiter als die Stichhöhe sein. Mittig und rechtwinklig dazu wird ein langes Brett zum Auftragen der Bogenachse und des Bogenmittelpunktes angenagelt. Die genaue Lage des Mittelpunktes, in welchem der Schnurnagel eingeschlagen wird, kann durch Probieren, Rechnen oder durch Anreißen ermittelt werden. Ausgangswerte beim Anreißen sind die vorhandene Spannweite </a:t>
            </a:r>
          </a:p>
          <a:p>
            <a:r>
              <a:rPr lang="de-DE" dirty="0"/>
              <a:t>und der gewünschte Stich. Damit der Bogenscheitel genau auf eine Lagerfuge trifft, der Kämpferpunkt jedoch nicht, darf die Stichhöhe nicht ein Vielfaches der Schichthöhe sein. </a:t>
            </a:r>
          </a:p>
        </p:txBody>
      </p:sp>
      <p:sp>
        <p:nvSpPr>
          <p:cNvPr id="4" name="Foliennummernplatzhalter 3"/>
          <p:cNvSpPr>
            <a:spLocks noGrp="1"/>
          </p:cNvSpPr>
          <p:nvPr>
            <p:ph type="sldNum" sz="quarter" idx="5"/>
          </p:nvPr>
        </p:nvSpPr>
        <p:spPr/>
        <p:txBody>
          <a:bodyPr/>
          <a:lstStyle/>
          <a:p>
            <a:fld id="{86B39232-C5F3-4C30-A48C-B6EB76CDCEEF}" type="slidenum">
              <a:rPr lang="de-DE" smtClean="0"/>
              <a:pPr/>
              <a:t>151</a:t>
            </a:fld>
            <a:endParaRPr lang="de-DE"/>
          </a:p>
        </p:txBody>
      </p:sp>
    </p:spTree>
    <p:extLst>
      <p:ext uri="{BB962C8B-B14F-4D97-AF65-F5344CB8AC3E}">
        <p14:creationId xmlns:p14="http://schemas.microsoft.com/office/powerpoint/2010/main" val="57243887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Herstellen einer Flachbogenlehre</a:t>
            </a:r>
          </a:p>
          <a:p>
            <a:r>
              <a:rPr lang="de-DE" dirty="0"/>
              <a:t>Das Brett, aus dem die Bogenlehre hergestellt werden soll, muss so lang wie die Spannweite (lichte Öffnungsweite) und einige cm breiter als die Stichhöhe sein. Mittig und rechtwinklig dazu wird ein langes Brett zum Auftragen der Bogenachse und des Bogenmittelpunktes angenagelt. Die genaue Lage des Mittelpunktes, in welchem der Schnurnagel eingeschlagen wird, kann durch Probieren, Rechnen oder durch Anreißen ermittelt werden. Ausgangswerte beim Anreißen sind die vorhandene Spannweite </a:t>
            </a:r>
          </a:p>
          <a:p>
            <a:r>
              <a:rPr lang="de-DE" dirty="0"/>
              <a:t>und der gewünschte Stich. Damit der Bogenscheitel genau auf eine Lagerfuge trifft, der Kämpferpunkt jedoch nicht, darf die Stichhöhe nicht ein Vielfaches der Schichthöhe sein. </a:t>
            </a:r>
          </a:p>
        </p:txBody>
      </p:sp>
      <p:sp>
        <p:nvSpPr>
          <p:cNvPr id="4" name="Foliennummernplatzhalter 3"/>
          <p:cNvSpPr>
            <a:spLocks noGrp="1"/>
          </p:cNvSpPr>
          <p:nvPr>
            <p:ph type="sldNum" sz="quarter" idx="5"/>
          </p:nvPr>
        </p:nvSpPr>
        <p:spPr/>
        <p:txBody>
          <a:bodyPr/>
          <a:lstStyle/>
          <a:p>
            <a:fld id="{86B39232-C5F3-4C30-A48C-B6EB76CDCEEF}" type="slidenum">
              <a:rPr lang="de-DE" smtClean="0"/>
              <a:pPr/>
              <a:t>152</a:t>
            </a:fld>
            <a:endParaRPr lang="de-DE"/>
          </a:p>
        </p:txBody>
      </p:sp>
    </p:spTree>
    <p:extLst>
      <p:ext uri="{BB962C8B-B14F-4D97-AF65-F5344CB8AC3E}">
        <p14:creationId xmlns:p14="http://schemas.microsoft.com/office/powerpoint/2010/main" val="3762143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72</a:t>
            </a:fld>
            <a:endParaRPr lang="de-DE"/>
          </a:p>
        </p:txBody>
      </p:sp>
    </p:spTree>
    <p:extLst>
      <p:ext uri="{BB962C8B-B14F-4D97-AF65-F5344CB8AC3E}">
        <p14:creationId xmlns:p14="http://schemas.microsoft.com/office/powerpoint/2010/main" val="207535223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153</a:t>
            </a:fld>
            <a:endParaRPr lang="de-DE"/>
          </a:p>
        </p:txBody>
      </p:sp>
    </p:spTree>
    <p:extLst>
      <p:ext uri="{BB962C8B-B14F-4D97-AF65-F5344CB8AC3E}">
        <p14:creationId xmlns:p14="http://schemas.microsoft.com/office/powerpoint/2010/main" val="42782571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154</a:t>
            </a:fld>
            <a:endParaRPr lang="de-DE"/>
          </a:p>
        </p:txBody>
      </p:sp>
    </p:spTree>
    <p:extLst>
      <p:ext uri="{BB962C8B-B14F-4D97-AF65-F5344CB8AC3E}">
        <p14:creationId xmlns:p14="http://schemas.microsoft.com/office/powerpoint/2010/main" val="172988058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155</a:t>
            </a:fld>
            <a:endParaRPr lang="de-DE"/>
          </a:p>
        </p:txBody>
      </p:sp>
    </p:spTree>
    <p:extLst>
      <p:ext uri="{BB962C8B-B14F-4D97-AF65-F5344CB8AC3E}">
        <p14:creationId xmlns:p14="http://schemas.microsoft.com/office/powerpoint/2010/main" val="45351246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156</a:t>
            </a:fld>
            <a:endParaRPr lang="de-DE"/>
          </a:p>
        </p:txBody>
      </p:sp>
    </p:spTree>
    <p:extLst>
      <p:ext uri="{BB962C8B-B14F-4D97-AF65-F5344CB8AC3E}">
        <p14:creationId xmlns:p14="http://schemas.microsoft.com/office/powerpoint/2010/main" val="3403484832"/>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157</a:t>
            </a:fld>
            <a:endParaRPr lang="de-DE"/>
          </a:p>
        </p:txBody>
      </p:sp>
    </p:spTree>
    <p:extLst>
      <p:ext uri="{BB962C8B-B14F-4D97-AF65-F5344CB8AC3E}">
        <p14:creationId xmlns:p14="http://schemas.microsoft.com/office/powerpoint/2010/main" val="201680457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158</a:t>
            </a:fld>
            <a:endParaRPr lang="de-DE"/>
          </a:p>
        </p:txBody>
      </p:sp>
    </p:spTree>
    <p:extLst>
      <p:ext uri="{BB962C8B-B14F-4D97-AF65-F5344CB8AC3E}">
        <p14:creationId xmlns:p14="http://schemas.microsoft.com/office/powerpoint/2010/main" val="8606077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159</a:t>
            </a:fld>
            <a:endParaRPr lang="de-DE"/>
          </a:p>
        </p:txBody>
      </p:sp>
    </p:spTree>
    <p:extLst>
      <p:ext uri="{BB962C8B-B14F-4D97-AF65-F5344CB8AC3E}">
        <p14:creationId xmlns:p14="http://schemas.microsoft.com/office/powerpoint/2010/main" val="15520934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160</a:t>
            </a:fld>
            <a:endParaRPr lang="de-DE"/>
          </a:p>
        </p:txBody>
      </p:sp>
    </p:spTree>
    <p:extLst>
      <p:ext uri="{BB962C8B-B14F-4D97-AF65-F5344CB8AC3E}">
        <p14:creationId xmlns:p14="http://schemas.microsoft.com/office/powerpoint/2010/main" val="35042748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86B39232-C5F3-4C30-A48C-B6EB76CDCEEF}" type="slidenum">
              <a:rPr lang="de-DE" smtClean="0"/>
              <a:pPr/>
              <a:t>161</a:t>
            </a:fld>
            <a:endParaRPr lang="de-DE"/>
          </a:p>
        </p:txBody>
      </p:sp>
    </p:spTree>
    <p:extLst>
      <p:ext uri="{BB962C8B-B14F-4D97-AF65-F5344CB8AC3E}">
        <p14:creationId xmlns:p14="http://schemas.microsoft.com/office/powerpoint/2010/main" val="319547434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232</a:t>
            </a:fld>
            <a:endParaRPr lang="de-DE"/>
          </a:p>
        </p:txBody>
      </p:sp>
    </p:spTree>
    <p:extLst>
      <p:ext uri="{BB962C8B-B14F-4D97-AF65-F5344CB8AC3E}">
        <p14:creationId xmlns:p14="http://schemas.microsoft.com/office/powerpoint/2010/main" val="3349602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73</a:t>
            </a:fld>
            <a:endParaRPr lang="de-DE"/>
          </a:p>
        </p:txBody>
      </p:sp>
    </p:spTree>
    <p:extLst>
      <p:ext uri="{BB962C8B-B14F-4D97-AF65-F5344CB8AC3E}">
        <p14:creationId xmlns:p14="http://schemas.microsoft.com/office/powerpoint/2010/main" val="36299806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233</a:t>
            </a:fld>
            <a:endParaRPr lang="de-DE"/>
          </a:p>
        </p:txBody>
      </p:sp>
    </p:spTree>
    <p:extLst>
      <p:ext uri="{BB962C8B-B14F-4D97-AF65-F5344CB8AC3E}">
        <p14:creationId xmlns:p14="http://schemas.microsoft.com/office/powerpoint/2010/main" val="10287481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234</a:t>
            </a:fld>
            <a:endParaRPr lang="de-DE"/>
          </a:p>
        </p:txBody>
      </p:sp>
    </p:spTree>
    <p:extLst>
      <p:ext uri="{BB962C8B-B14F-4D97-AF65-F5344CB8AC3E}">
        <p14:creationId xmlns:p14="http://schemas.microsoft.com/office/powerpoint/2010/main" val="92039409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235</a:t>
            </a:fld>
            <a:endParaRPr lang="de-DE"/>
          </a:p>
        </p:txBody>
      </p:sp>
    </p:spTree>
    <p:extLst>
      <p:ext uri="{BB962C8B-B14F-4D97-AF65-F5344CB8AC3E}">
        <p14:creationId xmlns:p14="http://schemas.microsoft.com/office/powerpoint/2010/main" val="3506654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236</a:t>
            </a:fld>
            <a:endParaRPr lang="de-DE"/>
          </a:p>
        </p:txBody>
      </p:sp>
    </p:spTree>
    <p:extLst>
      <p:ext uri="{BB962C8B-B14F-4D97-AF65-F5344CB8AC3E}">
        <p14:creationId xmlns:p14="http://schemas.microsoft.com/office/powerpoint/2010/main" val="366416097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237</a:t>
            </a:fld>
            <a:endParaRPr lang="de-DE"/>
          </a:p>
        </p:txBody>
      </p:sp>
    </p:spTree>
    <p:extLst>
      <p:ext uri="{BB962C8B-B14F-4D97-AF65-F5344CB8AC3E}">
        <p14:creationId xmlns:p14="http://schemas.microsoft.com/office/powerpoint/2010/main" val="147374444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238</a:t>
            </a:fld>
            <a:endParaRPr lang="de-DE"/>
          </a:p>
        </p:txBody>
      </p:sp>
    </p:spTree>
    <p:extLst>
      <p:ext uri="{BB962C8B-B14F-4D97-AF65-F5344CB8AC3E}">
        <p14:creationId xmlns:p14="http://schemas.microsoft.com/office/powerpoint/2010/main" val="2666086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239</a:t>
            </a:fld>
            <a:endParaRPr lang="de-DE"/>
          </a:p>
        </p:txBody>
      </p:sp>
    </p:spTree>
    <p:extLst>
      <p:ext uri="{BB962C8B-B14F-4D97-AF65-F5344CB8AC3E}">
        <p14:creationId xmlns:p14="http://schemas.microsoft.com/office/powerpoint/2010/main" val="192586100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240</a:t>
            </a:fld>
            <a:endParaRPr lang="de-DE"/>
          </a:p>
        </p:txBody>
      </p:sp>
    </p:spTree>
    <p:extLst>
      <p:ext uri="{BB962C8B-B14F-4D97-AF65-F5344CB8AC3E}">
        <p14:creationId xmlns:p14="http://schemas.microsoft.com/office/powerpoint/2010/main" val="330293879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241</a:t>
            </a:fld>
            <a:endParaRPr lang="de-DE"/>
          </a:p>
        </p:txBody>
      </p:sp>
    </p:spTree>
    <p:extLst>
      <p:ext uri="{BB962C8B-B14F-4D97-AF65-F5344CB8AC3E}">
        <p14:creationId xmlns:p14="http://schemas.microsoft.com/office/powerpoint/2010/main" val="282107301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86B39232-C5F3-4C30-A48C-B6EB76CDCEEF}" type="slidenum">
              <a:rPr lang="de-DE" smtClean="0"/>
              <a:pPr/>
              <a:t>242</a:t>
            </a:fld>
            <a:endParaRPr lang="de-DE"/>
          </a:p>
        </p:txBody>
      </p:sp>
    </p:spTree>
    <p:extLst>
      <p:ext uri="{BB962C8B-B14F-4D97-AF65-F5344CB8AC3E}">
        <p14:creationId xmlns:p14="http://schemas.microsoft.com/office/powerpoint/2010/main" val="501636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9DDC9CBD-91AB-4D6D-8DB3-AE9A9D43FC7E}"/>
              </a:ext>
            </a:extLst>
          </p:cNvPr>
          <p:cNvSpPr>
            <a:spLocks noGrp="1"/>
          </p:cNvSpPr>
          <p:nvPr>
            <p:ph idx="1" hasCustomPrompt="1"/>
          </p:nvPr>
        </p:nvSpPr>
        <p:spPr>
          <a:xfrm>
            <a:off x="345881" y="1057524"/>
            <a:ext cx="11474644" cy="5119439"/>
          </a:xfrm>
          <a:prstGeom prst="rect">
            <a:avLst/>
          </a:prstGeom>
        </p:spPr>
        <p:txBody>
          <a:bodyPr vert="horz" lIns="91440" tIns="45720" rIns="0" bIns="45720" rtlCol="0">
            <a:normAutofit/>
          </a:bodyPr>
          <a:lstStyle>
            <a:lvl1pPr marL="285750" indent="-285750">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1pPr>
            <a:lvl2pPr marL="539750" indent="-260350">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2pPr>
            <a:lvl3pPr marL="806450" indent="-266700">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3pPr>
            <a:lvl4pPr marL="1076325" indent="-269875">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4pPr>
            <a:lvl5pPr marL="1344613" indent="-268288">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5pPr>
          </a:lstStyle>
          <a:p>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Rectangle 2">
            <a:extLst>
              <a:ext uri="{FF2B5EF4-FFF2-40B4-BE49-F238E27FC236}">
                <a16:creationId xmlns:a16="http://schemas.microsoft.com/office/drawing/2014/main" id="{A9F41597-9298-4A46-ABB8-F9BD4CD0A06F}"/>
              </a:ext>
            </a:extLst>
          </p:cNvPr>
          <p:cNvSpPr>
            <a:spLocks noGrp="1" noChangeArrowheads="1"/>
          </p:cNvSpPr>
          <p:nvPr>
            <p:ph type="title"/>
          </p:nvPr>
        </p:nvSpPr>
        <p:spPr bwMode="gray">
          <a:xfrm>
            <a:off x="447757" y="533400"/>
            <a:ext cx="11372767"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pPr lvl="0"/>
            <a:r>
              <a:rPr lang="de-DE" altLang="de-DE" dirty="0"/>
              <a:t>Hier klicken, um Master-Titelformat zu bearbeiten.</a:t>
            </a:r>
          </a:p>
        </p:txBody>
      </p:sp>
    </p:spTree>
    <p:extLst>
      <p:ext uri="{BB962C8B-B14F-4D97-AF65-F5344CB8AC3E}">
        <p14:creationId xmlns:p14="http://schemas.microsoft.com/office/powerpoint/2010/main" val="89220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10" name="Textplatzhalter 2">
            <a:extLst>
              <a:ext uri="{FF2B5EF4-FFF2-40B4-BE49-F238E27FC236}">
                <a16:creationId xmlns:a16="http://schemas.microsoft.com/office/drawing/2014/main" id="{9DDC9CBD-91AB-4D6D-8DB3-AE9A9D43FC7E}"/>
              </a:ext>
            </a:extLst>
          </p:cNvPr>
          <p:cNvSpPr>
            <a:spLocks noGrp="1"/>
          </p:cNvSpPr>
          <p:nvPr>
            <p:ph idx="1" hasCustomPrompt="1"/>
          </p:nvPr>
        </p:nvSpPr>
        <p:spPr>
          <a:xfrm>
            <a:off x="345881" y="1057524"/>
            <a:ext cx="5750119" cy="5119439"/>
          </a:xfrm>
          <a:prstGeom prst="rect">
            <a:avLst/>
          </a:prstGeom>
        </p:spPr>
        <p:txBody>
          <a:bodyPr vert="horz" lIns="91440" tIns="45720" rIns="0" bIns="45720" rtlCol="0">
            <a:normAutofit/>
          </a:bodyPr>
          <a:lstStyle>
            <a:lvl1pPr marL="285750" indent="-285750">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1pPr>
            <a:lvl2pPr marL="539750" indent="-260350">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2pPr>
            <a:lvl3pPr marL="806450" indent="-266700">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3pPr>
            <a:lvl4pPr marL="1076325" indent="-269875">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4pPr>
            <a:lvl5pPr marL="1344613" indent="-268288">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5pPr>
          </a:lstStyle>
          <a:p>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4" name="Rectangle 2">
            <a:extLst>
              <a:ext uri="{FF2B5EF4-FFF2-40B4-BE49-F238E27FC236}">
                <a16:creationId xmlns:a16="http://schemas.microsoft.com/office/drawing/2014/main" id="{A9F41597-9298-4A46-ABB8-F9BD4CD0A06F}"/>
              </a:ext>
            </a:extLst>
          </p:cNvPr>
          <p:cNvSpPr>
            <a:spLocks noGrp="1" noChangeArrowheads="1"/>
          </p:cNvSpPr>
          <p:nvPr>
            <p:ph type="title"/>
          </p:nvPr>
        </p:nvSpPr>
        <p:spPr bwMode="gray">
          <a:xfrm>
            <a:off x="448598" y="533400"/>
            <a:ext cx="11371928"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pPr lvl="0"/>
            <a:r>
              <a:rPr lang="de-DE" altLang="de-DE" dirty="0"/>
              <a:t>Hier klicken, um Master-Titelformat zu bearbeiten.</a:t>
            </a:r>
          </a:p>
        </p:txBody>
      </p:sp>
      <p:sp>
        <p:nvSpPr>
          <p:cNvPr id="5" name="Textplatzhalter 2">
            <a:extLst>
              <a:ext uri="{FF2B5EF4-FFF2-40B4-BE49-F238E27FC236}">
                <a16:creationId xmlns:a16="http://schemas.microsoft.com/office/drawing/2014/main" id="{C3119FD1-C450-4B9A-B9B7-C50ADB94E7EA}"/>
              </a:ext>
            </a:extLst>
          </p:cNvPr>
          <p:cNvSpPr>
            <a:spLocks noGrp="1"/>
          </p:cNvSpPr>
          <p:nvPr>
            <p:ph idx="10" hasCustomPrompt="1"/>
          </p:nvPr>
        </p:nvSpPr>
        <p:spPr>
          <a:xfrm>
            <a:off x="6070405" y="1057524"/>
            <a:ext cx="5750119" cy="5119439"/>
          </a:xfrm>
          <a:prstGeom prst="rect">
            <a:avLst/>
          </a:prstGeom>
        </p:spPr>
        <p:txBody>
          <a:bodyPr vert="horz" lIns="91440" tIns="45720" rIns="0" bIns="45720" rtlCol="0">
            <a:normAutofit/>
          </a:bodyPr>
          <a:lstStyle>
            <a:lvl1pPr marL="285750" indent="-285750">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1pPr>
            <a:lvl2pPr marL="539750" indent="-260350">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2pPr>
            <a:lvl3pPr marL="806450" indent="-266700">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3pPr>
            <a:lvl4pPr marL="1076325" indent="-269875">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4pPr>
            <a:lvl5pPr marL="1344613" indent="-268288">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5pPr>
          </a:lstStyle>
          <a:p>
            <a:r>
              <a:rPr lang="de-DE" dirty="0"/>
              <a:t>Erste Ebene</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395569463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slide" Target="../slides/slid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Line 5">
            <a:extLst>
              <a:ext uri="{FF2B5EF4-FFF2-40B4-BE49-F238E27FC236}">
                <a16:creationId xmlns:a16="http://schemas.microsoft.com/office/drawing/2014/main" id="{7297BAD1-75B4-4215-BCDA-063DF6F80649}"/>
              </a:ext>
            </a:extLst>
          </p:cNvPr>
          <p:cNvSpPr>
            <a:spLocks noChangeShapeType="1"/>
          </p:cNvSpPr>
          <p:nvPr userDrawn="1"/>
        </p:nvSpPr>
        <p:spPr bwMode="gray">
          <a:xfrm>
            <a:off x="442914" y="6172200"/>
            <a:ext cx="11392886" cy="13187"/>
          </a:xfrm>
          <a:prstGeom prst="line">
            <a:avLst/>
          </a:prstGeom>
          <a:noFill/>
          <a:ln w="6350">
            <a:solidFill>
              <a:srgbClr val="00B2EB"/>
            </a:solidFill>
            <a:round/>
            <a:headEnd/>
            <a:tailEnd/>
          </a:ln>
          <a:effectLst/>
        </p:spPr>
        <p:txBody>
          <a:bodyPr wrap="none" lIns="89745" tIns="46669" rIns="89745" bIns="46669" anchor="ctr"/>
          <a:lstStyle/>
          <a:p>
            <a:pPr>
              <a:defRPr/>
            </a:pPr>
            <a:endParaRPr lang="de-DE"/>
          </a:p>
        </p:txBody>
      </p:sp>
      <p:pic>
        <p:nvPicPr>
          <p:cNvPr id="9" name="Grafik 8" descr="BVKSI_Logo_RGB_500mm_300dpi.png">
            <a:hlinkClick r:id="rId4" action="ppaction://hlinksldjump"/>
            <a:extLst>
              <a:ext uri="{FF2B5EF4-FFF2-40B4-BE49-F238E27FC236}">
                <a16:creationId xmlns:a16="http://schemas.microsoft.com/office/drawing/2014/main" id="{E303A10E-A1B0-4DEF-8579-D513D51E4AED}"/>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a:xfrm>
            <a:off x="9935338" y="6334889"/>
            <a:ext cx="1900461" cy="408046"/>
          </a:xfrm>
          <a:prstGeom prst="rect">
            <a:avLst/>
          </a:prstGeom>
        </p:spPr>
      </p:pic>
      <p:sp>
        <p:nvSpPr>
          <p:cNvPr id="6" name="Fußzeilenplatzhalter 4">
            <a:extLst>
              <a:ext uri="{FF2B5EF4-FFF2-40B4-BE49-F238E27FC236}">
                <a16:creationId xmlns:a16="http://schemas.microsoft.com/office/drawing/2014/main" id="{D56DC9AB-0DB9-4533-972D-C12686E4EE6F}"/>
              </a:ext>
            </a:extLst>
          </p:cNvPr>
          <p:cNvSpPr txBox="1">
            <a:spLocks/>
          </p:cNvSpPr>
          <p:nvPr userDrawn="1"/>
        </p:nvSpPr>
        <p:spPr>
          <a:xfrm>
            <a:off x="444467" y="6356350"/>
            <a:ext cx="2517394"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Kalksandstein Maurerfibel, 9. Auflage</a:t>
            </a:r>
          </a:p>
        </p:txBody>
      </p:sp>
    </p:spTree>
    <p:extLst>
      <p:ext uri="{BB962C8B-B14F-4D97-AF65-F5344CB8AC3E}">
        <p14:creationId xmlns:p14="http://schemas.microsoft.com/office/powerpoint/2010/main" val="3808947625"/>
      </p:ext>
    </p:extLst>
  </p:cSld>
  <p:clrMap bg1="lt1" tx1="dk1" bg2="lt2" tx2="dk2" accent1="accent1" accent2="accent2" accent3="accent3" accent4="accent4" accent5="accent5" accent6="accent6" hlink="hlink" folHlink="folHlink"/>
  <p:sldLayoutIdLst>
    <p:sldLayoutId id="2147483649" r:id="rId1"/>
    <p:sldLayoutId id="2147483650"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09" userDrawn="1">
          <p15:clr>
            <a:srgbClr val="F26B43"/>
          </p15:clr>
        </p15:guide>
        <p15:guide id="2" pos="7446" userDrawn="1">
          <p15:clr>
            <a:srgbClr val="F26B43"/>
          </p15:clr>
        </p15:guide>
        <p15:guide id="3" pos="27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10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0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0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10.png"/></Relationships>
</file>

<file path=ppt/slides/_rels/slide10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11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3.png"/><Relationship Id="rId7" Type="http://schemas.openxmlformats.org/officeDocument/2006/relationships/image" Target="../media/image125.png"/><Relationship Id="rId2" Type="http://schemas.openxmlformats.org/officeDocument/2006/relationships/image" Target="../media/image122.emf"/><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4.png"/><Relationship Id="rId4" Type="http://schemas.microsoft.com/office/2007/relationships/hdphoto" Target="../media/hdphoto1.wdp"/></Relationships>
</file>

<file path=ppt/slides/_rels/slide1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7.jpeg"/></Relationships>
</file>

<file path=ppt/slides/_rels/slide11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2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27.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132.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13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58.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73.xml"/><Relationship Id="rId1" Type="http://schemas.openxmlformats.org/officeDocument/2006/relationships/slideLayout" Target="../slideLayouts/slideLayout1.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4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74.xml"/><Relationship Id="rId1" Type="http://schemas.openxmlformats.org/officeDocument/2006/relationships/slideLayout" Target="../slideLayouts/slideLayout1.xml"/><Relationship Id="rId5" Type="http://schemas.openxmlformats.org/officeDocument/2006/relationships/image" Target="../media/image167.png"/><Relationship Id="rId4" Type="http://schemas.openxmlformats.org/officeDocument/2006/relationships/image" Target="../media/image166.png"/></Relationships>
</file>

<file path=ppt/slides/_rels/slide14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png"/><Relationship Id="rId3" Type="http://schemas.openxmlformats.org/officeDocument/2006/relationships/image" Target="../media/image149.png"/><Relationship Id="rId7" Type="http://schemas.openxmlformats.org/officeDocument/2006/relationships/image" Target="../media/image169.png"/><Relationship Id="rId12" Type="http://schemas.openxmlformats.org/officeDocument/2006/relationships/image" Target="../media/image174.png"/><Relationship Id="rId2" Type="http://schemas.openxmlformats.org/officeDocument/2006/relationships/notesSlide" Target="../notesSlides/notesSlide77.xml"/><Relationship Id="rId16" Type="http://schemas.openxmlformats.org/officeDocument/2006/relationships/image" Target="../media/image178.png"/><Relationship Id="rId1" Type="http://schemas.openxmlformats.org/officeDocument/2006/relationships/slideLayout" Target="../slideLayouts/slideLayout2.xml"/><Relationship Id="rId6" Type="http://schemas.openxmlformats.org/officeDocument/2006/relationships/image" Target="../media/image152.png"/><Relationship Id="rId11" Type="http://schemas.openxmlformats.org/officeDocument/2006/relationships/image" Target="../media/image173.png"/><Relationship Id="rId5" Type="http://schemas.openxmlformats.org/officeDocument/2006/relationships/image" Target="../media/image151.png"/><Relationship Id="rId15" Type="http://schemas.openxmlformats.org/officeDocument/2006/relationships/image" Target="../media/image177.png"/><Relationship Id="rId10" Type="http://schemas.openxmlformats.org/officeDocument/2006/relationships/image" Target="../media/image172.png"/><Relationship Id="rId4" Type="http://schemas.openxmlformats.org/officeDocument/2006/relationships/image" Target="../media/image150.png"/><Relationship Id="rId9" Type="http://schemas.openxmlformats.org/officeDocument/2006/relationships/image" Target="../media/image171.png"/><Relationship Id="rId14" Type="http://schemas.openxmlformats.org/officeDocument/2006/relationships/image" Target="../media/image176.png"/></Relationships>
</file>

<file path=ppt/slides/_rels/slide151.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79.png"/><Relationship Id="rId7" Type="http://schemas.openxmlformats.org/officeDocument/2006/relationships/image" Target="../media/image178.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182.png"/><Relationship Id="rId5" Type="http://schemas.openxmlformats.org/officeDocument/2006/relationships/image" Target="../media/image181.png"/><Relationship Id="rId4" Type="http://schemas.openxmlformats.org/officeDocument/2006/relationships/image" Target="../media/image180.png"/></Relationships>
</file>

<file path=ppt/slides/_rels/slide15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154.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86.xml"/><Relationship Id="rId1" Type="http://schemas.openxmlformats.org/officeDocument/2006/relationships/slideLayout" Target="../slideLayouts/slideLayout1.xml"/><Relationship Id="rId4" Type="http://schemas.openxmlformats.org/officeDocument/2006/relationships/image" Target="../media/image188.png"/></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7.xml"/><Relationship Id="rId1" Type="http://schemas.openxmlformats.org/officeDocument/2006/relationships/slideLayout" Target="../slideLayouts/slideLayout1.xml"/><Relationship Id="rId4" Type="http://schemas.openxmlformats.org/officeDocument/2006/relationships/image" Target="../media/image190.png"/></Relationships>
</file>

<file path=ppt/slides/_rels/slide16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197.pn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98.pn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9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201.pn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202.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image" Target="../media/image205.png"/><Relationship Id="rId1" Type="http://schemas.openxmlformats.org/officeDocument/2006/relationships/slideLayout" Target="../slideLayouts/slideLayout1.xml"/><Relationship Id="rId4" Type="http://schemas.openxmlformats.org/officeDocument/2006/relationships/image" Target="../media/image207.png"/></Relationships>
</file>

<file path=ppt/slides/_rels/slide17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9.pn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png"/><Relationship Id="rId1" Type="http://schemas.openxmlformats.org/officeDocument/2006/relationships/slideLayout" Target="../slideLayouts/slideLayout1.xml"/><Relationship Id="rId4" Type="http://schemas.openxmlformats.org/officeDocument/2006/relationships/image" Target="../media/image2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216.tiff"/><Relationship Id="rId2" Type="http://schemas.openxmlformats.org/officeDocument/2006/relationships/image" Target="../media/image215.tiff"/><Relationship Id="rId1" Type="http://schemas.openxmlformats.org/officeDocument/2006/relationships/slideLayout" Target="../slideLayouts/slideLayout1.xml"/><Relationship Id="rId5" Type="http://schemas.openxmlformats.org/officeDocument/2006/relationships/image" Target="../media/image218.tiff"/><Relationship Id="rId4" Type="http://schemas.openxmlformats.org/officeDocument/2006/relationships/image" Target="../media/image217.tiff"/></Relationships>
</file>

<file path=ppt/slides/_rels/slide182.xml.rels><?xml version="1.0" encoding="UTF-8" standalone="yes"?>
<Relationships xmlns="http://schemas.openxmlformats.org/package/2006/relationships"><Relationship Id="rId2" Type="http://schemas.openxmlformats.org/officeDocument/2006/relationships/image" Target="../media/image219.tiff"/><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tiff"/><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90.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6.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03.xml.rels><?xml version="1.0" encoding="UTF-8" standalone="yes"?>
<Relationships xmlns="http://schemas.openxmlformats.org/package/2006/relationships"><Relationship Id="rId2" Type="http://schemas.openxmlformats.org/officeDocument/2006/relationships/image" Target="../media/image240.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243.tiff"/><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246.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53.png"/></Relationships>
</file>

<file path=ppt/slides/_rels/slide21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17.xml.rels><?xml version="1.0" encoding="UTF-8" standalone="yes"?>
<Relationships xmlns="http://schemas.openxmlformats.org/package/2006/relationships"><Relationship Id="rId2" Type="http://schemas.openxmlformats.org/officeDocument/2006/relationships/image" Target="../media/image256.png"/><Relationship Id="rId1" Type="http://schemas.openxmlformats.org/officeDocument/2006/relationships/slideLayout" Target="../slideLayouts/slideLayout1.xml"/></Relationships>
</file>

<file path=ppt/slides/_rels/slide218.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xml"/></Relationships>
</file>

<file path=ppt/slides/_rels/slide219.xml.rels><?xml version="1.0" encoding="UTF-8" standalone="yes"?>
<Relationships xmlns="http://schemas.openxmlformats.org/package/2006/relationships"><Relationship Id="rId2" Type="http://schemas.openxmlformats.org/officeDocument/2006/relationships/image" Target="../media/image25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0.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image" Target="../media/image259.png"/><Relationship Id="rId1" Type="http://schemas.openxmlformats.org/officeDocument/2006/relationships/slideLayout" Target="../slideLayouts/slideLayout1.xml"/><Relationship Id="rId5" Type="http://schemas.openxmlformats.org/officeDocument/2006/relationships/image" Target="../media/image262.png"/><Relationship Id="rId4" Type="http://schemas.openxmlformats.org/officeDocument/2006/relationships/image" Target="../media/image261.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2" Type="http://schemas.openxmlformats.org/officeDocument/2006/relationships/image" Target="../media/image263.png"/><Relationship Id="rId1" Type="http://schemas.openxmlformats.org/officeDocument/2006/relationships/slideLayout" Target="../slideLayouts/slideLayout1.xml"/></Relationships>
</file>

<file path=ppt/slides/_rels/slide223.xml.rels><?xml version="1.0" encoding="UTF-8" standalone="yes"?>
<Relationships xmlns="http://schemas.openxmlformats.org/package/2006/relationships"><Relationship Id="rId2" Type="http://schemas.openxmlformats.org/officeDocument/2006/relationships/image" Target="../media/image264.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6.png"/><Relationship Id="rId1" Type="http://schemas.openxmlformats.org/officeDocument/2006/relationships/slideLayout" Target="../slideLayouts/slideLayout2.xml"/><Relationship Id="rId4" Type="http://schemas.openxmlformats.org/officeDocument/2006/relationships/image" Target="../media/image267.png"/></Relationships>
</file>

<file path=ppt/slides/_rels/slide226.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72.png"/><Relationship Id="rId2" Type="http://schemas.openxmlformats.org/officeDocument/2006/relationships/image" Target="../media/image271.png"/><Relationship Id="rId1" Type="http://schemas.openxmlformats.org/officeDocument/2006/relationships/slideLayout" Target="../slideLayouts/slideLayout1.xml"/><Relationship Id="rId5" Type="http://schemas.openxmlformats.org/officeDocument/2006/relationships/image" Target="../media/image274.png"/><Relationship Id="rId4" Type="http://schemas.openxmlformats.org/officeDocument/2006/relationships/image" Target="../media/image273.png"/></Relationships>
</file>

<file path=ppt/slides/_rels/slide229.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image" Target="../media/image275.png"/><Relationship Id="rId1" Type="http://schemas.openxmlformats.org/officeDocument/2006/relationships/slideLayout" Target="../slideLayouts/slideLayout1.xml"/><Relationship Id="rId5" Type="http://schemas.openxmlformats.org/officeDocument/2006/relationships/image" Target="../media/image278.png"/><Relationship Id="rId4" Type="http://schemas.openxmlformats.org/officeDocument/2006/relationships/image" Target="../media/image27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2" Type="http://schemas.openxmlformats.org/officeDocument/2006/relationships/image" Target="../media/image279.png"/><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80.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284.jpeg"/></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239.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286.jpe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288.jpeg"/></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244.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290.jpeg"/></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50.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107.xml"/><Relationship Id="rId1" Type="http://schemas.openxmlformats.org/officeDocument/2006/relationships/slideLayout" Target="../slideLayouts/slideLayout2.xml"/><Relationship Id="rId4" Type="http://schemas.openxmlformats.org/officeDocument/2006/relationships/image" Target="../media/image293.jpeg"/></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6.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97.png"/></Relationships>
</file>

<file path=ppt/slides/_rels/slide257.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99.png"/></Relationships>
</file>

<file path=ppt/slides/_rels/slide258.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image" Target="../media/image300.jpe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60.xml.rels><?xml version="1.0" encoding="UTF-8" standalone="yes"?>
<Relationships xmlns="http://schemas.openxmlformats.org/package/2006/relationships"><Relationship Id="rId3" Type="http://schemas.openxmlformats.org/officeDocument/2006/relationships/image" Target="../media/image303.tiff"/><Relationship Id="rId2" Type="http://schemas.openxmlformats.org/officeDocument/2006/relationships/image" Target="../media/image302.tiff"/><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jpe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09.png"/><Relationship Id="rId4" Type="http://schemas.openxmlformats.org/officeDocument/2006/relationships/image" Target="../media/image308.png"/></Relationships>
</file>

<file path=ppt/slides/_rels/slide264.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1.xml"/></Relationships>
</file>

<file path=ppt/slides/_rels/slide265.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12.png"/></Relationships>
</file>

<file path=ppt/slides/_rels/slide266.xml.rels><?xml version="1.0" encoding="UTF-8" standalone="yes"?>
<Relationships xmlns="http://schemas.openxmlformats.org/package/2006/relationships"><Relationship Id="rId2" Type="http://schemas.openxmlformats.org/officeDocument/2006/relationships/image" Target="../media/image313.jpeg"/><Relationship Id="rId1" Type="http://schemas.openxmlformats.org/officeDocument/2006/relationships/slideLayout" Target="../slideLayouts/slideLayout1.xml"/></Relationships>
</file>

<file path=ppt/slides/_rels/slide267.xml.rels><?xml version="1.0" encoding="UTF-8" standalone="yes"?>
<Relationships xmlns="http://schemas.openxmlformats.org/package/2006/relationships"><Relationship Id="rId2" Type="http://schemas.openxmlformats.org/officeDocument/2006/relationships/image" Target="../media/image314.jpeg"/><Relationship Id="rId1" Type="http://schemas.openxmlformats.org/officeDocument/2006/relationships/slideLayout" Target="../slideLayouts/slideLayout1.xml"/></Relationships>
</file>

<file path=ppt/slides/_rels/slide268.xml.rels><?xml version="1.0" encoding="UTF-8" standalone="yes"?>
<Relationships xmlns="http://schemas.openxmlformats.org/package/2006/relationships"><Relationship Id="rId2" Type="http://schemas.openxmlformats.org/officeDocument/2006/relationships/image" Target="../media/image315.jpeg"/><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image" Target="../media/image316.jpeg"/><Relationship Id="rId1" Type="http://schemas.openxmlformats.org/officeDocument/2006/relationships/slideLayout" Target="../slideLayouts/slideLayout2.xml"/><Relationship Id="rId5" Type="http://schemas.openxmlformats.org/officeDocument/2006/relationships/image" Target="../media/image318.jpe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0.xml.rels><?xml version="1.0" encoding="UTF-8" standalone="yes"?>
<Relationships xmlns="http://schemas.openxmlformats.org/package/2006/relationships"><Relationship Id="rId2" Type="http://schemas.openxmlformats.org/officeDocument/2006/relationships/image" Target="../media/image319.jpeg"/><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72.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1.xml"/></Relationships>
</file>

<file path=ppt/slides/_rels/slide27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0.xml"/><Relationship Id="rId1" Type="http://schemas.openxmlformats.org/officeDocument/2006/relationships/slideLayout" Target="../slideLayouts/slideLayout1.xml"/><Relationship Id="rId4" Type="http://schemas.openxmlformats.org/officeDocument/2006/relationships/image" Target="../media/image322.png"/></Relationships>
</file>

<file path=ppt/slides/_rels/slide274.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1.xml"/></Relationships>
</file>

<file path=ppt/slides/_rels/slide27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324.png"/></Relationships>
</file>

<file path=ppt/slides/_rels/slide27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2.xml"/><Relationship Id="rId1" Type="http://schemas.openxmlformats.org/officeDocument/2006/relationships/slideLayout" Target="../slideLayouts/slideLayout1.xml"/><Relationship Id="rId4" Type="http://schemas.openxmlformats.org/officeDocument/2006/relationships/image" Target="../media/image324.png"/></Relationships>
</file>

<file path=ppt/slides/_rels/slide277.xml.rels><?xml version="1.0" encoding="UTF-8" standalone="yes"?>
<Relationships xmlns="http://schemas.openxmlformats.org/package/2006/relationships"><Relationship Id="rId3" Type="http://schemas.openxmlformats.org/officeDocument/2006/relationships/image" Target="../media/image325.pn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27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image" Target="../media/image324.png"/><Relationship Id="rId4" Type="http://schemas.openxmlformats.org/officeDocument/2006/relationships/image" Target="../media/image24.png"/></Relationships>
</file>

<file path=ppt/slides/_rels/slide27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2" Type="http://schemas.openxmlformats.org/officeDocument/2006/relationships/image" Target="../media/image326.png"/><Relationship Id="rId1" Type="http://schemas.openxmlformats.org/officeDocument/2006/relationships/slideLayout" Target="../slideLayouts/slideLayout1.xml"/></Relationships>
</file>

<file path=ppt/slides/_rels/slide281.xml.rels><?xml version="1.0" encoding="UTF-8" standalone="yes"?>
<Relationships xmlns="http://schemas.openxmlformats.org/package/2006/relationships"><Relationship Id="rId2" Type="http://schemas.openxmlformats.org/officeDocument/2006/relationships/image" Target="../media/image327.png"/><Relationship Id="rId1" Type="http://schemas.openxmlformats.org/officeDocument/2006/relationships/slideLayout" Target="../slideLayouts/slideLayout1.xml"/></Relationships>
</file>

<file path=ppt/slides/_rels/slide282.xml.rels><?xml version="1.0" encoding="UTF-8" standalone="yes"?>
<Relationships xmlns="http://schemas.openxmlformats.org/package/2006/relationships"><Relationship Id="rId2" Type="http://schemas.openxmlformats.org/officeDocument/2006/relationships/image" Target="../media/image328.png"/><Relationship Id="rId1" Type="http://schemas.openxmlformats.org/officeDocument/2006/relationships/slideLayout" Target="../slideLayouts/slideLayout1.xml"/></Relationships>
</file>

<file path=ppt/slides/_rels/slide283.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1.xml"/></Relationships>
</file>

<file path=ppt/slides/_rels/slide284.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1.xml"/></Relationships>
</file>

<file path=ppt/slides/_rels/slide285.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1.xml"/></Relationships>
</file>

<file path=ppt/slides/_rels/slide286.xml.rels><?xml version="1.0" encoding="UTF-8" standalone="yes"?>
<Relationships xmlns="http://schemas.openxmlformats.org/package/2006/relationships"><Relationship Id="rId2" Type="http://schemas.openxmlformats.org/officeDocument/2006/relationships/image" Target="../media/image329.png"/><Relationship Id="rId1" Type="http://schemas.openxmlformats.org/officeDocument/2006/relationships/slideLayout" Target="../slideLayouts/slideLayout1.xml"/></Relationships>
</file>

<file path=ppt/slides/_rels/slide28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6.xml"/><Relationship Id="rId1" Type="http://schemas.openxmlformats.org/officeDocument/2006/relationships/slideLayout" Target="../slideLayouts/slideLayout1.xml"/><Relationship Id="rId4" Type="http://schemas.openxmlformats.org/officeDocument/2006/relationships/image" Target="../media/image330.png"/></Relationships>
</file>

<file path=ppt/slides/_rels/slide288.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1.xml"/></Relationships>
</file>

<file path=ppt/slides/_rels/slide289.xml.rels><?xml version="1.0" encoding="UTF-8" standalone="yes"?>
<Relationships xmlns="http://schemas.openxmlformats.org/package/2006/relationships"><Relationship Id="rId2" Type="http://schemas.openxmlformats.org/officeDocument/2006/relationships/image" Target="../media/image3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333.png"/></Relationships>
</file>

<file path=ppt/slides/_rels/slide291.xml.rels><?xml version="1.0" encoding="UTF-8" standalone="yes"?>
<Relationships xmlns="http://schemas.openxmlformats.org/package/2006/relationships"><Relationship Id="rId3" Type="http://schemas.openxmlformats.org/officeDocument/2006/relationships/image" Target="../media/image334.jpe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292.xml.rels><?xml version="1.0" encoding="UTF-8" standalone="yes"?>
<Relationships xmlns="http://schemas.openxmlformats.org/package/2006/relationships"><Relationship Id="rId3" Type="http://schemas.openxmlformats.org/officeDocument/2006/relationships/image" Target="../media/image33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6.png"/><Relationship Id="rId1" Type="http://schemas.openxmlformats.org/officeDocument/2006/relationships/slideLayout" Target="../slideLayouts/slideLayout1.xml"/><Relationship Id="rId4" Type="http://schemas.openxmlformats.org/officeDocument/2006/relationships/image" Target="../media/image337.png"/></Relationships>
</file>

<file path=ppt/slides/_rels/slide294.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29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9.xml"/><Relationship Id="rId1" Type="http://schemas.openxmlformats.org/officeDocument/2006/relationships/slideLayout" Target="../slideLayouts/slideLayout1.xml"/><Relationship Id="rId5" Type="http://schemas.openxmlformats.org/officeDocument/2006/relationships/image" Target="../media/image341.png"/><Relationship Id="rId4" Type="http://schemas.openxmlformats.org/officeDocument/2006/relationships/image" Target="../media/image340.png"/></Relationships>
</file>

<file path=ppt/slides/_rels/slide297.xml.rels><?xml version="1.0" encoding="UTF-8" standalone="yes"?>
<Relationships xmlns="http://schemas.openxmlformats.org/package/2006/relationships"><Relationship Id="rId2" Type="http://schemas.openxmlformats.org/officeDocument/2006/relationships/image" Target="../media/image342.jpeg"/><Relationship Id="rId1" Type="http://schemas.openxmlformats.org/officeDocument/2006/relationships/slideLayout" Target="../slideLayouts/slideLayout1.xml"/></Relationships>
</file>

<file path=ppt/slides/_rels/slide298.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343.png"/><Relationship Id="rId1" Type="http://schemas.openxmlformats.org/officeDocument/2006/relationships/slideLayout" Target="../slideLayouts/slideLayout1.xml"/><Relationship Id="rId5" Type="http://schemas.openxmlformats.org/officeDocument/2006/relationships/image" Target="../media/image346.png"/><Relationship Id="rId4" Type="http://schemas.openxmlformats.org/officeDocument/2006/relationships/image" Target="../media/image345.png"/></Relationships>
</file>

<file path=ppt/slides/_rels/slide299.xml.rels><?xml version="1.0" encoding="UTF-8" standalone="yes"?>
<Relationships xmlns="http://schemas.openxmlformats.org/package/2006/relationships"><Relationship Id="rId3" Type="http://schemas.openxmlformats.org/officeDocument/2006/relationships/image" Target="../media/image347.png"/><Relationship Id="rId2" Type="http://schemas.openxmlformats.org/officeDocument/2006/relationships/image" Target="../media/image34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00.xml.rels><?xml version="1.0" encoding="UTF-8" standalone="yes"?>
<Relationships xmlns="http://schemas.openxmlformats.org/package/2006/relationships"><Relationship Id="rId3" Type="http://schemas.openxmlformats.org/officeDocument/2006/relationships/image" Target="../media/image348.png"/><Relationship Id="rId2" Type="http://schemas.openxmlformats.org/officeDocument/2006/relationships/image" Target="../media/image344.png"/><Relationship Id="rId1" Type="http://schemas.openxmlformats.org/officeDocument/2006/relationships/slideLayout" Target="../slideLayouts/slideLayout1.xml"/></Relationships>
</file>

<file path=ppt/slides/_rels/slide301.xml.rels><?xml version="1.0" encoding="UTF-8" standalone="yes"?>
<Relationships xmlns="http://schemas.openxmlformats.org/package/2006/relationships"><Relationship Id="rId3" Type="http://schemas.openxmlformats.org/officeDocument/2006/relationships/image" Target="../media/image349.png"/><Relationship Id="rId2" Type="http://schemas.openxmlformats.org/officeDocument/2006/relationships/image" Target="../media/image344.png"/><Relationship Id="rId1" Type="http://schemas.openxmlformats.org/officeDocument/2006/relationships/slideLayout" Target="../slideLayouts/slideLayout1.xml"/><Relationship Id="rId4" Type="http://schemas.openxmlformats.org/officeDocument/2006/relationships/image" Target="../media/image350.png"/></Relationships>
</file>

<file path=ppt/slides/_rels/slide30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6.png"/><Relationship Id="rId1" Type="http://schemas.openxmlformats.org/officeDocument/2006/relationships/slideLayout" Target="../slideLayouts/slideLayout1.xml"/><Relationship Id="rId4" Type="http://schemas.openxmlformats.org/officeDocument/2006/relationships/image" Target="../media/image351.png"/></Relationships>
</file>

<file path=ppt/slides/_rels/slide303.xml.rels><?xml version="1.0" encoding="UTF-8" standalone="yes"?>
<Relationships xmlns="http://schemas.openxmlformats.org/package/2006/relationships"><Relationship Id="rId3" Type="http://schemas.openxmlformats.org/officeDocument/2006/relationships/image" Target="../media/image352.png"/><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304.xml.rels><?xml version="1.0" encoding="UTF-8" standalone="yes"?>
<Relationships xmlns="http://schemas.openxmlformats.org/package/2006/relationships"><Relationship Id="rId3" Type="http://schemas.openxmlformats.org/officeDocument/2006/relationships/image" Target="../media/image353.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305.xml.rels><?xml version="1.0" encoding="UTF-8" standalone="yes"?>
<Relationships xmlns="http://schemas.openxmlformats.org/package/2006/relationships"><Relationship Id="rId3" Type="http://schemas.openxmlformats.org/officeDocument/2006/relationships/image" Target="../media/image354.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3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3.xml"/><Relationship Id="rId1" Type="http://schemas.openxmlformats.org/officeDocument/2006/relationships/slideLayout" Target="../slideLayouts/slideLayout1.xml"/><Relationship Id="rId6" Type="http://schemas.openxmlformats.org/officeDocument/2006/relationships/image" Target="../media/image357.png"/><Relationship Id="rId5" Type="http://schemas.openxmlformats.org/officeDocument/2006/relationships/image" Target="../media/image356.png"/><Relationship Id="rId4" Type="http://schemas.openxmlformats.org/officeDocument/2006/relationships/image" Target="../media/image355.png"/></Relationships>
</file>

<file path=ppt/slides/_rels/slide30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36.png"/><Relationship Id="rId1" Type="http://schemas.openxmlformats.org/officeDocument/2006/relationships/slideLayout" Target="../slideLayouts/slideLayout1.xml"/><Relationship Id="rId4" Type="http://schemas.openxmlformats.org/officeDocument/2006/relationships/image" Target="../media/image358.png"/></Relationships>
</file>

<file path=ppt/slides/_rels/slide308.xml.rels><?xml version="1.0" encoding="UTF-8" standalone="yes"?>
<Relationships xmlns="http://schemas.openxmlformats.org/package/2006/relationships"><Relationship Id="rId2" Type="http://schemas.openxmlformats.org/officeDocument/2006/relationships/image" Target="../media/image359.png"/><Relationship Id="rId1" Type="http://schemas.openxmlformats.org/officeDocument/2006/relationships/slideLayout" Target="../slideLayouts/slideLayout1.xml"/></Relationships>
</file>

<file path=ppt/slides/_rels/slide309.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4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10.xml.rels><?xml version="1.0" encoding="UTF-8" standalone="yes"?>
<Relationships xmlns="http://schemas.openxmlformats.org/package/2006/relationships"><Relationship Id="rId3" Type="http://schemas.openxmlformats.org/officeDocument/2006/relationships/image" Target="../media/image361.png"/><Relationship Id="rId2" Type="http://schemas.openxmlformats.org/officeDocument/2006/relationships/image" Target="../media/image344.png"/><Relationship Id="rId1" Type="http://schemas.openxmlformats.org/officeDocument/2006/relationships/slideLayout" Target="../slideLayouts/slideLayout1.xml"/><Relationship Id="rId4" Type="http://schemas.openxmlformats.org/officeDocument/2006/relationships/image" Target="../media/image362.png"/></Relationships>
</file>

<file path=ppt/slides/_rels/slide311.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1.xml"/></Relationships>
</file>

<file path=ppt/slides/_rels/slide312.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24.xml"/><Relationship Id="rId1" Type="http://schemas.openxmlformats.org/officeDocument/2006/relationships/slideLayout" Target="../slideLayouts/slideLayout1.xml"/><Relationship Id="rId4" Type="http://schemas.openxmlformats.org/officeDocument/2006/relationships/image" Target="../media/image364.png"/></Relationships>
</file>

<file path=ppt/slides/_rels/slide313.xml.rels><?xml version="1.0" encoding="UTF-8" standalone="yes"?>
<Relationships xmlns="http://schemas.openxmlformats.org/package/2006/relationships"><Relationship Id="rId3" Type="http://schemas.openxmlformats.org/officeDocument/2006/relationships/image" Target="../media/image336.png"/><Relationship Id="rId2" Type="http://schemas.openxmlformats.org/officeDocument/2006/relationships/notesSlide" Target="../notesSlides/notesSlide125.xml"/><Relationship Id="rId1" Type="http://schemas.openxmlformats.org/officeDocument/2006/relationships/slideLayout" Target="../slideLayouts/slideLayout1.xml"/><Relationship Id="rId6" Type="http://schemas.openxmlformats.org/officeDocument/2006/relationships/image" Target="../media/image367.png"/><Relationship Id="rId5" Type="http://schemas.openxmlformats.org/officeDocument/2006/relationships/image" Target="../media/image366.png"/><Relationship Id="rId4" Type="http://schemas.openxmlformats.org/officeDocument/2006/relationships/image" Target="../media/image365.png"/></Relationships>
</file>

<file path=ppt/slides/_rels/slide314.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368.png"/></Relationships>
</file>

<file path=ppt/slides/_rels/slide315.xml.rels><?xml version="1.0" encoding="UTF-8" standalone="yes"?>
<Relationships xmlns="http://schemas.openxmlformats.org/package/2006/relationships"><Relationship Id="rId3" Type="http://schemas.openxmlformats.org/officeDocument/2006/relationships/image" Target="../media/image369.jpeg"/><Relationship Id="rId2" Type="http://schemas.openxmlformats.org/officeDocument/2006/relationships/notesSlide" Target="../notesSlides/notesSlide127.xml"/><Relationship Id="rId1" Type="http://schemas.openxmlformats.org/officeDocument/2006/relationships/slideLayout" Target="../slideLayouts/slideLayout1.xml"/></Relationships>
</file>

<file path=ppt/slides/_rels/slide316.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372.png"/><Relationship Id="rId4" Type="http://schemas.openxmlformats.org/officeDocument/2006/relationships/image" Target="../media/image371.png"/></Relationships>
</file>

<file path=ppt/slides/_rels/slide317.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notesSlide" Target="../notesSlides/notesSlide129.xml"/><Relationship Id="rId1" Type="http://schemas.openxmlformats.org/officeDocument/2006/relationships/slideLayout" Target="../slideLayouts/slideLayout1.xml"/></Relationships>
</file>

<file path=ppt/slides/_rels/slide318.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30.xml"/><Relationship Id="rId1" Type="http://schemas.openxmlformats.org/officeDocument/2006/relationships/slideLayout" Target="../slideLayouts/slideLayout1.xml"/><Relationship Id="rId4" Type="http://schemas.openxmlformats.org/officeDocument/2006/relationships/image" Target="../media/image374.png"/></Relationships>
</file>

<file path=ppt/slides/_rels/slide319.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3" Type="http://schemas.openxmlformats.org/officeDocument/2006/relationships/image" Target="../media/image376.png"/><Relationship Id="rId2" Type="http://schemas.openxmlformats.org/officeDocument/2006/relationships/notesSlide" Target="../notesSlides/notesSlide132.xml"/><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3" Type="http://schemas.openxmlformats.org/officeDocument/2006/relationships/image" Target="../media/image377.png"/><Relationship Id="rId2" Type="http://schemas.openxmlformats.org/officeDocument/2006/relationships/notesSlide" Target="../notesSlides/notesSlide133.xml"/><Relationship Id="rId1" Type="http://schemas.openxmlformats.org/officeDocument/2006/relationships/slideLayout" Target="../slideLayouts/slideLayout1.xml"/><Relationship Id="rId4" Type="http://schemas.openxmlformats.org/officeDocument/2006/relationships/image" Target="../media/image378.png"/></Relationships>
</file>

<file path=ppt/slides/_rels/slide322.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323.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notesSlide" Target="../notesSlides/notesSlide135.xml"/><Relationship Id="rId1" Type="http://schemas.openxmlformats.org/officeDocument/2006/relationships/slideLayout" Target="../slideLayouts/slideLayout1.xml"/><Relationship Id="rId5" Type="http://schemas.openxmlformats.org/officeDocument/2006/relationships/image" Target="../media/image382.png"/><Relationship Id="rId4" Type="http://schemas.openxmlformats.org/officeDocument/2006/relationships/image" Target="../media/image381.png"/></Relationships>
</file>

<file path=ppt/slides/_rels/slide324.xml.rels><?xml version="1.0" encoding="UTF-8" standalone="yes"?>
<Relationships xmlns="http://schemas.openxmlformats.org/package/2006/relationships"><Relationship Id="rId3" Type="http://schemas.openxmlformats.org/officeDocument/2006/relationships/image" Target="../media/image379.png"/><Relationship Id="rId2" Type="http://schemas.openxmlformats.org/officeDocument/2006/relationships/notesSlide" Target="../notesSlides/notesSlide136.xml"/><Relationship Id="rId1" Type="http://schemas.openxmlformats.org/officeDocument/2006/relationships/slideLayout" Target="../slideLayouts/slideLayout1.xml"/></Relationships>
</file>

<file path=ppt/slides/_rels/slide325.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notesSlide" Target="../notesSlides/notesSlide137.xml"/><Relationship Id="rId1" Type="http://schemas.openxmlformats.org/officeDocument/2006/relationships/slideLayout" Target="../slideLayouts/slideLayout1.xml"/><Relationship Id="rId4" Type="http://schemas.openxmlformats.org/officeDocument/2006/relationships/image" Target="../media/image383.png"/></Relationships>
</file>

<file path=ppt/slides/_rels/slide326.xml.rels><?xml version="1.0" encoding="UTF-8" standalone="yes"?>
<Relationships xmlns="http://schemas.openxmlformats.org/package/2006/relationships"><Relationship Id="rId3" Type="http://schemas.openxmlformats.org/officeDocument/2006/relationships/image" Target="../media/image384.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385.png"/><Relationship Id="rId2" Type="http://schemas.openxmlformats.org/officeDocument/2006/relationships/notesSlide" Target="../notesSlides/notesSlide139.xml"/><Relationship Id="rId1" Type="http://schemas.openxmlformats.org/officeDocument/2006/relationships/slideLayout" Target="../slideLayouts/slideLayout1.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9.xml.rels><?xml version="1.0" encoding="UTF-8" standalone="yes"?>
<Relationships xmlns="http://schemas.openxmlformats.org/package/2006/relationships"><Relationship Id="rId2" Type="http://schemas.openxmlformats.org/officeDocument/2006/relationships/image" Target="../media/image386.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387.png"/><Relationship Id="rId2" Type="http://schemas.openxmlformats.org/officeDocument/2006/relationships/image" Target="../media/image344.png"/><Relationship Id="rId1" Type="http://schemas.openxmlformats.org/officeDocument/2006/relationships/slideLayout" Target="../slideLayouts/slideLayout1.xml"/></Relationships>
</file>

<file path=ppt/slides/_rels/slide331.xml.rels><?xml version="1.0" encoding="UTF-8" standalone="yes"?>
<Relationships xmlns="http://schemas.openxmlformats.org/package/2006/relationships"><Relationship Id="rId3" Type="http://schemas.openxmlformats.org/officeDocument/2006/relationships/image" Target="../media/image388.png"/><Relationship Id="rId2" Type="http://schemas.openxmlformats.org/officeDocument/2006/relationships/image" Target="../media/image344.png"/><Relationship Id="rId1" Type="http://schemas.openxmlformats.org/officeDocument/2006/relationships/slideLayout" Target="../slideLayouts/slideLayout1.xml"/></Relationships>
</file>

<file path=ppt/slides/_rels/slide332.xml.rels><?xml version="1.0" encoding="UTF-8" standalone="yes"?>
<Relationships xmlns="http://schemas.openxmlformats.org/package/2006/relationships"><Relationship Id="rId3" Type="http://schemas.openxmlformats.org/officeDocument/2006/relationships/image" Target="../media/image389.png"/><Relationship Id="rId2" Type="http://schemas.openxmlformats.org/officeDocument/2006/relationships/image" Target="../media/image344.png"/><Relationship Id="rId1" Type="http://schemas.openxmlformats.org/officeDocument/2006/relationships/slideLayout" Target="../slideLayouts/slideLayout1.xml"/></Relationships>
</file>

<file path=ppt/slides/_rels/slide333.xml.rels><?xml version="1.0" encoding="UTF-8" standalone="yes"?>
<Relationships xmlns="http://schemas.openxmlformats.org/package/2006/relationships"><Relationship Id="rId3" Type="http://schemas.openxmlformats.org/officeDocument/2006/relationships/image" Target="../media/image391.png"/><Relationship Id="rId2" Type="http://schemas.openxmlformats.org/officeDocument/2006/relationships/image" Target="../media/image390.png"/><Relationship Id="rId1" Type="http://schemas.openxmlformats.org/officeDocument/2006/relationships/slideLayout" Target="../slideLayouts/slideLayout1.xml"/></Relationships>
</file>

<file path=ppt/slides/_rels/slide334.xml.rels><?xml version="1.0" encoding="UTF-8" standalone="yes"?>
<Relationships xmlns="http://schemas.openxmlformats.org/package/2006/relationships"><Relationship Id="rId3" Type="http://schemas.openxmlformats.org/officeDocument/2006/relationships/image" Target="../media/image392.png"/><Relationship Id="rId2" Type="http://schemas.openxmlformats.org/officeDocument/2006/relationships/hyperlink" Target="http://www.ks-schallschutzrechner.de/" TargetMode="External"/><Relationship Id="rId1" Type="http://schemas.openxmlformats.org/officeDocument/2006/relationships/slideLayout" Target="../slideLayouts/slideLayout1.xml"/></Relationships>
</file>

<file path=ppt/slides/_rels/slide335.xml.rels><?xml version="1.0" encoding="UTF-8" standalone="yes"?>
<Relationships xmlns="http://schemas.openxmlformats.org/package/2006/relationships"><Relationship Id="rId2" Type="http://schemas.openxmlformats.org/officeDocument/2006/relationships/image" Target="../media/image393.png"/><Relationship Id="rId1" Type="http://schemas.openxmlformats.org/officeDocument/2006/relationships/slideLayout" Target="../slideLayouts/slideLayout1.xml"/></Relationships>
</file>

<file path=ppt/slides/_rels/slide336.xml.rels><?xml version="1.0" encoding="UTF-8" standalone="yes"?>
<Relationships xmlns="http://schemas.openxmlformats.org/package/2006/relationships"><Relationship Id="rId2" Type="http://schemas.openxmlformats.org/officeDocument/2006/relationships/image" Target="../media/image394.png"/><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3" Type="http://schemas.openxmlformats.org/officeDocument/2006/relationships/image" Target="../media/image395.png"/><Relationship Id="rId2" Type="http://schemas.openxmlformats.org/officeDocument/2006/relationships/image" Target="../media/image344.png"/><Relationship Id="rId1" Type="http://schemas.openxmlformats.org/officeDocument/2006/relationships/slideLayout" Target="../slideLayouts/slideLayout1.xml"/><Relationship Id="rId5" Type="http://schemas.openxmlformats.org/officeDocument/2006/relationships/image" Target="../media/image397.png"/><Relationship Id="rId4" Type="http://schemas.openxmlformats.org/officeDocument/2006/relationships/image" Target="../media/image396.png"/></Relationships>
</file>

<file path=ppt/slides/_rels/slide338.xml.rels><?xml version="1.0" encoding="UTF-8" standalone="yes"?>
<Relationships xmlns="http://schemas.openxmlformats.org/package/2006/relationships"><Relationship Id="rId2" Type="http://schemas.openxmlformats.org/officeDocument/2006/relationships/image" Target="../media/image398.png"/><Relationship Id="rId1" Type="http://schemas.openxmlformats.org/officeDocument/2006/relationships/slideLayout" Target="../slideLayouts/slideLayout1.xml"/></Relationships>
</file>

<file path=ppt/slides/_rels/slide339.xml.rels><?xml version="1.0" encoding="UTF-8" standalone="yes"?>
<Relationships xmlns="http://schemas.openxmlformats.org/package/2006/relationships"><Relationship Id="rId3" Type="http://schemas.openxmlformats.org/officeDocument/2006/relationships/image" Target="../media/image399.jpeg"/><Relationship Id="rId2" Type="http://schemas.openxmlformats.org/officeDocument/2006/relationships/image" Target="../media/image344.png"/><Relationship Id="rId1" Type="http://schemas.openxmlformats.org/officeDocument/2006/relationships/slideLayout" Target="../slideLayouts/slideLayout1.xml"/><Relationship Id="rId4" Type="http://schemas.openxmlformats.org/officeDocument/2006/relationships/image" Target="../media/image400.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0.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1.xml"/></Relationships>
</file>

<file path=ppt/slides/_rels/slide341.xml.rels><?xml version="1.0" encoding="UTF-8" standalone="yes"?>
<Relationships xmlns="http://schemas.openxmlformats.org/package/2006/relationships"><Relationship Id="rId2" Type="http://schemas.openxmlformats.org/officeDocument/2006/relationships/image" Target="../media/image363.png"/><Relationship Id="rId1" Type="http://schemas.openxmlformats.org/officeDocument/2006/relationships/slideLayout" Target="../slideLayouts/slideLayout1.xml"/></Relationships>
</file>

<file path=ppt/slides/_rels/slide342.xml.rels><?xml version="1.0" encoding="UTF-8" standalone="yes"?>
<Relationships xmlns="http://schemas.openxmlformats.org/package/2006/relationships"><Relationship Id="rId3" Type="http://schemas.openxmlformats.org/officeDocument/2006/relationships/image" Target="../media/image401.png"/><Relationship Id="rId2" Type="http://schemas.openxmlformats.org/officeDocument/2006/relationships/image" Target="../media/image344.png"/><Relationship Id="rId1" Type="http://schemas.openxmlformats.org/officeDocument/2006/relationships/slideLayout" Target="../slideLayouts/slideLayout1.xml"/><Relationship Id="rId4" Type="http://schemas.openxmlformats.org/officeDocument/2006/relationships/image" Target="../media/image402.png"/></Relationships>
</file>

<file path=ppt/slides/_rels/slide343.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1.xml"/></Relationships>
</file>

<file path=ppt/slides/_rels/slide344.xml.rels><?xml version="1.0" encoding="UTF-8" standalone="yes"?>
<Relationships xmlns="http://schemas.openxmlformats.org/package/2006/relationships"><Relationship Id="rId2" Type="http://schemas.openxmlformats.org/officeDocument/2006/relationships/image" Target="../media/image404.png"/><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1.xml"/></Relationships>
</file>

<file path=ppt/slides/_rels/slide346.xml.rels><?xml version="1.0" encoding="UTF-8" standalone="yes"?>
<Relationships xmlns="http://schemas.openxmlformats.org/package/2006/relationships"><Relationship Id="rId2" Type="http://schemas.openxmlformats.org/officeDocument/2006/relationships/image" Target="../media/image405.png"/><Relationship Id="rId1" Type="http://schemas.openxmlformats.org/officeDocument/2006/relationships/slideLayout" Target="../slideLayouts/slideLayout1.xml"/></Relationships>
</file>

<file path=ppt/slides/_rels/slide347.xml.rels><?xml version="1.0" encoding="UTF-8" standalone="yes"?>
<Relationships xmlns="http://schemas.openxmlformats.org/package/2006/relationships"><Relationship Id="rId2" Type="http://schemas.openxmlformats.org/officeDocument/2006/relationships/image" Target="../media/image406.png"/><Relationship Id="rId1" Type="http://schemas.openxmlformats.org/officeDocument/2006/relationships/slideLayout" Target="../slideLayouts/slideLayout1.xml"/></Relationships>
</file>

<file path=ppt/slides/_rels/slide348.xml.rels><?xml version="1.0" encoding="UTF-8" standalone="yes"?>
<Relationships xmlns="http://schemas.openxmlformats.org/package/2006/relationships"><Relationship Id="rId2" Type="http://schemas.openxmlformats.org/officeDocument/2006/relationships/image" Target="../media/image407.png"/><Relationship Id="rId1" Type="http://schemas.openxmlformats.org/officeDocument/2006/relationships/slideLayout" Target="../slideLayouts/slideLayout1.xml"/></Relationships>
</file>

<file path=ppt/slides/_rels/slide349.xml.rels><?xml version="1.0" encoding="UTF-8" standalone="yes"?>
<Relationships xmlns="http://schemas.openxmlformats.org/package/2006/relationships"><Relationship Id="rId2" Type="http://schemas.openxmlformats.org/officeDocument/2006/relationships/image" Target="../media/image40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409.png"/><Relationship Id="rId1" Type="http://schemas.openxmlformats.org/officeDocument/2006/relationships/slideLayout" Target="../slideLayouts/slideLayout1.xml"/></Relationships>
</file>

<file path=ppt/slides/_rels/slide351.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2" Type="http://schemas.openxmlformats.org/officeDocument/2006/relationships/image" Target="../media/image411.png"/><Relationship Id="rId1" Type="http://schemas.openxmlformats.org/officeDocument/2006/relationships/slideLayout" Target="../slideLayouts/slideLayout1.xml"/></Relationships>
</file>

<file path=ppt/slides/_rels/slide353.xml.rels><?xml version="1.0" encoding="UTF-8" standalone="yes"?>
<Relationships xmlns="http://schemas.openxmlformats.org/package/2006/relationships"><Relationship Id="rId2" Type="http://schemas.openxmlformats.org/officeDocument/2006/relationships/image" Target="../media/image412.png"/><Relationship Id="rId1" Type="http://schemas.openxmlformats.org/officeDocument/2006/relationships/slideLayout" Target="../slideLayouts/slideLayout1.xml"/></Relationships>
</file>

<file path=ppt/slides/_rels/slide354.xml.rels><?xml version="1.0" encoding="UTF-8" standalone="yes"?>
<Relationships xmlns="http://schemas.openxmlformats.org/package/2006/relationships"><Relationship Id="rId2" Type="http://schemas.openxmlformats.org/officeDocument/2006/relationships/image" Target="../media/image413.png"/><Relationship Id="rId1" Type="http://schemas.openxmlformats.org/officeDocument/2006/relationships/slideLayout" Target="../slideLayouts/slideLayout1.xml"/></Relationships>
</file>

<file path=ppt/slides/_rels/slide355.xml.rels><?xml version="1.0" encoding="UTF-8" standalone="yes"?>
<Relationships xmlns="http://schemas.openxmlformats.org/package/2006/relationships"><Relationship Id="rId2" Type="http://schemas.openxmlformats.org/officeDocument/2006/relationships/image" Target="../media/image414.png"/><Relationship Id="rId1" Type="http://schemas.openxmlformats.org/officeDocument/2006/relationships/slideLayout" Target="../slideLayouts/slideLayout1.xml"/></Relationships>
</file>

<file path=ppt/slides/_rels/slide356.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344.png"/><Relationship Id="rId1" Type="http://schemas.openxmlformats.org/officeDocument/2006/relationships/slideLayout" Target="../slideLayouts/slideLayout1.xml"/></Relationships>
</file>

<file path=ppt/slides/_rels/slide357.xml.rels><?xml version="1.0" encoding="UTF-8" standalone="yes"?>
<Relationships xmlns="http://schemas.openxmlformats.org/package/2006/relationships"><Relationship Id="rId3" Type="http://schemas.openxmlformats.org/officeDocument/2006/relationships/image" Target="../media/image416.png"/><Relationship Id="rId2" Type="http://schemas.openxmlformats.org/officeDocument/2006/relationships/image" Target="../media/image344.png"/><Relationship Id="rId1" Type="http://schemas.openxmlformats.org/officeDocument/2006/relationships/slideLayout" Target="../slideLayouts/slideLayout1.xml"/></Relationships>
</file>

<file path=ppt/slides/_rels/slide358.xml.rels><?xml version="1.0" encoding="UTF-8" standalone="yes"?>
<Relationships xmlns="http://schemas.openxmlformats.org/package/2006/relationships"><Relationship Id="rId2" Type="http://schemas.openxmlformats.org/officeDocument/2006/relationships/image" Target="../media/image417.png"/><Relationship Id="rId1" Type="http://schemas.openxmlformats.org/officeDocument/2006/relationships/slideLayout" Target="../slideLayouts/slideLayout1.xml"/></Relationships>
</file>

<file path=ppt/slides/_rels/slide359.xml.rels><?xml version="1.0" encoding="UTF-8" standalone="yes"?>
<Relationships xmlns="http://schemas.openxmlformats.org/package/2006/relationships"><Relationship Id="rId3" Type="http://schemas.openxmlformats.org/officeDocument/2006/relationships/image" Target="../media/image418.png"/><Relationship Id="rId2" Type="http://schemas.openxmlformats.org/officeDocument/2006/relationships/image" Target="../media/image33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60.xml.rels><?xml version="1.0" encoding="UTF-8" standalone="yes"?>
<Relationships xmlns="http://schemas.openxmlformats.org/package/2006/relationships"><Relationship Id="rId3" Type="http://schemas.openxmlformats.org/officeDocument/2006/relationships/image" Target="../media/image419.png"/><Relationship Id="rId2" Type="http://schemas.openxmlformats.org/officeDocument/2006/relationships/image" Target="../media/image336.png"/><Relationship Id="rId1" Type="http://schemas.openxmlformats.org/officeDocument/2006/relationships/slideLayout" Target="../slideLayouts/slideLayout1.xml"/></Relationships>
</file>

<file path=ppt/slides/_rels/slide361.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image" Target="../media/image336.png"/><Relationship Id="rId1" Type="http://schemas.openxmlformats.org/officeDocument/2006/relationships/slideLayout" Target="../slideLayouts/slideLayout1.xml"/></Relationships>
</file>

<file path=ppt/slides/_rels/slide362.xml.rels><?xml version="1.0" encoding="UTF-8" standalone="yes"?>
<Relationships xmlns="http://schemas.openxmlformats.org/package/2006/relationships"><Relationship Id="rId2" Type="http://schemas.openxmlformats.org/officeDocument/2006/relationships/image" Target="../media/image421.png"/><Relationship Id="rId1" Type="http://schemas.openxmlformats.org/officeDocument/2006/relationships/slideLayout" Target="../slideLayouts/slideLayout1.xml"/></Relationships>
</file>

<file path=ppt/slides/_rels/slide363.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image" Target="../media/image422.png"/><Relationship Id="rId1" Type="http://schemas.openxmlformats.org/officeDocument/2006/relationships/slideLayout" Target="../slideLayouts/slideLayout1.xml"/></Relationships>
</file>

<file path=ppt/slides/_rels/slide364.xml.rels><?xml version="1.0" encoding="UTF-8" standalone="yes"?>
<Relationships xmlns="http://schemas.openxmlformats.org/package/2006/relationships"><Relationship Id="rId2" Type="http://schemas.openxmlformats.org/officeDocument/2006/relationships/image" Target="../media/image424.png"/><Relationship Id="rId1" Type="http://schemas.openxmlformats.org/officeDocument/2006/relationships/slideLayout" Target="../slideLayouts/slideLayout1.xml"/></Relationships>
</file>

<file path=ppt/slides/_rels/slide365.xml.rels><?xml version="1.0" encoding="UTF-8" standalone="yes"?>
<Relationships xmlns="http://schemas.openxmlformats.org/package/2006/relationships"><Relationship Id="rId3" Type="http://schemas.openxmlformats.org/officeDocument/2006/relationships/image" Target="../media/image425.png"/><Relationship Id="rId2" Type="http://schemas.openxmlformats.org/officeDocument/2006/relationships/image" Target="../media/image344.png"/><Relationship Id="rId1" Type="http://schemas.openxmlformats.org/officeDocument/2006/relationships/slideLayout" Target="../slideLayouts/slideLayout1.xml"/><Relationship Id="rId4" Type="http://schemas.openxmlformats.org/officeDocument/2006/relationships/image" Target="../media/image426.png"/></Relationships>
</file>

<file path=ppt/slides/_rels/slide366.xml.rels><?xml version="1.0" encoding="UTF-8" standalone="yes"?>
<Relationships xmlns="http://schemas.openxmlformats.org/package/2006/relationships"><Relationship Id="rId3" Type="http://schemas.openxmlformats.org/officeDocument/2006/relationships/image" Target="../media/image427.png"/><Relationship Id="rId2" Type="http://schemas.openxmlformats.org/officeDocument/2006/relationships/image" Target="../media/image344.png"/><Relationship Id="rId1" Type="http://schemas.openxmlformats.org/officeDocument/2006/relationships/slideLayout" Target="../slideLayouts/slideLayout1.xml"/></Relationships>
</file>

<file path=ppt/slides/_rels/slide367.xml.rels><?xml version="1.0" encoding="UTF-8" standalone="yes"?>
<Relationships xmlns="http://schemas.openxmlformats.org/package/2006/relationships"><Relationship Id="rId3" Type="http://schemas.openxmlformats.org/officeDocument/2006/relationships/image" Target="../media/image428.png"/><Relationship Id="rId2" Type="http://schemas.openxmlformats.org/officeDocument/2006/relationships/image" Target="../media/image344.png"/><Relationship Id="rId1" Type="http://schemas.openxmlformats.org/officeDocument/2006/relationships/slideLayout" Target="../slideLayouts/slideLayout1.xml"/></Relationships>
</file>

<file path=ppt/slides/_rels/slide368.xml.rels><?xml version="1.0" encoding="UTF-8" standalone="yes"?>
<Relationships xmlns="http://schemas.openxmlformats.org/package/2006/relationships"><Relationship Id="rId2" Type="http://schemas.openxmlformats.org/officeDocument/2006/relationships/image" Target="../media/image429.png"/><Relationship Id="rId1" Type="http://schemas.openxmlformats.org/officeDocument/2006/relationships/slideLayout" Target="../slideLayouts/slideLayout1.xml"/></Relationships>
</file>

<file path=ppt/slides/_rels/slide369.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370.xml.rels><?xml version="1.0" encoding="UTF-8" standalone="yes"?>
<Relationships xmlns="http://schemas.openxmlformats.org/package/2006/relationships"><Relationship Id="rId3" Type="http://schemas.openxmlformats.org/officeDocument/2006/relationships/image" Target="../media/image431.png"/><Relationship Id="rId2" Type="http://schemas.openxmlformats.org/officeDocument/2006/relationships/image" Target="../media/image432.png"/><Relationship Id="rId1" Type="http://schemas.openxmlformats.org/officeDocument/2006/relationships/slideLayout" Target="../slideLayouts/slideLayout1.xml"/></Relationships>
</file>

<file path=ppt/slides/_rels/slide371.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1.xml"/><Relationship Id="rId4" Type="http://schemas.openxmlformats.org/officeDocument/2006/relationships/image" Target="../media/image431.png"/></Relationships>
</file>

<file path=ppt/slides/_rels/slide372.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image" Target="../media/image435.png"/><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3" Type="http://schemas.openxmlformats.org/officeDocument/2006/relationships/image" Target="../media/image437.png"/><Relationship Id="rId2" Type="http://schemas.openxmlformats.org/officeDocument/2006/relationships/image" Target="../media/image435.png"/><Relationship Id="rId1" Type="http://schemas.openxmlformats.org/officeDocument/2006/relationships/slideLayout" Target="../slideLayouts/slideLayout2.xml"/></Relationships>
</file>

<file path=ppt/slides/_rels/slide374.xml.rels><?xml version="1.0" encoding="UTF-8" standalone="yes"?>
<Relationships xmlns="http://schemas.openxmlformats.org/package/2006/relationships"><Relationship Id="rId3" Type="http://schemas.openxmlformats.org/officeDocument/2006/relationships/image" Target="../media/image438.png"/><Relationship Id="rId2" Type="http://schemas.openxmlformats.org/officeDocument/2006/relationships/image" Target="../media/image435.png"/><Relationship Id="rId1" Type="http://schemas.openxmlformats.org/officeDocument/2006/relationships/slideLayout" Target="../slideLayouts/slideLayout2.xml"/></Relationships>
</file>

<file path=ppt/slides/_rels/slide375.xml.rels><?xml version="1.0" encoding="UTF-8" standalone="yes"?>
<Relationships xmlns="http://schemas.openxmlformats.org/package/2006/relationships"><Relationship Id="rId3" Type="http://schemas.openxmlformats.org/officeDocument/2006/relationships/image" Target="../media/image439.png"/><Relationship Id="rId2" Type="http://schemas.openxmlformats.org/officeDocument/2006/relationships/image" Target="../media/image435.png"/><Relationship Id="rId1" Type="http://schemas.openxmlformats.org/officeDocument/2006/relationships/slideLayout" Target="../slideLayouts/slideLayout2.xml"/></Relationships>
</file>

<file path=ppt/slides/_rels/slide376.xml.rels><?xml version="1.0" encoding="UTF-8" standalone="yes"?>
<Relationships xmlns="http://schemas.openxmlformats.org/package/2006/relationships"><Relationship Id="rId3" Type="http://schemas.openxmlformats.org/officeDocument/2006/relationships/image" Target="../media/image440.png"/><Relationship Id="rId2" Type="http://schemas.openxmlformats.org/officeDocument/2006/relationships/image" Target="../media/image435.png"/><Relationship Id="rId1" Type="http://schemas.openxmlformats.org/officeDocument/2006/relationships/slideLayout" Target="../slideLayouts/slideLayout2.xml"/></Relationships>
</file>

<file path=ppt/slides/_rels/slide377.xml.rels><?xml version="1.0" encoding="UTF-8" standalone="yes"?>
<Relationships xmlns="http://schemas.openxmlformats.org/package/2006/relationships"><Relationship Id="rId2" Type="http://schemas.openxmlformats.org/officeDocument/2006/relationships/image" Target="../media/image441.png"/><Relationship Id="rId1" Type="http://schemas.openxmlformats.org/officeDocument/2006/relationships/slideLayout" Target="../slideLayouts/slideLayout1.xml"/></Relationships>
</file>

<file path=ppt/slides/_rels/slide378.xml.rels><?xml version="1.0" encoding="UTF-8" standalone="yes"?>
<Relationships xmlns="http://schemas.openxmlformats.org/package/2006/relationships"><Relationship Id="rId2" Type="http://schemas.openxmlformats.org/officeDocument/2006/relationships/image" Target="../media/image442.png"/><Relationship Id="rId1" Type="http://schemas.openxmlformats.org/officeDocument/2006/relationships/slideLayout" Target="../slideLayouts/slideLayout1.xml"/></Relationships>
</file>

<file path=ppt/slides/_rels/slide379.xml.rels><?xml version="1.0" encoding="UTF-8" standalone="yes"?>
<Relationships xmlns="http://schemas.openxmlformats.org/package/2006/relationships"><Relationship Id="rId2" Type="http://schemas.openxmlformats.org/officeDocument/2006/relationships/image" Target="../media/image443.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0.xml.rels><?xml version="1.0" encoding="UTF-8" standalone="yes"?>
<Relationships xmlns="http://schemas.openxmlformats.org/package/2006/relationships"><Relationship Id="rId3" Type="http://schemas.openxmlformats.org/officeDocument/2006/relationships/image" Target="../media/image445.png"/><Relationship Id="rId2" Type="http://schemas.openxmlformats.org/officeDocument/2006/relationships/image" Target="../media/image444.png"/><Relationship Id="rId1" Type="http://schemas.openxmlformats.org/officeDocument/2006/relationships/slideLayout" Target="../slideLayouts/slideLayout1.xml"/></Relationships>
</file>

<file path=ppt/slides/_rels/slide381.xml.rels><?xml version="1.0" encoding="UTF-8" standalone="yes"?>
<Relationships xmlns="http://schemas.openxmlformats.org/package/2006/relationships"><Relationship Id="rId3" Type="http://schemas.openxmlformats.org/officeDocument/2006/relationships/image" Target="../media/image446.png"/><Relationship Id="rId2" Type="http://schemas.openxmlformats.org/officeDocument/2006/relationships/image" Target="../media/image435.png"/><Relationship Id="rId1" Type="http://schemas.openxmlformats.org/officeDocument/2006/relationships/slideLayout" Target="../slideLayouts/slideLayout1.xml"/><Relationship Id="rId4" Type="http://schemas.openxmlformats.org/officeDocument/2006/relationships/image" Target="../media/image447.png"/></Relationships>
</file>

<file path=ppt/slides/_rels/slide382.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image" Target="../media/image435.png"/><Relationship Id="rId1" Type="http://schemas.openxmlformats.org/officeDocument/2006/relationships/slideLayout" Target="../slideLayouts/slideLayout1.xml"/><Relationship Id="rId4" Type="http://schemas.openxmlformats.org/officeDocument/2006/relationships/image" Target="../media/image448.png"/></Relationships>
</file>

<file path=ppt/slides/_rels/slide383.xml.rels><?xml version="1.0" encoding="UTF-8" standalone="yes"?>
<Relationships xmlns="http://schemas.openxmlformats.org/package/2006/relationships"><Relationship Id="rId2" Type="http://schemas.openxmlformats.org/officeDocument/2006/relationships/image" Target="../media/image449.png"/><Relationship Id="rId1" Type="http://schemas.openxmlformats.org/officeDocument/2006/relationships/slideLayout" Target="../slideLayouts/slideLayout1.xml"/></Relationships>
</file>

<file path=ppt/slides/_rels/slide384.xml.rels><?xml version="1.0" encoding="UTF-8" standalone="yes"?>
<Relationships xmlns="http://schemas.openxmlformats.org/package/2006/relationships"><Relationship Id="rId2" Type="http://schemas.openxmlformats.org/officeDocument/2006/relationships/image" Target="../media/image450.png"/><Relationship Id="rId1" Type="http://schemas.openxmlformats.org/officeDocument/2006/relationships/slideLayout" Target="../slideLayouts/slideLayout1.xml"/></Relationships>
</file>

<file path=ppt/slides/_rels/slide385.xml.rels><?xml version="1.0" encoding="UTF-8" standalone="yes"?>
<Relationships xmlns="http://schemas.openxmlformats.org/package/2006/relationships"><Relationship Id="rId2" Type="http://schemas.openxmlformats.org/officeDocument/2006/relationships/image" Target="../media/image451.png"/><Relationship Id="rId1" Type="http://schemas.openxmlformats.org/officeDocument/2006/relationships/slideLayout" Target="../slideLayouts/slideLayout1.xml"/></Relationships>
</file>

<file path=ppt/slides/_rels/slide386.xml.rels><?xml version="1.0" encoding="UTF-8" standalone="yes"?>
<Relationships xmlns="http://schemas.openxmlformats.org/package/2006/relationships"><Relationship Id="rId2" Type="http://schemas.openxmlformats.org/officeDocument/2006/relationships/image" Target="../media/image452.png"/><Relationship Id="rId1" Type="http://schemas.openxmlformats.org/officeDocument/2006/relationships/slideLayout" Target="../slideLayouts/slideLayout1.xml"/></Relationships>
</file>

<file path=ppt/slides/_rels/slide387.xml.rels><?xml version="1.0" encoding="UTF-8" standalone="yes"?>
<Relationships xmlns="http://schemas.openxmlformats.org/package/2006/relationships"><Relationship Id="rId2" Type="http://schemas.openxmlformats.org/officeDocument/2006/relationships/image" Target="../media/image453.png"/><Relationship Id="rId1" Type="http://schemas.openxmlformats.org/officeDocument/2006/relationships/slideLayout" Target="../slideLayouts/slideLayout1.xml"/></Relationships>
</file>

<file path=ppt/slides/_rels/slide388.xml.rels><?xml version="1.0" encoding="UTF-8" standalone="yes"?>
<Relationships xmlns="http://schemas.openxmlformats.org/package/2006/relationships"><Relationship Id="rId2" Type="http://schemas.openxmlformats.org/officeDocument/2006/relationships/image" Target="../media/image454.png"/><Relationship Id="rId1" Type="http://schemas.openxmlformats.org/officeDocument/2006/relationships/slideLayout" Target="../slideLayouts/slideLayout1.xml"/></Relationships>
</file>

<file path=ppt/slides/_rels/slide389.xml.rels><?xml version="1.0" encoding="UTF-8" standalone="yes"?>
<Relationships xmlns="http://schemas.openxmlformats.org/package/2006/relationships"><Relationship Id="rId2" Type="http://schemas.openxmlformats.org/officeDocument/2006/relationships/image" Target="../media/image45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0.xml.rels><?xml version="1.0" encoding="UTF-8" standalone="yes"?>
<Relationships xmlns="http://schemas.openxmlformats.org/package/2006/relationships"><Relationship Id="rId3" Type="http://schemas.openxmlformats.org/officeDocument/2006/relationships/image" Target="../media/image344.png"/><Relationship Id="rId2" Type="http://schemas.openxmlformats.org/officeDocument/2006/relationships/image" Target="../media/image456.png"/><Relationship Id="rId1" Type="http://schemas.openxmlformats.org/officeDocument/2006/relationships/slideLayout" Target="../slideLayouts/slideLayout2.xml"/><Relationship Id="rId4" Type="http://schemas.openxmlformats.org/officeDocument/2006/relationships/image" Target="../media/image402.png"/></Relationships>
</file>

<file path=ppt/slides/_rels/slide391.xml.rels><?xml version="1.0" encoding="UTF-8" standalone="yes"?>
<Relationships xmlns="http://schemas.openxmlformats.org/package/2006/relationships"><Relationship Id="rId2" Type="http://schemas.openxmlformats.org/officeDocument/2006/relationships/image" Target="../media/image457.png"/><Relationship Id="rId1" Type="http://schemas.openxmlformats.org/officeDocument/2006/relationships/slideLayout" Target="../slideLayouts/slideLayout2.xml"/></Relationships>
</file>

<file path=ppt/slides/_rels/slide392.xml.rels><?xml version="1.0" encoding="UTF-8" standalone="yes"?>
<Relationships xmlns="http://schemas.openxmlformats.org/package/2006/relationships"><Relationship Id="rId2" Type="http://schemas.openxmlformats.org/officeDocument/2006/relationships/image" Target="../media/image458.png"/><Relationship Id="rId1" Type="http://schemas.openxmlformats.org/officeDocument/2006/relationships/slideLayout" Target="../slideLayouts/slideLayout2.xml"/></Relationships>
</file>

<file path=ppt/slides/_rels/slide393.xml.rels><?xml version="1.0" encoding="UTF-8" standalone="yes"?>
<Relationships xmlns="http://schemas.openxmlformats.org/package/2006/relationships"><Relationship Id="rId2" Type="http://schemas.openxmlformats.org/officeDocument/2006/relationships/image" Target="../media/image459.png"/><Relationship Id="rId1" Type="http://schemas.openxmlformats.org/officeDocument/2006/relationships/slideLayout" Target="../slideLayouts/slideLayout2.xml"/></Relationships>
</file>

<file path=ppt/slides/_rels/slide394.xml.rels><?xml version="1.0" encoding="UTF-8" standalone="yes"?>
<Relationships xmlns="http://schemas.openxmlformats.org/package/2006/relationships"><Relationship Id="rId2" Type="http://schemas.openxmlformats.org/officeDocument/2006/relationships/image" Target="../media/image460.png"/><Relationship Id="rId1" Type="http://schemas.openxmlformats.org/officeDocument/2006/relationships/slideLayout" Target="../slideLayouts/slideLayout2.xml"/></Relationships>
</file>

<file path=ppt/slides/_rels/slide395.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2.xml"/></Relationships>
</file>

<file path=ppt/slides/_rels/slide396.xml.rels><?xml version="1.0" encoding="UTF-8" standalone="yes"?>
<Relationships xmlns="http://schemas.openxmlformats.org/package/2006/relationships"><Relationship Id="rId2" Type="http://schemas.openxmlformats.org/officeDocument/2006/relationships/image" Target="../media/image462.jpeg"/><Relationship Id="rId1" Type="http://schemas.openxmlformats.org/officeDocument/2006/relationships/slideLayout" Target="../slideLayouts/slideLayout2.xml"/></Relationships>
</file>

<file path=ppt/slides/_rels/slide397.xml.rels><?xml version="1.0" encoding="UTF-8" standalone="yes"?>
<Relationships xmlns="http://schemas.openxmlformats.org/package/2006/relationships"><Relationship Id="rId3" Type="http://schemas.openxmlformats.org/officeDocument/2006/relationships/image" Target="../media/image464.png"/><Relationship Id="rId2" Type="http://schemas.openxmlformats.org/officeDocument/2006/relationships/image" Target="../media/image463.png"/><Relationship Id="rId1" Type="http://schemas.openxmlformats.org/officeDocument/2006/relationships/slideLayout" Target="../slideLayouts/slideLayout2.xml"/><Relationship Id="rId4" Type="http://schemas.openxmlformats.org/officeDocument/2006/relationships/image" Target="../media/image465.png"/></Relationships>
</file>

<file path=ppt/slides/_rels/slide398.xml.rels><?xml version="1.0" encoding="UTF-8" standalone="yes"?>
<Relationships xmlns="http://schemas.openxmlformats.org/package/2006/relationships"><Relationship Id="rId3" Type="http://schemas.openxmlformats.org/officeDocument/2006/relationships/image" Target="../media/image467.png"/><Relationship Id="rId2" Type="http://schemas.openxmlformats.org/officeDocument/2006/relationships/image" Target="../media/image466.png"/><Relationship Id="rId1" Type="http://schemas.openxmlformats.org/officeDocument/2006/relationships/slideLayout" Target="../slideLayouts/slideLayout2.xml"/><Relationship Id="rId4" Type="http://schemas.openxmlformats.org/officeDocument/2006/relationships/image" Target="../media/image468.png"/></Relationships>
</file>

<file path=ppt/slides/_rels/slide399.xml.rels><?xml version="1.0" encoding="UTF-8" standalone="yes"?>
<Relationships xmlns="http://schemas.openxmlformats.org/package/2006/relationships"><Relationship Id="rId3" Type="http://schemas.openxmlformats.org/officeDocument/2006/relationships/image" Target="../media/image470.png"/><Relationship Id="rId2" Type="http://schemas.openxmlformats.org/officeDocument/2006/relationships/image" Target="../media/image469.png"/><Relationship Id="rId1" Type="http://schemas.openxmlformats.org/officeDocument/2006/relationships/slideLayout" Target="../slideLayouts/slideLayout2.xml"/><Relationship Id="rId4" Type="http://schemas.openxmlformats.org/officeDocument/2006/relationships/image" Target="../media/image471.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400.xml.rels><?xml version="1.0" encoding="UTF-8" standalone="yes"?>
<Relationships xmlns="http://schemas.openxmlformats.org/package/2006/relationships"><Relationship Id="rId3" Type="http://schemas.openxmlformats.org/officeDocument/2006/relationships/image" Target="../media/image473.png"/><Relationship Id="rId2" Type="http://schemas.openxmlformats.org/officeDocument/2006/relationships/image" Target="../media/image472.png"/><Relationship Id="rId1" Type="http://schemas.openxmlformats.org/officeDocument/2006/relationships/slideLayout" Target="../slideLayouts/slideLayout2.xml"/><Relationship Id="rId4" Type="http://schemas.openxmlformats.org/officeDocument/2006/relationships/image" Target="../media/image474.png"/></Relationships>
</file>

<file path=ppt/slides/_rels/slide401.xml.rels><?xml version="1.0" encoding="UTF-8" standalone="yes"?>
<Relationships xmlns="http://schemas.openxmlformats.org/package/2006/relationships"><Relationship Id="rId2" Type="http://schemas.openxmlformats.org/officeDocument/2006/relationships/image" Target="../media/image475.png"/><Relationship Id="rId1" Type="http://schemas.openxmlformats.org/officeDocument/2006/relationships/slideLayout" Target="../slideLayouts/slideLayout2.xml"/></Relationships>
</file>

<file path=ppt/slides/_rels/slide402.xml.rels><?xml version="1.0" encoding="UTF-8" standalone="yes"?>
<Relationships xmlns="http://schemas.openxmlformats.org/package/2006/relationships"><Relationship Id="rId2" Type="http://schemas.openxmlformats.org/officeDocument/2006/relationships/image" Target="../media/image476.png"/><Relationship Id="rId1" Type="http://schemas.openxmlformats.org/officeDocument/2006/relationships/slideLayout" Target="../slideLayouts/slideLayout2.xml"/></Relationships>
</file>

<file path=ppt/slides/_rels/slide403.xml.rels><?xml version="1.0" encoding="UTF-8" standalone="yes"?>
<Relationships xmlns="http://schemas.openxmlformats.org/package/2006/relationships"><Relationship Id="rId3" Type="http://schemas.openxmlformats.org/officeDocument/2006/relationships/image" Target="../media/image478.png"/><Relationship Id="rId2" Type="http://schemas.openxmlformats.org/officeDocument/2006/relationships/image" Target="../media/image47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comments" Target="../comments/comment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6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3.png"/><Relationship Id="rId4" Type="http://schemas.openxmlformats.org/officeDocument/2006/relationships/image" Target="../media/image62.png"/></Relationships>
</file>

<file path=ppt/slides/_rels/slide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7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7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76.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9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9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feld 5">
            <a:extLst>
              <a:ext uri="{FF2B5EF4-FFF2-40B4-BE49-F238E27FC236}">
                <a16:creationId xmlns:a16="http://schemas.microsoft.com/office/drawing/2014/main" id="{BBD929FA-ACB9-4005-A927-2D94CF6D1039}"/>
              </a:ext>
            </a:extLst>
          </p:cNvPr>
          <p:cNvSpPr txBox="1"/>
          <p:nvPr/>
        </p:nvSpPr>
        <p:spPr>
          <a:xfrm>
            <a:off x="1563756" y="1506775"/>
            <a:ext cx="9064487" cy="2554545"/>
          </a:xfrm>
          <a:prstGeom prst="rect">
            <a:avLst/>
          </a:prstGeom>
          <a:noFill/>
        </p:spPr>
        <p:txBody>
          <a:bodyPr wrap="square" rtlCol="0">
            <a:spAutoFit/>
          </a:bodyPr>
          <a:lstStyle/>
          <a:p>
            <a:pPr algn="ctr"/>
            <a:r>
              <a:rPr lang="de-DE" altLang="de-DE" sz="8000" b="1" dirty="0">
                <a:solidFill>
                  <a:srgbClr val="00B2EB"/>
                </a:solidFill>
                <a:latin typeface="Arial" panose="020B0604020202020204" pitchFamily="34" charset="0"/>
                <a:ea typeface="+mj-ea"/>
                <a:cs typeface="Arial" panose="020B0604020202020204" pitchFamily="34" charset="0"/>
              </a:rPr>
              <a:t>KALKSANDSTEIN</a:t>
            </a:r>
          </a:p>
          <a:p>
            <a:pPr algn="ctr"/>
            <a:r>
              <a:rPr lang="de-DE" altLang="de-DE" sz="8000" dirty="0">
                <a:solidFill>
                  <a:srgbClr val="00B2EB"/>
                </a:solidFill>
                <a:latin typeface="Arial" panose="020B0604020202020204" pitchFamily="34" charset="0"/>
                <a:ea typeface="+mj-ea"/>
                <a:cs typeface="Arial" panose="020B0604020202020204" pitchFamily="34" charset="0"/>
              </a:rPr>
              <a:t>MAURERFIBEL</a:t>
            </a:r>
            <a:endParaRPr lang="de-DE" sz="80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313253C1-A370-49B9-AD79-5EB98276F28D}"/>
              </a:ext>
            </a:extLst>
          </p:cNvPr>
          <p:cNvSpPr txBox="1"/>
          <p:nvPr/>
        </p:nvSpPr>
        <p:spPr>
          <a:xfrm>
            <a:off x="1563755" y="4498457"/>
            <a:ext cx="9064487" cy="523220"/>
          </a:xfrm>
          <a:prstGeom prst="rect">
            <a:avLst/>
          </a:prstGeom>
          <a:noFill/>
        </p:spPr>
        <p:txBody>
          <a:bodyPr wrap="square" rtlCol="0">
            <a:spAutoFit/>
          </a:bodyPr>
          <a:lstStyle/>
          <a:p>
            <a:pPr algn="ctr"/>
            <a:r>
              <a:rPr lang="de-DE" sz="2800" dirty="0">
                <a:latin typeface="Arial" panose="020B0604020202020204" pitchFamily="34" charset="0"/>
                <a:ea typeface="+mj-ea"/>
                <a:cs typeface="Arial" panose="020B0604020202020204" pitchFamily="34" charset="0"/>
              </a:rPr>
              <a:t>Foliensammlung Stand 2019</a:t>
            </a:r>
            <a:endParaRPr lang="de-DE" sz="2800" dirty="0">
              <a:latin typeface="Arial" panose="020B0604020202020204" pitchFamily="34" charset="0"/>
              <a:cs typeface="Arial" panose="020B0604020202020204" pitchFamily="34" charset="0"/>
            </a:endParaRPr>
          </a:p>
        </p:txBody>
      </p:sp>
      <p:sp>
        <p:nvSpPr>
          <p:cNvPr id="8" name="Rechteck 7">
            <a:extLst>
              <a:ext uri="{FF2B5EF4-FFF2-40B4-BE49-F238E27FC236}">
                <a16:creationId xmlns:a16="http://schemas.microsoft.com/office/drawing/2014/main" id="{23DDCE00-1486-4FB6-B17D-1BE8458F1C42}"/>
              </a:ext>
            </a:extLst>
          </p:cNvPr>
          <p:cNvSpPr/>
          <p:nvPr/>
        </p:nvSpPr>
        <p:spPr>
          <a:xfrm>
            <a:off x="373711" y="6341165"/>
            <a:ext cx="3287865" cy="397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01659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248680-E6DE-4CF2-8C6A-CDFEE0F9278F}"/>
              </a:ext>
            </a:extLst>
          </p:cNvPr>
          <p:cNvSpPr>
            <a:spLocks noGrp="1"/>
          </p:cNvSpPr>
          <p:nvPr>
            <p:ph idx="1"/>
          </p:nvPr>
        </p:nvSpPr>
        <p:spPr/>
        <p:txBody>
          <a:bodyPr/>
          <a:lstStyle/>
          <a:p>
            <a:r>
              <a:rPr lang="de-DE" dirty="0"/>
              <a:t>Starke Hitze führt zu einer schnellen Verdunstung des Anmachwassers, das im frisch verarbeiteten Mörtel enthalten ist.</a:t>
            </a:r>
          </a:p>
          <a:p>
            <a:r>
              <a:rPr lang="de-DE" dirty="0"/>
              <a:t>Sehr trockene Steine können dem Mörtel auch Teile des Anmachwassers entziehen. </a:t>
            </a:r>
          </a:p>
          <a:p>
            <a:r>
              <a:rPr lang="de-DE" dirty="0"/>
              <a:t>Für das Mauern mit Mauermörtel wird bei starker Hitze empfohlen: </a:t>
            </a:r>
          </a:p>
          <a:p>
            <a:pPr lvl="1"/>
            <a:r>
              <a:rPr lang="de-DE" dirty="0"/>
              <a:t>sehr trockene Mauersteine zeitig vor dem Mauern gründlich </a:t>
            </a:r>
            <a:r>
              <a:rPr lang="de-DE" dirty="0" err="1"/>
              <a:t>vorzunässen</a:t>
            </a:r>
            <a:endParaRPr lang="de-DE" dirty="0"/>
          </a:p>
          <a:p>
            <a:pPr lvl="1"/>
            <a:r>
              <a:rPr lang="de-DE" dirty="0"/>
              <a:t>die frisch erstellten Wände durch Abdecken mit Folien vor zu schnellem Austrocknen zu schützen</a:t>
            </a:r>
          </a:p>
        </p:txBody>
      </p:sp>
      <p:sp>
        <p:nvSpPr>
          <p:cNvPr id="3" name="Titel 2">
            <a:extLst>
              <a:ext uri="{FF2B5EF4-FFF2-40B4-BE49-F238E27FC236}">
                <a16:creationId xmlns:a16="http://schemas.microsoft.com/office/drawing/2014/main" id="{61FBDBE5-59AA-4D37-AB84-719EBEE287B9}"/>
              </a:ext>
            </a:extLst>
          </p:cNvPr>
          <p:cNvSpPr>
            <a:spLocks noGrp="1"/>
          </p:cNvSpPr>
          <p:nvPr>
            <p:ph type="title"/>
          </p:nvPr>
        </p:nvSpPr>
        <p:spPr/>
        <p:txBody>
          <a:bodyPr/>
          <a:lstStyle/>
          <a:p>
            <a:r>
              <a:rPr lang="de-DE" dirty="0"/>
              <a:t>Mauern bei Hitze</a:t>
            </a:r>
          </a:p>
        </p:txBody>
      </p:sp>
      <p:sp>
        <p:nvSpPr>
          <p:cNvPr id="10" name="Fußzeilenplatzhalter 4">
            <a:extLst>
              <a:ext uri="{FF2B5EF4-FFF2-40B4-BE49-F238E27FC236}">
                <a16:creationId xmlns:a16="http://schemas.microsoft.com/office/drawing/2014/main" id="{E8171844-C6BA-4B2C-AEFB-E23A7814D334}"/>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 Mauerwerk</a:t>
            </a:r>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19459" y="1057524"/>
            <a:ext cx="5401067" cy="4931674"/>
          </a:xfrm>
          <a:prstGeom prst="rect">
            <a:avLst/>
          </a:prstGeom>
        </p:spPr>
      </p:pic>
    </p:spTree>
    <p:extLst>
      <p:ext uri="{BB962C8B-B14F-4D97-AF65-F5344CB8AC3E}">
        <p14:creationId xmlns:p14="http://schemas.microsoft.com/office/powerpoint/2010/main" val="51694258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de-DE" altLang="de-DE" dirty="0"/>
              <a:t>Zierverbände für Sicht- und Verblendmauerwerk</a:t>
            </a:r>
            <a:endParaRPr lang="en-GB" altLang="de-DE" dirty="0"/>
          </a:p>
        </p:txBody>
      </p:sp>
      <p:sp>
        <p:nvSpPr>
          <p:cNvPr id="3" name="Inhaltsplatzhalter 2">
            <a:extLst>
              <a:ext uri="{FF2B5EF4-FFF2-40B4-BE49-F238E27FC236}">
                <a16:creationId xmlns:a16="http://schemas.microsoft.com/office/drawing/2014/main" id="{3D830E18-8068-4FB3-8429-7E2946F2BB4C}"/>
              </a:ext>
            </a:extLst>
          </p:cNvPr>
          <p:cNvSpPr>
            <a:spLocks noGrp="1"/>
          </p:cNvSpPr>
          <p:nvPr>
            <p:ph idx="10"/>
          </p:nvPr>
        </p:nvSpPr>
        <p:spPr/>
        <p:txBody>
          <a:bodyPr/>
          <a:lstStyle/>
          <a:p>
            <a:r>
              <a:rPr lang="de-DE" dirty="0"/>
              <a:t>Binderverband</a:t>
            </a:r>
          </a:p>
          <a:p>
            <a:endParaRPr lang="de-DE" dirty="0"/>
          </a:p>
        </p:txBody>
      </p:sp>
      <p:sp>
        <p:nvSpPr>
          <p:cNvPr id="7" name="Fußzeilenplatzhalter 4">
            <a:extLst>
              <a:ext uri="{FF2B5EF4-FFF2-40B4-BE49-F238E27FC236}">
                <a16:creationId xmlns:a16="http://schemas.microsoft.com/office/drawing/2014/main" id="{4CA2247D-56C1-4A84-804C-CF0024852869}"/>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9" name="Inhaltsplatzhalter 8">
            <a:extLst>
              <a:ext uri="{FF2B5EF4-FFF2-40B4-BE49-F238E27FC236}">
                <a16:creationId xmlns:a16="http://schemas.microsoft.com/office/drawing/2014/main" id="{FC8EEA99-970E-4A61-A8C1-A0CE1F13E29A}"/>
              </a:ext>
            </a:extLst>
          </p:cNvPr>
          <p:cNvSpPr>
            <a:spLocks noGrp="1"/>
          </p:cNvSpPr>
          <p:nvPr>
            <p:ph idx="1"/>
          </p:nvPr>
        </p:nvSpPr>
        <p:spPr/>
        <p:txBody>
          <a:bodyPr/>
          <a:lstStyle/>
          <a:p>
            <a:r>
              <a:rPr lang="de-DE" dirty="0"/>
              <a:t>Läuferverband, besonders günstig mit ½ Stein Überbindung</a:t>
            </a:r>
          </a:p>
          <a:p>
            <a:endParaRPr lang="de-DE" dirty="0"/>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98" y="2101368"/>
            <a:ext cx="5400000" cy="3031749"/>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8262" y="2101368"/>
            <a:ext cx="5400000" cy="3031830"/>
          </a:xfrm>
          <a:prstGeom prst="rect">
            <a:avLst/>
          </a:prstGeom>
        </p:spPr>
      </p:pic>
    </p:spTree>
    <p:extLst>
      <p:ext uri="{BB962C8B-B14F-4D97-AF65-F5344CB8AC3E}">
        <p14:creationId xmlns:p14="http://schemas.microsoft.com/office/powerpoint/2010/main" val="35053968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de-DE" altLang="de-DE" dirty="0"/>
              <a:t>Zierverbände für Sicht- und Verblendmauerwerk</a:t>
            </a:r>
            <a:endParaRPr lang="en-GB" altLang="de-DE" dirty="0"/>
          </a:p>
        </p:txBody>
      </p:sp>
      <p:sp>
        <p:nvSpPr>
          <p:cNvPr id="2" name="Inhaltsplatzhalter 1">
            <a:extLst>
              <a:ext uri="{FF2B5EF4-FFF2-40B4-BE49-F238E27FC236}">
                <a16:creationId xmlns:a16="http://schemas.microsoft.com/office/drawing/2014/main" id="{9218C78C-1A2E-4208-B5BD-FF41128169DE}"/>
              </a:ext>
            </a:extLst>
          </p:cNvPr>
          <p:cNvSpPr>
            <a:spLocks noGrp="1"/>
          </p:cNvSpPr>
          <p:nvPr>
            <p:ph idx="10"/>
          </p:nvPr>
        </p:nvSpPr>
        <p:spPr/>
        <p:txBody>
          <a:bodyPr/>
          <a:lstStyle/>
          <a:p>
            <a:r>
              <a:rPr lang="de-DE" dirty="0"/>
              <a:t>Wilder Verband</a:t>
            </a:r>
          </a:p>
        </p:txBody>
      </p:sp>
      <p:sp>
        <p:nvSpPr>
          <p:cNvPr id="7" name="Fußzeilenplatzhalter 4">
            <a:extLst>
              <a:ext uri="{FF2B5EF4-FFF2-40B4-BE49-F238E27FC236}">
                <a16:creationId xmlns:a16="http://schemas.microsoft.com/office/drawing/2014/main" id="{D87232CA-E359-4126-99DB-81162D5809D4}"/>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9" name="Inhaltsplatzhalter 8">
            <a:extLst>
              <a:ext uri="{FF2B5EF4-FFF2-40B4-BE49-F238E27FC236}">
                <a16:creationId xmlns:a16="http://schemas.microsoft.com/office/drawing/2014/main" id="{0D86C856-E173-429E-9839-BAD2605E107E}"/>
              </a:ext>
            </a:extLst>
          </p:cNvPr>
          <p:cNvSpPr>
            <a:spLocks noGrp="1"/>
          </p:cNvSpPr>
          <p:nvPr>
            <p:ph idx="1"/>
          </p:nvPr>
        </p:nvSpPr>
        <p:spPr/>
        <p:txBody>
          <a:bodyPr/>
          <a:lstStyle/>
          <a:p>
            <a:r>
              <a:rPr lang="de-DE" dirty="0"/>
              <a:t>Holländischer Verband</a:t>
            </a:r>
          </a:p>
          <a:p>
            <a:endParaRPr lang="de-DE" dirty="0"/>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98" y="2119531"/>
            <a:ext cx="5400000" cy="2995424"/>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8717" y="2119890"/>
            <a:ext cx="5400000" cy="2995065"/>
          </a:xfrm>
          <a:prstGeom prst="rect">
            <a:avLst/>
          </a:prstGeom>
        </p:spPr>
      </p:pic>
    </p:spTree>
    <p:extLst>
      <p:ext uri="{BB962C8B-B14F-4D97-AF65-F5344CB8AC3E}">
        <p14:creationId xmlns:p14="http://schemas.microsoft.com/office/powerpoint/2010/main" val="287095481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de-DE" altLang="de-DE" dirty="0"/>
              <a:t>Zierverbände für Sicht- und Verblendmauerwerk</a:t>
            </a:r>
            <a:endParaRPr lang="en-GB" altLang="de-DE" dirty="0"/>
          </a:p>
        </p:txBody>
      </p:sp>
      <p:sp>
        <p:nvSpPr>
          <p:cNvPr id="3" name="Inhaltsplatzhalter 2">
            <a:extLst>
              <a:ext uri="{FF2B5EF4-FFF2-40B4-BE49-F238E27FC236}">
                <a16:creationId xmlns:a16="http://schemas.microsoft.com/office/drawing/2014/main" id="{5172FC02-9E9B-4DE2-9F55-BAA64FF2A0CF}"/>
              </a:ext>
            </a:extLst>
          </p:cNvPr>
          <p:cNvSpPr>
            <a:spLocks noGrp="1"/>
          </p:cNvSpPr>
          <p:nvPr>
            <p:ph idx="10"/>
          </p:nvPr>
        </p:nvSpPr>
        <p:spPr/>
        <p:txBody>
          <a:bodyPr/>
          <a:lstStyle/>
          <a:p>
            <a:r>
              <a:rPr lang="de-DE" dirty="0"/>
              <a:t>Gotischer Verband - Abwandlung</a:t>
            </a:r>
          </a:p>
          <a:p>
            <a:endParaRPr lang="de-DE" dirty="0"/>
          </a:p>
        </p:txBody>
      </p:sp>
      <p:sp>
        <p:nvSpPr>
          <p:cNvPr id="7" name="Fußzeilenplatzhalter 4">
            <a:extLst>
              <a:ext uri="{FF2B5EF4-FFF2-40B4-BE49-F238E27FC236}">
                <a16:creationId xmlns:a16="http://schemas.microsoft.com/office/drawing/2014/main" id="{C227B00C-648F-4317-8620-856D5B7284A5}"/>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9" name="Inhaltsplatzhalter 8">
            <a:extLst>
              <a:ext uri="{FF2B5EF4-FFF2-40B4-BE49-F238E27FC236}">
                <a16:creationId xmlns:a16="http://schemas.microsoft.com/office/drawing/2014/main" id="{1F72070D-1208-4671-979C-BCC82C67091C}"/>
              </a:ext>
            </a:extLst>
          </p:cNvPr>
          <p:cNvSpPr>
            <a:spLocks noGrp="1"/>
          </p:cNvSpPr>
          <p:nvPr>
            <p:ph idx="1"/>
          </p:nvPr>
        </p:nvSpPr>
        <p:spPr/>
        <p:txBody>
          <a:bodyPr/>
          <a:lstStyle/>
          <a:p>
            <a:r>
              <a:rPr lang="de-DE" dirty="0"/>
              <a:t>Gotischer Verband mit Läufer- und Binderschichten</a:t>
            </a:r>
          </a:p>
          <a:p>
            <a:endParaRPr lang="de-DE" dirty="0"/>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98" y="2119438"/>
            <a:ext cx="5400000" cy="2995609"/>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8717" y="2120329"/>
            <a:ext cx="5400000" cy="2994718"/>
          </a:xfrm>
          <a:prstGeom prst="rect">
            <a:avLst/>
          </a:prstGeom>
        </p:spPr>
      </p:pic>
    </p:spTree>
    <p:extLst>
      <p:ext uri="{BB962C8B-B14F-4D97-AF65-F5344CB8AC3E}">
        <p14:creationId xmlns:p14="http://schemas.microsoft.com/office/powerpoint/2010/main" val="35162548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de-DE" altLang="de-DE" dirty="0"/>
              <a:t>Zierverbände für Sicht- und Verblendmauerwerk</a:t>
            </a:r>
            <a:endParaRPr lang="en-GB" altLang="de-DE" dirty="0"/>
          </a:p>
        </p:txBody>
      </p:sp>
      <p:sp>
        <p:nvSpPr>
          <p:cNvPr id="2" name="Inhaltsplatzhalter 1">
            <a:extLst>
              <a:ext uri="{FF2B5EF4-FFF2-40B4-BE49-F238E27FC236}">
                <a16:creationId xmlns:a16="http://schemas.microsoft.com/office/drawing/2014/main" id="{E91324C5-354E-4777-A398-22D5EEB3EDB9}"/>
              </a:ext>
            </a:extLst>
          </p:cNvPr>
          <p:cNvSpPr>
            <a:spLocks noGrp="1"/>
          </p:cNvSpPr>
          <p:nvPr>
            <p:ph idx="10"/>
          </p:nvPr>
        </p:nvSpPr>
        <p:spPr/>
        <p:txBody>
          <a:bodyPr/>
          <a:lstStyle/>
          <a:p>
            <a:r>
              <a:rPr lang="de-DE" dirty="0"/>
              <a:t>Gotischer Verband – Abwandlung mit Läuferschichten</a:t>
            </a:r>
          </a:p>
          <a:p>
            <a:endParaRPr lang="de-DE" dirty="0"/>
          </a:p>
        </p:txBody>
      </p:sp>
      <p:sp>
        <p:nvSpPr>
          <p:cNvPr id="7" name="Fußzeilenplatzhalter 4">
            <a:extLst>
              <a:ext uri="{FF2B5EF4-FFF2-40B4-BE49-F238E27FC236}">
                <a16:creationId xmlns:a16="http://schemas.microsoft.com/office/drawing/2014/main" id="{E71BCB98-C930-4813-884C-A073366858D7}"/>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9" name="Inhaltsplatzhalter 8">
            <a:extLst>
              <a:ext uri="{FF2B5EF4-FFF2-40B4-BE49-F238E27FC236}">
                <a16:creationId xmlns:a16="http://schemas.microsoft.com/office/drawing/2014/main" id="{E47D7FAE-736F-40C3-8B42-863B5F294CD6}"/>
              </a:ext>
            </a:extLst>
          </p:cNvPr>
          <p:cNvSpPr>
            <a:spLocks noGrp="1"/>
          </p:cNvSpPr>
          <p:nvPr>
            <p:ph idx="1"/>
          </p:nvPr>
        </p:nvSpPr>
        <p:spPr/>
        <p:txBody>
          <a:bodyPr/>
          <a:lstStyle/>
          <a:p>
            <a:r>
              <a:rPr lang="de-DE" dirty="0"/>
              <a:t>Gotischer Verband – Abwandlung als Zickzack-Verband</a:t>
            </a:r>
          </a:p>
          <a:p>
            <a:endParaRPr lang="de-DE" dirty="0"/>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98" y="2120581"/>
            <a:ext cx="5400000" cy="2993324"/>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8717" y="2120581"/>
            <a:ext cx="5400000" cy="2993478"/>
          </a:xfrm>
          <a:prstGeom prst="rect">
            <a:avLst/>
          </a:prstGeom>
        </p:spPr>
      </p:pic>
    </p:spTree>
    <p:extLst>
      <p:ext uri="{BB962C8B-B14F-4D97-AF65-F5344CB8AC3E}">
        <p14:creationId xmlns:p14="http://schemas.microsoft.com/office/powerpoint/2010/main" val="130612242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de-DE" altLang="de-DE" dirty="0"/>
              <a:t>Zierverbände für Sicht- und Verblendmauerwerk</a:t>
            </a:r>
            <a:endParaRPr lang="en-GB" altLang="de-DE" dirty="0"/>
          </a:p>
        </p:txBody>
      </p:sp>
      <p:sp>
        <p:nvSpPr>
          <p:cNvPr id="2" name="Inhaltsplatzhalter 1">
            <a:extLst>
              <a:ext uri="{FF2B5EF4-FFF2-40B4-BE49-F238E27FC236}">
                <a16:creationId xmlns:a16="http://schemas.microsoft.com/office/drawing/2014/main" id="{DE661B6F-9B32-47A9-AA71-53C2B591D109}"/>
              </a:ext>
            </a:extLst>
          </p:cNvPr>
          <p:cNvSpPr>
            <a:spLocks noGrp="1"/>
          </p:cNvSpPr>
          <p:nvPr>
            <p:ph idx="10"/>
          </p:nvPr>
        </p:nvSpPr>
        <p:spPr/>
        <p:txBody>
          <a:bodyPr/>
          <a:lstStyle/>
          <a:p>
            <a:r>
              <a:rPr lang="de-DE" dirty="0"/>
              <a:t>Märkischer Verband – Abwandlung</a:t>
            </a:r>
          </a:p>
          <a:p>
            <a:endParaRPr lang="de-DE" dirty="0"/>
          </a:p>
        </p:txBody>
      </p:sp>
      <p:sp>
        <p:nvSpPr>
          <p:cNvPr id="9" name="Fußzeilenplatzhalter 4">
            <a:extLst>
              <a:ext uri="{FF2B5EF4-FFF2-40B4-BE49-F238E27FC236}">
                <a16:creationId xmlns:a16="http://schemas.microsoft.com/office/drawing/2014/main" id="{F0CAA7A2-65AB-4648-8E02-B637D26583FD}"/>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4" name="Inhaltsplatzhalter 3">
            <a:extLst>
              <a:ext uri="{FF2B5EF4-FFF2-40B4-BE49-F238E27FC236}">
                <a16:creationId xmlns:a16="http://schemas.microsoft.com/office/drawing/2014/main" id="{81189FDD-5338-4799-927D-25DD4BC4762D}"/>
              </a:ext>
            </a:extLst>
          </p:cNvPr>
          <p:cNvSpPr>
            <a:spLocks noGrp="1"/>
          </p:cNvSpPr>
          <p:nvPr>
            <p:ph idx="1"/>
          </p:nvPr>
        </p:nvSpPr>
        <p:spPr/>
        <p:txBody>
          <a:bodyPr/>
          <a:lstStyle/>
          <a:p>
            <a:r>
              <a:rPr lang="de-DE" dirty="0"/>
              <a:t>Märkischer Verband mit Läufer-Binderschichten</a:t>
            </a:r>
          </a:p>
          <a:p>
            <a:endParaRPr lang="de-DE" dirty="0"/>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98" y="2101022"/>
            <a:ext cx="5400000" cy="3032442"/>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8717" y="2101277"/>
            <a:ext cx="5400000" cy="3032187"/>
          </a:xfrm>
          <a:prstGeom prst="rect">
            <a:avLst/>
          </a:prstGeom>
        </p:spPr>
      </p:pic>
    </p:spTree>
    <p:extLst>
      <p:ext uri="{BB962C8B-B14F-4D97-AF65-F5344CB8AC3E}">
        <p14:creationId xmlns:p14="http://schemas.microsoft.com/office/powerpoint/2010/main" val="41718068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de-DE" altLang="de-DE" dirty="0"/>
              <a:t>Zierverbände für Sicht- und Verblendmauerwerk</a:t>
            </a:r>
            <a:endParaRPr lang="en-GB" altLang="de-DE" dirty="0"/>
          </a:p>
        </p:txBody>
      </p:sp>
      <p:sp>
        <p:nvSpPr>
          <p:cNvPr id="3" name="Inhaltsplatzhalter 2">
            <a:extLst>
              <a:ext uri="{FF2B5EF4-FFF2-40B4-BE49-F238E27FC236}">
                <a16:creationId xmlns:a16="http://schemas.microsoft.com/office/drawing/2014/main" id="{63035C88-6DFB-4E12-8CFA-47E5795EE191}"/>
              </a:ext>
            </a:extLst>
          </p:cNvPr>
          <p:cNvSpPr>
            <a:spLocks noGrp="1"/>
          </p:cNvSpPr>
          <p:nvPr>
            <p:ph idx="10"/>
          </p:nvPr>
        </p:nvSpPr>
        <p:spPr/>
        <p:txBody>
          <a:bodyPr/>
          <a:lstStyle/>
          <a:p>
            <a:r>
              <a:rPr lang="de-DE" dirty="0"/>
              <a:t>Märkischer Verband – Abwandlung mit Läuferschichten</a:t>
            </a:r>
          </a:p>
          <a:p>
            <a:endParaRPr lang="de-DE" dirty="0"/>
          </a:p>
        </p:txBody>
      </p:sp>
      <p:sp>
        <p:nvSpPr>
          <p:cNvPr id="7" name="Fußzeilenplatzhalter 4">
            <a:extLst>
              <a:ext uri="{FF2B5EF4-FFF2-40B4-BE49-F238E27FC236}">
                <a16:creationId xmlns:a16="http://schemas.microsoft.com/office/drawing/2014/main" id="{DB2A1988-F022-45BA-B7C5-36A0F8F0DA82}"/>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9" name="Inhaltsplatzhalter 8">
            <a:extLst>
              <a:ext uri="{FF2B5EF4-FFF2-40B4-BE49-F238E27FC236}">
                <a16:creationId xmlns:a16="http://schemas.microsoft.com/office/drawing/2014/main" id="{2099A478-3433-4B2B-8E0B-D7F096A44A3A}"/>
              </a:ext>
            </a:extLst>
          </p:cNvPr>
          <p:cNvSpPr>
            <a:spLocks noGrp="1"/>
          </p:cNvSpPr>
          <p:nvPr>
            <p:ph idx="1"/>
          </p:nvPr>
        </p:nvSpPr>
        <p:spPr/>
        <p:txBody>
          <a:bodyPr/>
          <a:lstStyle/>
          <a:p>
            <a:r>
              <a:rPr lang="de-DE" dirty="0"/>
              <a:t>Märkischer Verband - Abwandlung als Zickzack-Verband</a:t>
            </a:r>
          </a:p>
          <a:p>
            <a:endParaRPr lang="de-DE" dirty="0"/>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98" y="2335724"/>
            <a:ext cx="5400000" cy="2563038"/>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98717" y="2334802"/>
            <a:ext cx="5400000" cy="2563960"/>
          </a:xfrm>
          <a:prstGeom prst="rect">
            <a:avLst/>
          </a:prstGeom>
        </p:spPr>
      </p:pic>
    </p:spTree>
    <p:extLst>
      <p:ext uri="{BB962C8B-B14F-4D97-AF65-F5344CB8AC3E}">
        <p14:creationId xmlns:p14="http://schemas.microsoft.com/office/powerpoint/2010/main" val="14059394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de-DE" altLang="de-DE" dirty="0"/>
              <a:t>Pfeilermauerwerk</a:t>
            </a:r>
          </a:p>
        </p:txBody>
      </p:sp>
      <p:sp>
        <p:nvSpPr>
          <p:cNvPr id="2" name="Inhaltsplatzhalter 1">
            <a:extLst>
              <a:ext uri="{FF2B5EF4-FFF2-40B4-BE49-F238E27FC236}">
                <a16:creationId xmlns:a16="http://schemas.microsoft.com/office/drawing/2014/main" id="{93489FDF-F26F-4ADC-9B82-D97EDEE93505}"/>
              </a:ext>
            </a:extLst>
          </p:cNvPr>
          <p:cNvSpPr>
            <a:spLocks noGrp="1"/>
          </p:cNvSpPr>
          <p:nvPr>
            <p:ph idx="10"/>
          </p:nvPr>
        </p:nvSpPr>
        <p:spPr/>
        <p:txBody>
          <a:bodyPr/>
          <a:lstStyle/>
          <a:p>
            <a:r>
              <a:rPr lang="de-DE" dirty="0"/>
              <a:t>Mindestlänge tragender Pfeiler und Sturzauflager (Querschnittsfläche ≥ 400 cm²)</a:t>
            </a:r>
          </a:p>
        </p:txBody>
      </p:sp>
      <p:sp>
        <p:nvSpPr>
          <p:cNvPr id="7" name="Fußzeilenplatzhalter 4">
            <a:extLst>
              <a:ext uri="{FF2B5EF4-FFF2-40B4-BE49-F238E27FC236}">
                <a16:creationId xmlns:a16="http://schemas.microsoft.com/office/drawing/2014/main" id="{374F0DB5-A71C-426E-A848-0A7500BE5AB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4" name="Inhaltsplatzhalter 3">
            <a:extLst>
              <a:ext uri="{FF2B5EF4-FFF2-40B4-BE49-F238E27FC236}">
                <a16:creationId xmlns:a16="http://schemas.microsoft.com/office/drawing/2014/main" id="{266E9B80-54D1-4B2E-B8B8-156EB444713E}"/>
              </a:ext>
            </a:extLst>
          </p:cNvPr>
          <p:cNvSpPr>
            <a:spLocks noGrp="1"/>
          </p:cNvSpPr>
          <p:nvPr>
            <p:ph idx="1"/>
          </p:nvPr>
        </p:nvSpPr>
        <p:spPr/>
        <p:txBody>
          <a:bodyPr/>
          <a:lstStyle/>
          <a:p>
            <a:r>
              <a:rPr lang="de-DE" dirty="0"/>
              <a:t>Nach DIN EN 1996/NA sind gemauerte Querschnitte mit Flächen kleiner als 400 cm² als tragende Teile unzulässig.</a:t>
            </a:r>
          </a:p>
          <a:p>
            <a:r>
              <a:rPr lang="de-DE" dirty="0"/>
              <a:t>Die Mindestmaße sind einzuhalten.</a:t>
            </a:r>
          </a:p>
          <a:p>
            <a:r>
              <a:rPr lang="de-DE" dirty="0"/>
              <a:t>Die Einhaltung der Überbindemaße ist auch bei Pfeilern zu beachten.</a:t>
            </a:r>
          </a:p>
          <a:p>
            <a:r>
              <a:rPr lang="de-DE" dirty="0"/>
              <a:t>Wichtig ist hierbei, dass Pfeiler auch aus einem Stein je Schicht bestehen können.</a:t>
            </a:r>
          </a:p>
          <a:p>
            <a:r>
              <a:rPr lang="de-DE" dirty="0"/>
              <a:t>Zusätzliche Längs- oder Stoßfugen erhöhen die Tragfähigkeit nicht!</a:t>
            </a:r>
          </a:p>
          <a:p>
            <a:r>
              <a:rPr lang="de-DE" dirty="0"/>
              <a:t>Damit Türanschläge als tragende Sturzauflager angesetzt werden können, muss in Abhängigkeit von  der Wanddicke eine Mindestanschlaglänge vorhanden sein.</a:t>
            </a:r>
          </a:p>
          <a:p>
            <a:endParaRPr lang="de-DE" dirty="0"/>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64895" y="1859054"/>
            <a:ext cx="5355628" cy="3851149"/>
          </a:xfrm>
          <a:prstGeom prst="rect">
            <a:avLst/>
          </a:prstGeom>
        </p:spPr>
      </p:pic>
    </p:spTree>
    <p:extLst>
      <p:ext uri="{BB962C8B-B14F-4D97-AF65-F5344CB8AC3E}">
        <p14:creationId xmlns:p14="http://schemas.microsoft.com/office/powerpoint/2010/main" val="22710008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225DA8A-9B3E-4C41-A811-A4FD63280AFA}"/>
              </a:ext>
            </a:extLst>
          </p:cNvPr>
          <p:cNvPicPr>
            <a:picLocks noChangeAspect="1"/>
          </p:cNvPicPr>
          <p:nvPr/>
        </p:nvPicPr>
        <p:blipFill>
          <a:blip r:embed="rId3"/>
          <a:stretch>
            <a:fillRect/>
          </a:stretch>
        </p:blipFill>
        <p:spPr>
          <a:xfrm>
            <a:off x="717192" y="1538674"/>
            <a:ext cx="11103332" cy="4485957"/>
          </a:xfrm>
          <a:prstGeom prst="rect">
            <a:avLst/>
          </a:prstGeom>
        </p:spPr>
      </p:pic>
      <p:sp>
        <p:nvSpPr>
          <p:cNvPr id="8" name="Inhaltsplatzhalter 7">
            <a:extLst>
              <a:ext uri="{FF2B5EF4-FFF2-40B4-BE49-F238E27FC236}">
                <a16:creationId xmlns:a16="http://schemas.microsoft.com/office/drawing/2014/main" id="{504CDB68-7EB4-4670-8F21-2074B5BAE744}"/>
              </a:ext>
            </a:extLst>
          </p:cNvPr>
          <p:cNvSpPr>
            <a:spLocks noGrp="1"/>
          </p:cNvSpPr>
          <p:nvPr>
            <p:ph idx="1"/>
          </p:nvPr>
        </p:nvSpPr>
        <p:spPr/>
        <p:txBody>
          <a:bodyPr/>
          <a:lstStyle/>
          <a:p>
            <a:r>
              <a:rPr lang="de-DE" dirty="0"/>
              <a:t>Pfeilerausführung mit verschiedenen Steinformaten</a:t>
            </a:r>
          </a:p>
        </p:txBody>
      </p:sp>
      <p:sp>
        <p:nvSpPr>
          <p:cNvPr id="5" name="Rectangle 2"/>
          <p:cNvSpPr>
            <a:spLocks noGrp="1" noChangeArrowheads="1"/>
          </p:cNvSpPr>
          <p:nvPr>
            <p:ph type="title"/>
          </p:nvPr>
        </p:nvSpPr>
        <p:spPr/>
        <p:txBody>
          <a:bodyPr/>
          <a:lstStyle/>
          <a:p>
            <a:r>
              <a:rPr lang="de-DE" altLang="de-DE" dirty="0"/>
              <a:t>Pfeilermauerwerk</a:t>
            </a:r>
            <a:endParaRPr lang="en-GB" altLang="de-DE" dirty="0"/>
          </a:p>
        </p:txBody>
      </p:sp>
      <p:sp>
        <p:nvSpPr>
          <p:cNvPr id="7" name="Fußzeilenplatzhalter 4">
            <a:extLst>
              <a:ext uri="{FF2B5EF4-FFF2-40B4-BE49-F238E27FC236}">
                <a16:creationId xmlns:a16="http://schemas.microsoft.com/office/drawing/2014/main" id="{200499C3-C266-48BD-905E-52FD31394AA5}"/>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15410" y="1573052"/>
            <a:ext cx="9706897" cy="4417200"/>
          </a:xfrm>
          <a:prstGeom prst="rect">
            <a:avLst/>
          </a:prstGeom>
        </p:spPr>
      </p:pic>
    </p:spTree>
    <p:extLst>
      <p:ext uri="{BB962C8B-B14F-4D97-AF65-F5344CB8AC3E}">
        <p14:creationId xmlns:p14="http://schemas.microsoft.com/office/powerpoint/2010/main" val="29566443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A3E37F02-C204-4D09-9AAE-D7C87B829700}"/>
              </a:ext>
            </a:extLst>
          </p:cNvPr>
          <p:cNvSpPr>
            <a:spLocks noGrp="1"/>
          </p:cNvSpPr>
          <p:nvPr>
            <p:ph idx="1"/>
          </p:nvPr>
        </p:nvSpPr>
        <p:spPr/>
        <p:txBody>
          <a:bodyPr/>
          <a:lstStyle/>
          <a:p>
            <a:r>
              <a:rPr lang="de-DE" dirty="0"/>
              <a:t>Aus arbeitstechnischen Gründen, z.B. um das Aufstellen von Gerüsten zu erleichtern, können die tragenden Wände und die quer dazu stehenden aussteifenden Wände nur selten gleichzeitig hochgezogen werden.</a:t>
            </a:r>
          </a:p>
          <a:p>
            <a:r>
              <a:rPr lang="de-DE" dirty="0"/>
              <a:t>Besonders wirtschaftlich ist die Wandverbindung in Stumpfstoßtechnik. </a:t>
            </a:r>
          </a:p>
          <a:p>
            <a:pPr lvl="1"/>
            <a:r>
              <a:rPr lang="de-DE" dirty="0"/>
              <a:t>Gegenüber Abtreppungen wird deutlich weniger Platz gebraucht. </a:t>
            </a:r>
          </a:p>
          <a:p>
            <a:pPr lvl="1"/>
            <a:r>
              <a:rPr lang="de-DE" dirty="0"/>
              <a:t>Das aufwändige Eckmauern entfällt.</a:t>
            </a:r>
          </a:p>
          <a:p>
            <a:r>
              <a:rPr lang="de-DE" dirty="0"/>
              <a:t>Sofern in der statischen Ausführungsplanung nichts anderes angegeben ist, darf die Stumpfstoßtechnik bei allen Wänden und bei allen Steinformaten ausgeführt werden.</a:t>
            </a:r>
          </a:p>
          <a:p>
            <a:r>
              <a:rPr lang="de-DE" dirty="0"/>
              <a:t>Bei Einsatz der Stumpfstoßtechnik ist zu beachten, dass nach DIN 1996/NA gemauerte Querschnitte kleiner 400 cm² als nicht tragend anzusetzen sind.</a:t>
            </a:r>
          </a:p>
          <a:p>
            <a:endParaRPr lang="de-DE" dirty="0"/>
          </a:p>
          <a:p>
            <a:endParaRPr lang="de-DE" dirty="0"/>
          </a:p>
        </p:txBody>
      </p:sp>
      <p:sp>
        <p:nvSpPr>
          <p:cNvPr id="5" name="Rectangle 2"/>
          <p:cNvSpPr>
            <a:spLocks noGrp="1" noChangeArrowheads="1"/>
          </p:cNvSpPr>
          <p:nvPr>
            <p:ph type="title"/>
          </p:nvPr>
        </p:nvSpPr>
        <p:spPr/>
        <p:txBody>
          <a:bodyPr/>
          <a:lstStyle/>
          <a:p>
            <a:r>
              <a:rPr lang="de-DE" altLang="de-DE" dirty="0"/>
              <a:t>Stumpfstoßtechnik als Alternative für Abtreppungen &amp; Verzahnung </a:t>
            </a:r>
          </a:p>
        </p:txBody>
      </p:sp>
      <p:sp>
        <p:nvSpPr>
          <p:cNvPr id="7" name="Fußzeilenplatzhalter 4">
            <a:extLst>
              <a:ext uri="{FF2B5EF4-FFF2-40B4-BE49-F238E27FC236}">
                <a16:creationId xmlns:a16="http://schemas.microsoft.com/office/drawing/2014/main" id="{C83233F8-BC12-43AC-ACA3-22BAB6A75056}"/>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Tree>
    <p:extLst>
      <p:ext uri="{BB962C8B-B14F-4D97-AF65-F5344CB8AC3E}">
        <p14:creationId xmlns:p14="http://schemas.microsoft.com/office/powerpoint/2010/main" val="59573677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C679C6B1-FE47-4C1F-955A-87D578320DC9}"/>
              </a:ext>
            </a:extLst>
          </p:cNvPr>
          <p:cNvSpPr>
            <a:spLocks noGrp="1"/>
          </p:cNvSpPr>
          <p:nvPr>
            <p:ph idx="1"/>
          </p:nvPr>
        </p:nvSpPr>
        <p:spPr/>
        <p:txBody>
          <a:bodyPr/>
          <a:lstStyle/>
          <a:p>
            <a:r>
              <a:rPr lang="de-DE" dirty="0"/>
              <a:t>Vorteile Stumpfstoßtechnik:</a:t>
            </a:r>
          </a:p>
          <a:p>
            <a:pPr lvl="1"/>
            <a:r>
              <a:rPr lang="de-DE" dirty="0"/>
              <a:t>Die Wände können ohne störende Verzahnung in einem Arbeitsgang hochgemauert werden. Zuerst die Längswände, dann die Querwände.</a:t>
            </a:r>
          </a:p>
          <a:p>
            <a:pPr lvl="1"/>
            <a:r>
              <a:rPr lang="de-DE" dirty="0"/>
              <a:t>So verbleibt viel Platz für Steinpakete, Mörtelkübel, Gerüste und ggf. Versetzgeräte.</a:t>
            </a:r>
          </a:p>
          <a:p>
            <a:pPr lvl="1"/>
            <a:r>
              <a:rPr lang="de-DE" dirty="0"/>
              <a:t>Durch den stumpfen Wandanschluss sind weniger Ergänzungssteine erforderlich.</a:t>
            </a:r>
          </a:p>
          <a:p>
            <a:pPr lvl="1"/>
            <a:r>
              <a:rPr lang="de-DE" dirty="0"/>
              <a:t>Das Aufstellen und Versetzen von Arbeitsgerüsten sowie das Verfahren der Versetzgeräte wird wesentlich erleichtert.</a:t>
            </a:r>
          </a:p>
          <a:p>
            <a:endParaRPr lang="de-DE" dirty="0"/>
          </a:p>
        </p:txBody>
      </p:sp>
      <p:sp>
        <p:nvSpPr>
          <p:cNvPr id="5" name="Rectangle 2"/>
          <p:cNvSpPr>
            <a:spLocks noGrp="1" noChangeArrowheads="1"/>
          </p:cNvSpPr>
          <p:nvPr>
            <p:ph type="title"/>
          </p:nvPr>
        </p:nvSpPr>
        <p:spPr/>
        <p:txBody>
          <a:bodyPr/>
          <a:lstStyle/>
          <a:p>
            <a:r>
              <a:rPr lang="de-DE" altLang="de-DE" dirty="0"/>
              <a:t>Stumpfstoßtechnik als Alternative für Abtreppungen &amp; Verzahnung </a:t>
            </a:r>
            <a:endParaRPr lang="en-GB" altLang="de-DE" dirty="0"/>
          </a:p>
        </p:txBody>
      </p:sp>
      <p:sp>
        <p:nvSpPr>
          <p:cNvPr id="7" name="Fußzeilenplatzhalter 4">
            <a:extLst>
              <a:ext uri="{FF2B5EF4-FFF2-40B4-BE49-F238E27FC236}">
                <a16:creationId xmlns:a16="http://schemas.microsoft.com/office/drawing/2014/main" id="{9426F41E-9EF0-49CE-A014-A4B28C3E90B8}"/>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Tree>
    <p:extLst>
      <p:ext uri="{BB962C8B-B14F-4D97-AF65-F5344CB8AC3E}">
        <p14:creationId xmlns:p14="http://schemas.microsoft.com/office/powerpoint/2010/main" val="32355771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sp>
        <p:nvSpPr>
          <p:cNvPr id="5" name="Titel 2">
            <a:extLst>
              <a:ext uri="{FF2B5EF4-FFF2-40B4-BE49-F238E27FC236}">
                <a16:creationId xmlns:a16="http://schemas.microsoft.com/office/drawing/2014/main" id="{7686FAE3-BB83-4967-8AED-812FAC1905F9}"/>
              </a:ext>
            </a:extLst>
          </p:cNvPr>
          <p:cNvSpPr txBox="1">
            <a:spLocks/>
          </p:cNvSpPr>
          <p:nvPr/>
        </p:nvSpPr>
        <p:spPr bwMode="gray">
          <a:xfrm>
            <a:off x="4517131" y="3094629"/>
            <a:ext cx="7303394" cy="67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Kalksandsteine</a:t>
            </a:r>
          </a:p>
        </p:txBody>
      </p:sp>
      <p:pic>
        <p:nvPicPr>
          <p:cNvPr id="6" name="Grafik 5">
            <a:extLst>
              <a:ext uri="{FF2B5EF4-FFF2-40B4-BE49-F238E27FC236}">
                <a16:creationId xmlns:a16="http://schemas.microsoft.com/office/drawing/2014/main" id="{72F7F88F-15A0-45D0-BEEB-EDCA10B802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917" y="499216"/>
            <a:ext cx="3973869" cy="5632450"/>
          </a:xfrm>
          <a:prstGeom prst="rect">
            <a:avLst/>
          </a:prstGeom>
          <a:ln>
            <a:solidFill>
              <a:schemeClr val="bg1">
                <a:lumMod val="85000"/>
              </a:schemeClr>
            </a:solidFill>
          </a:ln>
        </p:spPr>
      </p:pic>
    </p:spTree>
    <p:extLst>
      <p:ext uri="{BB962C8B-B14F-4D97-AF65-F5344CB8AC3E}">
        <p14:creationId xmlns:p14="http://schemas.microsoft.com/office/powerpoint/2010/main" val="274258697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de-DE" altLang="de-DE" dirty="0"/>
              <a:t>Stumpfstoßtechnik als Alternative für Abtreppungen &amp; Verzahnung </a:t>
            </a:r>
            <a:endParaRPr lang="en-GB" altLang="de-DE" dirty="0"/>
          </a:p>
        </p:txBody>
      </p:sp>
      <p:sp>
        <p:nvSpPr>
          <p:cNvPr id="7" name="Fußzeilenplatzhalter 4">
            <a:extLst>
              <a:ext uri="{FF2B5EF4-FFF2-40B4-BE49-F238E27FC236}">
                <a16:creationId xmlns:a16="http://schemas.microsoft.com/office/drawing/2014/main" id="{CA5EF5B1-0A9E-4DE3-90DD-395D7EDB759E}"/>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3" name="Inhaltsplatzhalter 2">
            <a:extLst>
              <a:ext uri="{FF2B5EF4-FFF2-40B4-BE49-F238E27FC236}">
                <a16:creationId xmlns:a16="http://schemas.microsoft.com/office/drawing/2014/main" id="{EB85E095-D1C1-40F2-8F21-DCA4C6FFB3BD}"/>
              </a:ext>
            </a:extLst>
          </p:cNvPr>
          <p:cNvSpPr>
            <a:spLocks noGrp="1"/>
          </p:cNvSpPr>
          <p:nvPr>
            <p:ph idx="1"/>
          </p:nvPr>
        </p:nvSpPr>
        <p:spPr/>
        <p:txBody>
          <a:bodyPr/>
          <a:lstStyle/>
          <a:p>
            <a:r>
              <a:rPr lang="de-DE" dirty="0"/>
              <a:t>Bei der Bauausführung ist zu beachten, dass die Stoßfuge zwischen Längswand und stumpf gestoßener Querwand voll vermörtelt wird.</a:t>
            </a:r>
          </a:p>
          <a:p>
            <a:r>
              <a:rPr lang="de-DE" dirty="0"/>
              <a:t>Aus baupraktischen Gründen wird empfohlen, den stumpfen Wandanschluss durch Einlegen von Edelstahl-Flachankern in den Lagerfugen zu sichern. </a:t>
            </a:r>
          </a:p>
          <a:p>
            <a:r>
              <a:rPr lang="de-DE" dirty="0"/>
              <a:t>Kelleraußenecken werden im Verband gemauert! </a:t>
            </a:r>
          </a:p>
          <a:p>
            <a:r>
              <a:rPr lang="de-DE" dirty="0"/>
              <a:t>Solange die vorgesehenen Aussteifungswände noch nicht erstellt sind, können zusätzliche Absteifungen gegen Kippen durch Windlast erforderlich sein. Das BG-Merkblatt „Aufmauern von Wandscheiben“ ist zu beachten.</a:t>
            </a:r>
          </a:p>
          <a:p>
            <a:r>
              <a:rPr lang="de-DE" dirty="0"/>
              <a:t>Die Stumpfstoßtechnik – der stumpfe Anschluss von Längs- und Querwänden – bietet wesentliche Vorteile für den Arbeitsablauf, ist in DIN EN 1996 NA enthalten und heute </a:t>
            </a:r>
            <a:r>
              <a:rPr lang="de-DE" dirty="0" err="1"/>
              <a:t>a.a.R.d.T</a:t>
            </a:r>
            <a:r>
              <a:rPr lang="de-DE" dirty="0"/>
              <a:t>.</a:t>
            </a:r>
          </a:p>
          <a:p>
            <a:endParaRPr lang="de-DE" dirty="0"/>
          </a:p>
          <a:p>
            <a:endParaRPr lang="de-DE" dirty="0"/>
          </a:p>
        </p:txBody>
      </p:sp>
    </p:spTree>
    <p:extLst>
      <p:ext uri="{BB962C8B-B14F-4D97-AF65-F5344CB8AC3E}">
        <p14:creationId xmlns:p14="http://schemas.microsoft.com/office/powerpoint/2010/main" val="21256864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de-DE" dirty="0"/>
              <a:t>Stumpfstoßtechnik als Alternative für Abtreppungen &amp; Verzahnung </a:t>
            </a:r>
          </a:p>
        </p:txBody>
      </p:sp>
      <p:sp>
        <p:nvSpPr>
          <p:cNvPr id="7" name="Fußzeilenplatzhalter 4">
            <a:extLst>
              <a:ext uri="{FF2B5EF4-FFF2-40B4-BE49-F238E27FC236}">
                <a16:creationId xmlns:a16="http://schemas.microsoft.com/office/drawing/2014/main" id="{8BF59FC5-96FF-4EDF-AB53-70D276302EF2}"/>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757" y="2079000"/>
            <a:ext cx="2700000" cy="2700000"/>
          </a:xfrm>
          <a:prstGeom prst="rect">
            <a:avLst/>
          </a:prstGeom>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338679" y="2079000"/>
            <a:ext cx="2700000" cy="2700000"/>
          </a:xfrm>
          <a:prstGeom prst="rect">
            <a:avLst/>
          </a:prstGeom>
        </p:spPr>
      </p:pic>
      <p:pic>
        <p:nvPicPr>
          <p:cNvPr id="6" name="Grafik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29601" y="2079000"/>
            <a:ext cx="2700000" cy="2700000"/>
          </a:xfrm>
          <a:prstGeom prst="rect">
            <a:avLst/>
          </a:prstGeom>
        </p:spPr>
      </p:pic>
      <p:pic>
        <p:nvPicPr>
          <p:cNvPr id="9" name="Grafik 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9120524" y="2079000"/>
            <a:ext cx="2700000" cy="2700000"/>
          </a:xfrm>
          <a:prstGeom prst="rect">
            <a:avLst/>
          </a:prstGeom>
        </p:spPr>
      </p:pic>
    </p:spTree>
    <p:extLst>
      <p:ext uri="{BB962C8B-B14F-4D97-AF65-F5344CB8AC3E}">
        <p14:creationId xmlns:p14="http://schemas.microsoft.com/office/powerpoint/2010/main" val="231043678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5: Arbeitsvorbereitung</a:t>
            </a:r>
          </a:p>
        </p:txBody>
      </p:sp>
      <p:pic>
        <p:nvPicPr>
          <p:cNvPr id="5" name="Grafik 4">
            <a:extLst>
              <a:ext uri="{FF2B5EF4-FFF2-40B4-BE49-F238E27FC236}">
                <a16:creationId xmlns:a16="http://schemas.microsoft.com/office/drawing/2014/main" id="{9F6A43CD-4410-4EC2-A170-9A98D43DCE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6427" y="499216"/>
            <a:ext cx="3973160" cy="5632450"/>
          </a:xfrm>
          <a:prstGeom prst="rect">
            <a:avLst/>
          </a:prstGeom>
          <a:ln>
            <a:solidFill>
              <a:schemeClr val="bg1">
                <a:lumMod val="85000"/>
              </a:schemeClr>
            </a:solidFill>
          </a:ln>
        </p:spPr>
      </p:pic>
      <p:sp>
        <p:nvSpPr>
          <p:cNvPr id="6" name="Titel 2">
            <a:extLst>
              <a:ext uri="{FF2B5EF4-FFF2-40B4-BE49-F238E27FC236}">
                <a16:creationId xmlns:a16="http://schemas.microsoft.com/office/drawing/2014/main" id="{A8D7A21C-7534-4EA0-A041-3CD654FEBAB0}"/>
              </a:ext>
            </a:extLst>
          </p:cNvPr>
          <p:cNvSpPr txBox="1">
            <a:spLocks/>
          </p:cNvSpPr>
          <p:nvPr/>
        </p:nvSpPr>
        <p:spPr bwMode="gray">
          <a:xfrm>
            <a:off x="4517131" y="3090774"/>
            <a:ext cx="7303394" cy="6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Arbeitsvorbereitung</a:t>
            </a:r>
          </a:p>
        </p:txBody>
      </p:sp>
    </p:spTree>
    <p:extLst>
      <p:ext uri="{BB962C8B-B14F-4D97-AF65-F5344CB8AC3E}">
        <p14:creationId xmlns:p14="http://schemas.microsoft.com/office/powerpoint/2010/main" val="9231846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Wahl der jeweiligen Mauertechnik und der Steinformate in Abhängigkeit von Gebäudeart und -größe</a:t>
            </a:r>
          </a:p>
          <a:p>
            <a:r>
              <a:rPr lang="de-DE" dirty="0"/>
              <a:t>Personal planen, passend zur Bauaufgabe und den jeweiligen Geräten</a:t>
            </a:r>
          </a:p>
          <a:p>
            <a:r>
              <a:rPr lang="de-DE" dirty="0"/>
              <a:t>Objektunterteilung in Ausführungsabschnitte</a:t>
            </a:r>
          </a:p>
          <a:p>
            <a:r>
              <a:rPr lang="de-DE" dirty="0"/>
              <a:t>Materialbedarfslisten, unterteilt nach Ausführungsabschnitten. Baustoffhändler und  Polier erhalten Materialbedarfslisten, so dass der Abruf direkt erfolgen kann.</a:t>
            </a:r>
          </a:p>
          <a:p>
            <a:r>
              <a:rPr lang="de-DE" dirty="0"/>
              <a:t>Rechtzeitig die richtigen Mengen abrufen</a:t>
            </a:r>
          </a:p>
          <a:p>
            <a:r>
              <a:rPr lang="de-DE" dirty="0"/>
              <a:t>Überlegtes Abstellen der Mauersteine und Mörtelkübel an der Arbeitsstelle</a:t>
            </a:r>
          </a:p>
          <a:p>
            <a:r>
              <a:rPr lang="de-DE" dirty="0"/>
              <a:t>Aktiver Einsatz von Kurbelböcken, Arbeitsbühnen oder Rollgerüsten, damit die Arbeitshöhe des Maurers zwischen 60 und 90 cm über Tritthöhe beträgt</a:t>
            </a:r>
          </a:p>
          <a:p>
            <a:r>
              <a:rPr lang="de-DE" dirty="0"/>
              <a:t>Mörtelkübel 40 cm über Trittfläche aufbocken, um unnötige Bewegungen und Ermüdung zu  vermeiden</a:t>
            </a:r>
          </a:p>
          <a:p>
            <a:r>
              <a:rPr lang="de-DE" dirty="0"/>
              <a:t>Mauerlehren für das Anlegen von Ecken und Öffnungen einsetzen, um die ständige Unterbrechung des Arbeitsrhythmus durch das Benutzen der Wasserwaage zu vermeiden</a:t>
            </a:r>
          </a:p>
          <a:p>
            <a:r>
              <a:rPr lang="de-DE" dirty="0"/>
              <a:t>Platz für Versetzgeräte, Steinsäge, Knacker und Gerüste einplanen</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Hinweise für die Arbeitsplanung und Arbeitsvorbereitung</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5: Arbeitsvorbereitung</a:t>
            </a:r>
          </a:p>
        </p:txBody>
      </p:sp>
    </p:spTree>
    <p:extLst>
      <p:ext uri="{BB962C8B-B14F-4D97-AF65-F5344CB8AC3E}">
        <p14:creationId xmlns:p14="http://schemas.microsoft.com/office/powerpoint/2010/main" val="382071928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Beispiele für Stein-Kurzbezeichnungen</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Bestellhinweise - Kurzbezeichnungen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5: Arbeitsvorbereitung</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757" y="1542799"/>
            <a:ext cx="10357125" cy="4367793"/>
          </a:xfrm>
          <a:prstGeom prst="rect">
            <a:avLst/>
          </a:prstGeom>
        </p:spPr>
      </p:pic>
    </p:spTree>
    <p:extLst>
      <p:ext uri="{BB962C8B-B14F-4D97-AF65-F5344CB8AC3E}">
        <p14:creationId xmlns:p14="http://schemas.microsoft.com/office/powerpoint/2010/main" val="63492149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lstStyle/>
          <a:p>
            <a:r>
              <a:rPr lang="de-DE" altLang="de-DE" dirty="0"/>
              <a:t>Lagerorte planen und markieren. </a:t>
            </a:r>
          </a:p>
          <a:p>
            <a:r>
              <a:rPr lang="de-DE" altLang="de-DE" dirty="0"/>
              <a:t>Lagerung von Steinen und Mörtel auf ebenem und tragfähiger Untergrund z. B. Bohlengelege</a:t>
            </a:r>
          </a:p>
          <a:p>
            <a:r>
              <a:rPr lang="de-DE" altLang="de-DE" dirty="0"/>
              <a:t>Ausreichend Abstand zu Böschungen einhalten</a:t>
            </a:r>
          </a:p>
          <a:p>
            <a:r>
              <a:rPr lang="de-DE" altLang="de-DE" dirty="0"/>
              <a:t>Witterungsschutz beachten z.B. mit Folien vor Durchfeuchtung, Eis, Schnee Steine und KS-Dünnbettmörtel schützen</a:t>
            </a:r>
          </a:p>
          <a:p>
            <a:r>
              <a:rPr lang="de-DE" altLang="de-DE" dirty="0"/>
              <a:t>Bei der Lagerung auf Decken eventuell erforderliche Montagestützen setzen. Abstimmung</a:t>
            </a:r>
            <a:br>
              <a:rPr lang="de-DE" altLang="de-DE" dirty="0"/>
            </a:br>
            <a:r>
              <a:rPr lang="de-DE" altLang="de-DE" dirty="0"/>
              <a:t>mit dem Statiker oder der Bauleitung.</a:t>
            </a:r>
          </a:p>
          <a:p>
            <a:r>
              <a:rPr lang="de-DE" altLang="de-DE" dirty="0"/>
              <a:t>Nur soviel wie notwendig im jeweiligen Arbeitsabschnitt lagern.</a:t>
            </a:r>
          </a:p>
          <a:p>
            <a:r>
              <a:rPr lang="de-DE" altLang="de-DE" dirty="0"/>
              <a:t>Optimal ist die Lagerung im Schwenkbereich des Kranes.</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Baustellenorganisation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5: Arbeitsvorbereitung</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30662" y="1057524"/>
            <a:ext cx="3889862" cy="4753733"/>
          </a:xfrm>
          <a:prstGeom prst="rect">
            <a:avLst/>
          </a:prstGeom>
        </p:spPr>
      </p:pic>
    </p:spTree>
    <p:extLst>
      <p:ext uri="{BB962C8B-B14F-4D97-AF65-F5344CB8AC3E}">
        <p14:creationId xmlns:p14="http://schemas.microsoft.com/office/powerpoint/2010/main" val="269980822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44208" cy="5119439"/>
          </a:xfrm>
        </p:spPr>
        <p:txBody>
          <a:bodyPr>
            <a:normAutofit/>
          </a:bodyPr>
          <a:lstStyle/>
          <a:p>
            <a:r>
              <a:rPr lang="de-DE" dirty="0"/>
              <a:t>Festlegen der Abstellfläche von Steinstapeln und Mörtelkübeln am Verarbeitungsort.</a:t>
            </a:r>
          </a:p>
          <a:p>
            <a:r>
              <a:rPr lang="de-DE" dirty="0"/>
              <a:t>Das Absetzen der Steinstapel erfolgt zweckmäßig auf Paletten oder Bohlengelege.</a:t>
            </a:r>
          </a:p>
          <a:p>
            <a:r>
              <a:rPr lang="de-DE" dirty="0"/>
              <a:t>Absetzen der Steinpakete mit dem Baustellenkran auf der Zwischendecke.</a:t>
            </a:r>
          </a:p>
          <a:p>
            <a:r>
              <a:rPr lang="de-DE" dirty="0"/>
              <a:t>Eine aufgeräumte Baustelle ist die beste Werbung.</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Baustellenorganisation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5: Arbeitsvorbereitung</a:t>
            </a:r>
          </a:p>
        </p:txBody>
      </p:sp>
      <p:sp>
        <p:nvSpPr>
          <p:cNvPr id="9" name="Inhaltsplatzhalter 1">
            <a:extLst>
              <a:ext uri="{FF2B5EF4-FFF2-40B4-BE49-F238E27FC236}">
                <a16:creationId xmlns:a16="http://schemas.microsoft.com/office/drawing/2014/main" id="{AEB997B0-F201-47C2-96B4-6133B2FC2D2F}"/>
              </a:ext>
            </a:extLst>
          </p:cNvPr>
          <p:cNvSpPr txBox="1">
            <a:spLocks/>
          </p:cNvSpPr>
          <p:nvPr/>
        </p:nvSpPr>
        <p:spPr>
          <a:xfrm>
            <a:off x="5403656" y="1057523"/>
            <a:ext cx="3292669"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10" name="Inhaltsplatzhalter 1">
            <a:extLst>
              <a:ext uri="{FF2B5EF4-FFF2-40B4-BE49-F238E27FC236}">
                <a16:creationId xmlns:a16="http://schemas.microsoft.com/office/drawing/2014/main" id="{5EBE1C82-097D-4DB6-B2F9-7926BE003643}"/>
              </a:ext>
            </a:extLst>
          </p:cNvPr>
          <p:cNvSpPr txBox="1">
            <a:spLocks/>
          </p:cNvSpPr>
          <p:nvPr/>
        </p:nvSpPr>
        <p:spPr>
          <a:xfrm>
            <a:off x="345881" y="3617242"/>
            <a:ext cx="356889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pic>
        <p:nvPicPr>
          <p:cNvPr id="5" name="Grafik 4"/>
          <p:cNvPicPr>
            <a:picLocks noChangeAspect="1"/>
          </p:cNvPicPr>
          <p:nvPr/>
        </p:nvPicPr>
        <p:blipFill>
          <a:blip r:embed="rId2"/>
          <a:stretch>
            <a:fillRect/>
          </a:stretch>
        </p:blipFill>
        <p:spPr>
          <a:xfrm>
            <a:off x="5942260" y="3432175"/>
            <a:ext cx="2880000" cy="2184270"/>
          </a:xfrm>
          <a:prstGeom prst="rect">
            <a:avLst/>
          </a:prstGeom>
        </p:spPr>
      </p:pic>
      <p:pic>
        <p:nvPicPr>
          <p:cNvPr id="6" name="Grafik 5"/>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a:off x="5942260" y="1127713"/>
            <a:ext cx="2880000" cy="2160000"/>
          </a:xfrm>
          <a:prstGeom prst="rect">
            <a:avLst/>
          </a:prstGeom>
        </p:spPr>
      </p:pic>
      <p:pic>
        <p:nvPicPr>
          <p:cNvPr id="11" name="Grafik 10"/>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18000"/>
                    </a14:imgEffect>
                  </a14:imgLayer>
                </a14:imgProps>
              </a:ext>
              <a:ext uri="{28A0092B-C50C-407E-A947-70E740481C1C}">
                <a14:useLocalDpi xmlns:a14="http://schemas.microsoft.com/office/drawing/2010/main"/>
              </a:ext>
            </a:extLst>
          </a:blip>
          <a:srcRect/>
          <a:stretch/>
        </p:blipFill>
        <p:spPr>
          <a:xfrm>
            <a:off x="8948194" y="1125538"/>
            <a:ext cx="2880000" cy="2162175"/>
          </a:xfrm>
          <a:prstGeom prst="rect">
            <a:avLst/>
          </a:prstGeom>
        </p:spPr>
      </p:pic>
      <p:pic>
        <p:nvPicPr>
          <p:cNvPr id="12" name="Grafik 11"/>
          <p:cNvPicPr>
            <a:picLocks noChangeAspect="1"/>
          </p:cNvPicPr>
          <p:nvPr/>
        </p:nvPicPr>
        <p:blipFill>
          <a:blip r:embed="rId7" cstate="screen">
            <a:extLst>
              <a:ext uri="{BEBA8EAE-BF5A-486C-A8C5-ECC9F3942E4B}">
                <a14:imgProps xmlns:a14="http://schemas.microsoft.com/office/drawing/2010/main">
                  <a14:imgLayer r:embed="rId8">
                    <a14:imgEffect>
                      <a14:brightnessContrast bright="13000"/>
                    </a14:imgEffect>
                  </a14:imgLayer>
                </a14:imgProps>
              </a:ext>
              <a:ext uri="{28A0092B-C50C-407E-A947-70E740481C1C}">
                <a14:useLocalDpi xmlns:a14="http://schemas.microsoft.com/office/drawing/2010/main"/>
              </a:ext>
            </a:extLst>
          </a:blip>
          <a:stretch>
            <a:fillRect/>
          </a:stretch>
        </p:blipFill>
        <p:spPr>
          <a:xfrm>
            <a:off x="8948194" y="3432175"/>
            <a:ext cx="2880000" cy="2160000"/>
          </a:xfrm>
          <a:prstGeom prst="rect">
            <a:avLst/>
          </a:prstGeom>
        </p:spPr>
      </p:pic>
    </p:spTree>
    <p:extLst>
      <p:ext uri="{BB962C8B-B14F-4D97-AF65-F5344CB8AC3E}">
        <p14:creationId xmlns:p14="http://schemas.microsoft.com/office/powerpoint/2010/main" val="200243568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0" y="1057524"/>
            <a:ext cx="5747209" cy="5119439"/>
          </a:xfrm>
        </p:spPr>
        <p:txBody>
          <a:bodyPr>
            <a:normAutofit/>
          </a:bodyPr>
          <a:lstStyle/>
          <a:p>
            <a:r>
              <a:rPr lang="de-DE" dirty="0"/>
              <a:t>Anlegen der Kimmschicht erfolgt mit zeitlichem Vorlauf</a:t>
            </a:r>
          </a:p>
          <a:p>
            <a:r>
              <a:rPr lang="de-DE" dirty="0"/>
              <a:t>Nach dem Verfahren des Versetzgerätes werden die Lücken in der Kimmschicht geschlossen.</a:t>
            </a:r>
          </a:p>
          <a:p>
            <a:r>
              <a:rPr lang="de-DE" dirty="0"/>
              <a:t>Der Einsatz von fahrbaren Maurertreppen erleichtert das Verarbeiten</a:t>
            </a:r>
          </a:p>
          <a:p>
            <a:r>
              <a:rPr lang="de-DE" dirty="0"/>
              <a:t>Eine gute Baustellenorganisation ermöglicht durchgängiges Arbeiten</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Arbeitsraum</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5: Arbeitsvorbereitung</a:t>
            </a:r>
          </a:p>
        </p:txBody>
      </p:sp>
      <p:sp>
        <p:nvSpPr>
          <p:cNvPr id="9" name="Inhaltsplatzhalter 1">
            <a:extLst>
              <a:ext uri="{FF2B5EF4-FFF2-40B4-BE49-F238E27FC236}">
                <a16:creationId xmlns:a16="http://schemas.microsoft.com/office/drawing/2014/main" id="{AEB997B0-F201-47C2-96B4-6133B2FC2D2F}"/>
              </a:ext>
            </a:extLst>
          </p:cNvPr>
          <p:cNvSpPr txBox="1">
            <a:spLocks/>
          </p:cNvSpPr>
          <p:nvPr/>
        </p:nvSpPr>
        <p:spPr>
          <a:xfrm>
            <a:off x="5403656" y="1057523"/>
            <a:ext cx="3292669"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sp>
        <p:nvSpPr>
          <p:cNvPr id="10" name="Inhaltsplatzhalter 1">
            <a:extLst>
              <a:ext uri="{FF2B5EF4-FFF2-40B4-BE49-F238E27FC236}">
                <a16:creationId xmlns:a16="http://schemas.microsoft.com/office/drawing/2014/main" id="{5EBE1C82-097D-4DB6-B2F9-7926BE003643}"/>
              </a:ext>
            </a:extLst>
          </p:cNvPr>
          <p:cNvSpPr txBox="1">
            <a:spLocks/>
          </p:cNvSpPr>
          <p:nvPr/>
        </p:nvSpPr>
        <p:spPr>
          <a:xfrm>
            <a:off x="345881" y="3617242"/>
            <a:ext cx="356889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de-DE" dirty="0"/>
          </a:p>
        </p:txBody>
      </p:sp>
      <p:pic>
        <p:nvPicPr>
          <p:cNvPr id="7" name="Grafik 6"/>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2000"/>
                    </a14:imgEffect>
                  </a14:imgLayer>
                </a14:imgProps>
              </a:ext>
              <a:ext uri="{28A0092B-C50C-407E-A947-70E740481C1C}">
                <a14:useLocalDpi xmlns:a14="http://schemas.microsoft.com/office/drawing/2010/main"/>
              </a:ext>
            </a:extLst>
          </a:blip>
          <a:srcRect l="6318" t="6318" r="7257" b="7257"/>
          <a:stretch/>
        </p:blipFill>
        <p:spPr>
          <a:xfrm>
            <a:off x="8973968" y="1057523"/>
            <a:ext cx="2880000" cy="2160000"/>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t="28637" b="1"/>
          <a:stretch/>
        </p:blipFill>
        <p:spPr>
          <a:xfrm>
            <a:off x="5948646" y="3378200"/>
            <a:ext cx="2880000" cy="2162083"/>
          </a:xfrm>
          <a:prstGeom prst="rect">
            <a:avLst/>
          </a:prstGeom>
        </p:spPr>
      </p:pic>
      <p:pic>
        <p:nvPicPr>
          <p:cNvPr id="13" name="Grafik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972551" y="3381283"/>
            <a:ext cx="2880000" cy="2159000"/>
          </a:xfrm>
          <a:prstGeom prst="rect">
            <a:avLst/>
          </a:prstGeom>
        </p:spPr>
      </p:pic>
      <p:pic>
        <p:nvPicPr>
          <p:cNvPr id="14" name="Grafik 13"/>
          <p:cNvPicPr>
            <a:picLocks noChangeAspect="1"/>
          </p:cNvPicPr>
          <p:nvPr/>
        </p:nvPicPr>
        <p:blipFill rotWithShape="1">
          <a:blip r:embed="rId6" cstate="screen">
            <a:extLst>
              <a:ext uri="{28A0092B-C50C-407E-A947-70E740481C1C}">
                <a14:useLocalDpi xmlns:a14="http://schemas.microsoft.com/office/drawing/2010/main"/>
              </a:ext>
            </a:extLst>
          </a:blip>
          <a:srcRect t="4355" b="8468"/>
          <a:stretch/>
        </p:blipFill>
        <p:spPr>
          <a:xfrm>
            <a:off x="5948646" y="1057522"/>
            <a:ext cx="2880000" cy="2159001"/>
          </a:xfrm>
          <a:prstGeom prst="rect">
            <a:avLst/>
          </a:prstGeom>
        </p:spPr>
      </p:pic>
    </p:spTree>
    <p:extLst>
      <p:ext uri="{BB962C8B-B14F-4D97-AF65-F5344CB8AC3E}">
        <p14:creationId xmlns:p14="http://schemas.microsoft.com/office/powerpoint/2010/main" val="40936476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2" y="1057524"/>
            <a:ext cx="5630046" cy="5119439"/>
          </a:xfrm>
        </p:spPr>
        <p:txBody>
          <a:bodyPr/>
          <a:lstStyle/>
          <a:p>
            <a:r>
              <a:rPr lang="de-DE" dirty="0"/>
              <a:t>Optimale Baustellenorganisation für kurze Wege:</a:t>
            </a:r>
          </a:p>
          <a:p>
            <a:pPr lvl="1"/>
            <a:r>
              <a:rPr lang="de-DE" altLang="de-DE" dirty="0"/>
              <a:t>Für die Maurer sollte ein ausreichender Bewegungsspielraum gewährleistet sein.  </a:t>
            </a:r>
          </a:p>
          <a:p>
            <a:pPr lvl="1"/>
            <a:r>
              <a:rPr lang="de-DE" altLang="de-DE" dirty="0"/>
              <a:t>Steinstapel und Mörtelkübel müssen so platziert werden, dass ein Arbeitsraum von ca. 1,20 m zwischen Materialstapel und zu errichtender Wand verbleibt.</a:t>
            </a:r>
          </a:p>
          <a:p>
            <a:pPr lvl="1"/>
            <a:r>
              <a:rPr lang="de-DE" altLang="de-DE" dirty="0"/>
              <a:t>Größere Abstände führen zu größeren Belastungen für den Maurer oder zu verlängerten Schwenkzeiten.</a:t>
            </a:r>
          </a:p>
          <a:p>
            <a:pPr lvl="1"/>
            <a:r>
              <a:rPr lang="de-DE" altLang="de-DE" dirty="0"/>
              <a:t>Kleinere Abstände schränken den Bewegungsspielraum ein und behindern das Aufstellen von Gerüsten.</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Arbeitsraum</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5: Arbeitsvorbereitung</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21400" y="1057524"/>
            <a:ext cx="5699124" cy="4320981"/>
          </a:xfrm>
          <a:prstGeom prst="rect">
            <a:avLst/>
          </a:prstGeom>
        </p:spPr>
      </p:pic>
    </p:spTree>
    <p:extLst>
      <p:ext uri="{BB962C8B-B14F-4D97-AF65-F5344CB8AC3E}">
        <p14:creationId xmlns:p14="http://schemas.microsoft.com/office/powerpoint/2010/main" val="169355475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2" y="1057524"/>
            <a:ext cx="4826194" cy="5119439"/>
          </a:xfrm>
        </p:spPr>
        <p:txBody>
          <a:bodyPr/>
          <a:lstStyle/>
          <a:p>
            <a:r>
              <a:rPr lang="de-DE" dirty="0"/>
              <a:t>Für das Mauern wird das übliche Handwerkszeug eines Maurers benötigt. </a:t>
            </a:r>
          </a:p>
          <a:p>
            <a:r>
              <a:rPr lang="de-DE" dirty="0"/>
              <a:t>Für das Mauern mit Versetzgerät sind weitere Gerätschaften erforderlich, z.B. Steinzange und Versetzgerät.</a:t>
            </a:r>
          </a:p>
          <a:p>
            <a:r>
              <a:rPr lang="de-DE" dirty="0"/>
              <a:t>Korrektes Tragsystem (Kegelspitze oder Schweißpunkt) der Versetzzange prüfen!</a:t>
            </a:r>
          </a:p>
          <a:p>
            <a:r>
              <a:rPr lang="de-DE" dirty="0"/>
              <a:t>Herstellervorgaben bei Versetzzangen beachten.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Geräte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5: Arbeitsvorbereitung</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527800" y="1057524"/>
            <a:ext cx="5292724" cy="4894207"/>
          </a:xfrm>
          <a:prstGeom prst="rect">
            <a:avLst/>
          </a:prstGeom>
        </p:spPr>
      </p:pic>
    </p:spTree>
    <p:extLst>
      <p:ext uri="{BB962C8B-B14F-4D97-AF65-F5344CB8AC3E}">
        <p14:creationId xmlns:p14="http://schemas.microsoft.com/office/powerpoint/2010/main" val="1558634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pPr>
              <a:buBlip>
                <a:blip r:embed="rId2"/>
              </a:buBlip>
            </a:pPr>
            <a:r>
              <a:rPr lang="de-DE" dirty="0"/>
              <a:t>Lagerung von Kalk und Sand in Silos</a:t>
            </a:r>
          </a:p>
          <a:p>
            <a:r>
              <a:rPr lang="de-DE" dirty="0"/>
              <a:t>Mischen im Verhältnis </a:t>
            </a:r>
            <a:r>
              <a:rPr lang="de-DE" dirty="0" err="1"/>
              <a:t>Kalk:Sand</a:t>
            </a:r>
            <a:r>
              <a:rPr lang="de-DE" dirty="0"/>
              <a:t> = 1:12</a:t>
            </a:r>
          </a:p>
          <a:p>
            <a:r>
              <a:rPr lang="de-DE" dirty="0"/>
              <a:t>Weiterleitung über Förderanlagen in Reaktoren</a:t>
            </a:r>
          </a:p>
          <a:p>
            <a:endParaRPr lang="de-DE" dirty="0"/>
          </a:p>
          <a:p>
            <a:pPr>
              <a:buBlip>
                <a:blip r:embed="rId3"/>
              </a:buBlip>
            </a:pPr>
            <a:r>
              <a:rPr lang="de-DE" dirty="0"/>
              <a:t>Branntkalk löscht unter Zugabe von Wasser zu Kalkhydrat ab.</a:t>
            </a:r>
          </a:p>
          <a:p>
            <a:r>
              <a:rPr lang="de-DE" dirty="0"/>
              <a:t>Ggf. wird das </a:t>
            </a:r>
            <a:r>
              <a:rPr lang="de-DE" dirty="0" err="1"/>
              <a:t>Mischgut</a:t>
            </a:r>
            <a:r>
              <a:rPr lang="de-DE" dirty="0"/>
              <a:t> im Nachmischer auf Pressfeuchte gebracht.</a:t>
            </a:r>
          </a:p>
          <a:p>
            <a:endParaRPr lang="de-DE" dirty="0"/>
          </a:p>
          <a:p>
            <a:pPr>
              <a:buBlip>
                <a:blip r:embed="rId4"/>
              </a:buBlip>
            </a:pPr>
            <a:r>
              <a:rPr lang="de-DE" dirty="0"/>
              <a:t>Formen der Steinrohlinge mit vollautomatischen Pressen.</a:t>
            </a:r>
          </a:p>
          <a:p>
            <a:r>
              <a:rPr lang="de-DE" dirty="0"/>
              <a:t>Stapeln auf Härtewagen</a:t>
            </a:r>
          </a:p>
        </p:txBody>
      </p:sp>
      <p:sp>
        <p:nvSpPr>
          <p:cNvPr id="5" name="Titel 4"/>
          <p:cNvSpPr>
            <a:spLocks noGrp="1"/>
          </p:cNvSpPr>
          <p:nvPr>
            <p:ph type="title"/>
          </p:nvPr>
        </p:nvSpPr>
        <p:spPr/>
        <p:txBody>
          <a:bodyPr/>
          <a:lstStyle/>
          <a:p>
            <a:r>
              <a:rPr lang="de-DE" dirty="0"/>
              <a:t>Herstellung von Kalksandstein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2" name="Grafik 1"/>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420526" y="1057524"/>
            <a:ext cx="5400000" cy="4888194"/>
          </a:xfrm>
          <a:prstGeom prst="rect">
            <a:avLst/>
          </a:prstGeom>
        </p:spPr>
      </p:pic>
    </p:spTree>
    <p:extLst>
      <p:ext uri="{BB962C8B-B14F-4D97-AF65-F5344CB8AC3E}">
        <p14:creationId xmlns:p14="http://schemas.microsoft.com/office/powerpoint/2010/main" val="8465056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EAECFF7B-8592-43F1-9621-91E8905B6CE9}"/>
              </a:ext>
            </a:extLst>
          </p:cNvPr>
          <p:cNvPicPr>
            <a:picLocks noChangeAspect="1"/>
          </p:cNvPicPr>
          <p:nvPr/>
        </p:nvPicPr>
        <p:blipFill>
          <a:blip r:embed="rId2"/>
          <a:stretch>
            <a:fillRect/>
          </a:stretch>
        </p:blipFill>
        <p:spPr>
          <a:xfrm>
            <a:off x="473352" y="1125537"/>
            <a:ext cx="11372767" cy="4928422"/>
          </a:xfrm>
          <a:prstGeom prst="rect">
            <a:avLst/>
          </a:prstGeom>
        </p:spPr>
      </p:pic>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Geräte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5: Arbeitsvorbereitung</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92761" y="1125201"/>
            <a:ext cx="7133948" cy="4928758"/>
          </a:xfrm>
          <a:prstGeom prst="rect">
            <a:avLst/>
          </a:prstGeom>
        </p:spPr>
      </p:pic>
    </p:spTree>
    <p:extLst>
      <p:ext uri="{BB962C8B-B14F-4D97-AF65-F5344CB8AC3E}">
        <p14:creationId xmlns:p14="http://schemas.microsoft.com/office/powerpoint/2010/main" val="175571955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5" name="Grafik 4">
            <a:extLst>
              <a:ext uri="{FF2B5EF4-FFF2-40B4-BE49-F238E27FC236}">
                <a16:creationId xmlns:a16="http://schemas.microsoft.com/office/drawing/2014/main" id="{5D805143-19F7-41D6-9ECF-C6D36125CD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482" y="485900"/>
            <a:ext cx="3973050" cy="5632450"/>
          </a:xfrm>
          <a:prstGeom prst="rect">
            <a:avLst/>
          </a:prstGeom>
          <a:ln>
            <a:solidFill>
              <a:schemeClr val="bg1">
                <a:lumMod val="85000"/>
              </a:schemeClr>
            </a:solidFill>
          </a:ln>
        </p:spPr>
      </p:pic>
      <p:sp>
        <p:nvSpPr>
          <p:cNvPr id="6" name="Titel 2">
            <a:extLst>
              <a:ext uri="{FF2B5EF4-FFF2-40B4-BE49-F238E27FC236}">
                <a16:creationId xmlns:a16="http://schemas.microsoft.com/office/drawing/2014/main" id="{7A202404-F62E-408A-B9AA-64A516F193BC}"/>
              </a:ext>
            </a:extLst>
          </p:cNvPr>
          <p:cNvSpPr txBox="1">
            <a:spLocks/>
          </p:cNvSpPr>
          <p:nvPr/>
        </p:nvSpPr>
        <p:spPr bwMode="gray">
          <a:xfrm>
            <a:off x="4517131" y="3090774"/>
            <a:ext cx="7303394" cy="66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Mauern</a:t>
            </a:r>
          </a:p>
        </p:txBody>
      </p:sp>
    </p:spTree>
    <p:extLst>
      <p:ext uri="{BB962C8B-B14F-4D97-AF65-F5344CB8AC3E}">
        <p14:creationId xmlns:p14="http://schemas.microsoft.com/office/powerpoint/2010/main" val="140319882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42E387F-8DCA-434E-9C2D-6E7378566B45}"/>
              </a:ext>
            </a:extLst>
          </p:cNvPr>
          <p:cNvSpPr>
            <a:spLocks noGrp="1"/>
          </p:cNvSpPr>
          <p:nvPr>
            <p:ph idx="1"/>
          </p:nvPr>
        </p:nvSpPr>
        <p:spPr/>
        <p:txBody>
          <a:bodyPr/>
          <a:lstStyle/>
          <a:p>
            <a:r>
              <a:rPr lang="de-DE" dirty="0"/>
              <a:t>Anwendungsbereiche:</a:t>
            </a:r>
          </a:p>
          <a:p>
            <a:pPr lvl="1"/>
            <a:r>
              <a:rPr lang="de-DE" dirty="0"/>
              <a:t>Innen- und Außensichtmauerwerk aus kleinformatigen Steinen</a:t>
            </a:r>
          </a:p>
          <a:p>
            <a:pPr lvl="1"/>
            <a:r>
              <a:rPr lang="de-DE" dirty="0"/>
              <a:t>Nachträgliches Erstellen von Innenwänden</a:t>
            </a:r>
          </a:p>
          <a:p>
            <a:pPr lvl="1"/>
            <a:r>
              <a:rPr lang="de-DE" dirty="0"/>
              <a:t>Sanierung und Umbau bestehender Gebäude</a:t>
            </a:r>
          </a:p>
          <a:p>
            <a:pPr lvl="1"/>
            <a:r>
              <a:rPr lang="de-DE" dirty="0"/>
              <a:t>Arbeiten geringen Umfangs</a:t>
            </a:r>
          </a:p>
        </p:txBody>
      </p:sp>
      <p:sp>
        <p:nvSpPr>
          <p:cNvPr id="3" name="Titel 2">
            <a:extLst>
              <a:ext uri="{FF2B5EF4-FFF2-40B4-BE49-F238E27FC236}">
                <a16:creationId xmlns:a16="http://schemas.microsoft.com/office/drawing/2014/main" id="{737C3170-1C6F-448D-9C26-A0B5ED65B633}"/>
              </a:ext>
            </a:extLst>
          </p:cNvPr>
          <p:cNvSpPr>
            <a:spLocks noGrp="1"/>
          </p:cNvSpPr>
          <p:nvPr>
            <p:ph type="title"/>
          </p:nvPr>
        </p:nvSpPr>
        <p:spPr/>
        <p:txBody>
          <a:bodyPr/>
          <a:lstStyle/>
          <a:p>
            <a:r>
              <a:rPr lang="de-DE" dirty="0"/>
              <a:t>Mauern von Hand</a:t>
            </a:r>
          </a:p>
        </p:txBody>
      </p:sp>
      <p:sp>
        <p:nvSpPr>
          <p:cNvPr id="8" name="Fußzeilenplatzhalter 4">
            <a:extLst>
              <a:ext uri="{FF2B5EF4-FFF2-40B4-BE49-F238E27FC236}">
                <a16:creationId xmlns:a16="http://schemas.microsoft.com/office/drawing/2014/main" id="{107D5336-F99C-4CC4-92C9-420772838151}"/>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6148570" y="1057524"/>
            <a:ext cx="5671956" cy="4318373"/>
          </a:xfrm>
          <a:prstGeom prst="rect">
            <a:avLst/>
          </a:prstGeom>
        </p:spPr>
      </p:pic>
    </p:spTree>
    <p:extLst>
      <p:ext uri="{BB962C8B-B14F-4D97-AF65-F5344CB8AC3E}">
        <p14:creationId xmlns:p14="http://schemas.microsoft.com/office/powerpoint/2010/main" val="212282996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42E387F-8DCA-434E-9C2D-6E7378566B45}"/>
              </a:ext>
            </a:extLst>
          </p:cNvPr>
          <p:cNvSpPr>
            <a:spLocks noGrp="1"/>
          </p:cNvSpPr>
          <p:nvPr>
            <p:ph idx="1"/>
          </p:nvPr>
        </p:nvSpPr>
        <p:spPr/>
        <p:txBody>
          <a:bodyPr/>
          <a:lstStyle/>
          <a:p>
            <a:r>
              <a:rPr lang="de-DE" dirty="0"/>
              <a:t>Maximal zulässiges Steingewicht von 25 kg ist einzuhalten</a:t>
            </a:r>
          </a:p>
          <a:p>
            <a:endParaRPr lang="de-DE" dirty="0"/>
          </a:p>
          <a:p>
            <a:r>
              <a:rPr lang="de-DE" dirty="0"/>
              <a:t>Ermittlung des theoretischen Verarbeitungsgewichts</a:t>
            </a:r>
          </a:p>
          <a:p>
            <a:pPr lvl="1">
              <a:tabLst>
                <a:tab pos="5654675" algn="l"/>
              </a:tabLst>
            </a:pPr>
            <a:r>
              <a:rPr lang="de-DE" dirty="0"/>
              <a:t>Format (Länge ∙ Breite ∙ Höhe)	2 DF (240 mm ∙ 115 mm ∙ 113 mm)</a:t>
            </a:r>
          </a:p>
          <a:p>
            <a:pPr lvl="1">
              <a:tabLst>
                <a:tab pos="5654675" algn="l"/>
              </a:tabLst>
            </a:pPr>
            <a:r>
              <a:rPr lang="de-DE" dirty="0"/>
              <a:t>Steinrohdichte (angegeben in Rohdichteklassen)	RDK 1,8</a:t>
            </a:r>
          </a:p>
          <a:p>
            <a:pPr lvl="1">
              <a:tabLst>
                <a:tab pos="5654675" algn="l"/>
              </a:tabLst>
            </a:pPr>
            <a:r>
              <a:rPr lang="de-DE" dirty="0"/>
              <a:t>Einbaufeuchte (in Masseprozent)	5 M.-%</a:t>
            </a:r>
          </a:p>
          <a:p>
            <a:pPr lvl="1">
              <a:tabLst>
                <a:tab pos="5654675" algn="l"/>
              </a:tabLst>
            </a:pPr>
            <a:endParaRPr lang="de-DE" dirty="0"/>
          </a:p>
          <a:p>
            <a:pPr>
              <a:tabLst>
                <a:tab pos="5654675" algn="l"/>
              </a:tabLst>
            </a:pPr>
            <a:r>
              <a:rPr lang="de-DE" dirty="0"/>
              <a:t>Rechenbeispiel:</a:t>
            </a:r>
          </a:p>
          <a:p>
            <a:pPr lvl="1">
              <a:tabLst>
                <a:tab pos="5654675" algn="l"/>
                <a:tab pos="9237663" algn="l"/>
              </a:tabLst>
            </a:pPr>
            <a:r>
              <a:rPr lang="de-DE" dirty="0"/>
              <a:t>Volumen des Steins: 240 mm ∙ 115 mm ∙ 113 mm = 3.118.800 mm³ = 	3,1 dm³</a:t>
            </a:r>
          </a:p>
          <a:p>
            <a:pPr lvl="1">
              <a:tabLst>
                <a:tab pos="5654675" algn="l"/>
                <a:tab pos="9237663" algn="l"/>
              </a:tabLst>
            </a:pPr>
            <a:r>
              <a:rPr lang="de-DE" dirty="0"/>
              <a:t>Mittlere Steinrohdichte der Steinrohdichteklasse 1,8: (1,61 kg/dm³ bis 1,8 kg/dm³) = 	1,7 kg/dm³</a:t>
            </a:r>
          </a:p>
          <a:p>
            <a:pPr lvl="1">
              <a:tabLst>
                <a:tab pos="5654675" algn="l"/>
                <a:tab pos="9237663" algn="l"/>
              </a:tabLst>
            </a:pPr>
            <a:r>
              <a:rPr lang="de-DE" dirty="0"/>
              <a:t>Einbaufeuchte des Mauersteins bei üblichen Lagerungsbedingungen: 	5 M.-%</a:t>
            </a:r>
          </a:p>
          <a:p>
            <a:pPr lvl="1">
              <a:tabLst>
                <a:tab pos="5654675" algn="l"/>
                <a:tab pos="9237663" algn="l"/>
              </a:tabLst>
            </a:pPr>
            <a:r>
              <a:rPr lang="de-DE" dirty="0"/>
              <a:t>Einzelsteingewicht: 3,1 dm³ ∙ 1,7 kg/dm³ ∙ 1,05 = </a:t>
            </a:r>
            <a:r>
              <a:rPr lang="de-DE" b="1" dirty="0"/>
              <a:t>5,5 k g </a:t>
            </a:r>
          </a:p>
        </p:txBody>
      </p:sp>
      <p:sp>
        <p:nvSpPr>
          <p:cNvPr id="3" name="Titel 2">
            <a:extLst>
              <a:ext uri="{FF2B5EF4-FFF2-40B4-BE49-F238E27FC236}">
                <a16:creationId xmlns:a16="http://schemas.microsoft.com/office/drawing/2014/main" id="{737C3170-1C6F-448D-9C26-A0B5ED65B633}"/>
              </a:ext>
            </a:extLst>
          </p:cNvPr>
          <p:cNvSpPr>
            <a:spLocks noGrp="1"/>
          </p:cNvSpPr>
          <p:nvPr>
            <p:ph type="title"/>
          </p:nvPr>
        </p:nvSpPr>
        <p:spPr/>
        <p:txBody>
          <a:bodyPr/>
          <a:lstStyle/>
          <a:p>
            <a:r>
              <a:rPr lang="de-DE" dirty="0"/>
              <a:t>Mauern von Hand - Steingewichte</a:t>
            </a:r>
          </a:p>
        </p:txBody>
      </p:sp>
      <p:pic>
        <p:nvPicPr>
          <p:cNvPr id="5" name="Picture 5" descr="C:\Users\lampe\AppData\Local\Microsoft\Windows\Temporary Internet Files\Content.IE5\A8KUVEPB\quality-500950_960_720[1].png">
            <a:extLst>
              <a:ext uri="{FF2B5EF4-FFF2-40B4-BE49-F238E27FC236}">
                <a16:creationId xmlns:a16="http://schemas.microsoft.com/office/drawing/2014/main" id="{A441B786-B50A-4DF9-B95F-1433C22B98A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01787" y="4600319"/>
            <a:ext cx="393676" cy="369278"/>
          </a:xfrm>
          <a:prstGeom prst="rect">
            <a:avLst/>
          </a:prstGeom>
          <a:noFill/>
          <a:extLst>
            <a:ext uri="{909E8E84-426E-40DD-AFC4-6F175D3DCCD1}">
              <a14:hiddenFill xmlns:a14="http://schemas.microsoft.com/office/drawing/2010/main">
                <a:solidFill>
                  <a:srgbClr val="FFFFFF"/>
                </a:solidFill>
              </a14:hiddenFill>
            </a:ext>
          </a:extLst>
        </p:spPr>
      </p:pic>
      <p:sp>
        <p:nvSpPr>
          <p:cNvPr id="6" name="Fußzeilenplatzhalter 4">
            <a:extLst>
              <a:ext uri="{FF2B5EF4-FFF2-40B4-BE49-F238E27FC236}">
                <a16:creationId xmlns:a16="http://schemas.microsoft.com/office/drawing/2014/main" id="{1136F2EF-0FD9-4271-89DF-E437FD7D4034}"/>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Tree>
    <p:extLst>
      <p:ext uri="{BB962C8B-B14F-4D97-AF65-F5344CB8AC3E}">
        <p14:creationId xmlns:p14="http://schemas.microsoft.com/office/powerpoint/2010/main" val="24786960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3289C06-B6B8-40C0-94FA-7CD88AF1C5C4}"/>
              </a:ext>
            </a:extLst>
          </p:cNvPr>
          <p:cNvSpPr>
            <a:spLocks noGrp="1"/>
          </p:cNvSpPr>
          <p:nvPr>
            <p:ph idx="1"/>
          </p:nvPr>
        </p:nvSpPr>
        <p:spPr/>
        <p:txBody>
          <a:bodyPr/>
          <a:lstStyle/>
          <a:p>
            <a:r>
              <a:rPr lang="de-DE" dirty="0"/>
              <a:t>Kalksandsteine für die Handvermauerung sind mit optimierten Griffhilfen versehen</a:t>
            </a:r>
          </a:p>
          <a:p>
            <a:r>
              <a:rPr lang="de-DE" dirty="0"/>
              <a:t>Griffhilfen = ergonomisch </a:t>
            </a:r>
            <a:r>
              <a:rPr lang="de-DE" dirty="0" err="1"/>
              <a:t>angeformte</a:t>
            </a:r>
            <a:r>
              <a:rPr lang="de-DE" dirty="0"/>
              <a:t> Ober- und Untergriffe</a:t>
            </a:r>
          </a:p>
          <a:p>
            <a:r>
              <a:rPr lang="de-DE" dirty="0"/>
              <a:t>Optimierte Griffhilfen ermöglichen ein ergonomisches 2-Hand-Versetzen von Kalksandsteinen mit hohem Gewicht.</a:t>
            </a:r>
          </a:p>
          <a:p>
            <a:r>
              <a:rPr lang="de-DE" dirty="0"/>
              <a:t>Das Merkblatt der Bau-Berufsgenossenschaften „Handhabungen von Mauersteinen“ ist zu beachten.</a:t>
            </a:r>
          </a:p>
          <a:p>
            <a:endParaRPr lang="de-DE" dirty="0"/>
          </a:p>
        </p:txBody>
      </p:sp>
      <p:sp>
        <p:nvSpPr>
          <p:cNvPr id="3" name="Titel 2">
            <a:extLst>
              <a:ext uri="{FF2B5EF4-FFF2-40B4-BE49-F238E27FC236}">
                <a16:creationId xmlns:a16="http://schemas.microsoft.com/office/drawing/2014/main" id="{E3FB1E54-5033-4F35-9476-8D606ED07A3A}"/>
              </a:ext>
            </a:extLst>
          </p:cNvPr>
          <p:cNvSpPr>
            <a:spLocks noGrp="1"/>
          </p:cNvSpPr>
          <p:nvPr>
            <p:ph type="title"/>
          </p:nvPr>
        </p:nvSpPr>
        <p:spPr/>
        <p:txBody>
          <a:bodyPr/>
          <a:lstStyle/>
          <a:p>
            <a:r>
              <a:rPr lang="de-DE" dirty="0"/>
              <a:t>Mauern von Hand - Arbeitshöhe</a:t>
            </a:r>
          </a:p>
        </p:txBody>
      </p:sp>
      <p:sp>
        <p:nvSpPr>
          <p:cNvPr id="7" name="Fußzeilenplatzhalter 4">
            <a:extLst>
              <a:ext uri="{FF2B5EF4-FFF2-40B4-BE49-F238E27FC236}">
                <a16:creationId xmlns:a16="http://schemas.microsoft.com/office/drawing/2014/main" id="{46B2EB2F-B6BF-4456-A45B-6184F93D3ADC}"/>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093242" y="3757046"/>
            <a:ext cx="2328273" cy="2328273"/>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29841" y="1057523"/>
            <a:ext cx="5290685" cy="5027795"/>
          </a:xfrm>
          <a:prstGeom prst="rect">
            <a:avLst/>
          </a:prstGeom>
        </p:spPr>
      </p:pic>
    </p:spTree>
    <p:extLst>
      <p:ext uri="{BB962C8B-B14F-4D97-AF65-F5344CB8AC3E}">
        <p14:creationId xmlns:p14="http://schemas.microsoft.com/office/powerpoint/2010/main" val="426487823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3289C06-B6B8-40C0-94FA-7CD88AF1C5C4}"/>
              </a:ext>
            </a:extLst>
          </p:cNvPr>
          <p:cNvSpPr>
            <a:spLocks noGrp="1"/>
          </p:cNvSpPr>
          <p:nvPr>
            <p:ph idx="1"/>
          </p:nvPr>
        </p:nvSpPr>
        <p:spPr/>
        <p:txBody>
          <a:bodyPr/>
          <a:lstStyle/>
          <a:p>
            <a:r>
              <a:rPr lang="de-DE" dirty="0"/>
              <a:t>Optimale Arbeitshöhe liegt zwischen 60 und 90 cm über Tritthöhe</a:t>
            </a:r>
          </a:p>
          <a:p>
            <a:r>
              <a:rPr lang="de-DE" dirty="0"/>
              <a:t>Anpassen der Arbeitshöhe durch den aktiven und rechtzeitigen Einsatz von Kurbelblöcken, Arbeitsbühnen oder Rollgerüsten</a:t>
            </a:r>
          </a:p>
          <a:p>
            <a:r>
              <a:rPr lang="de-DE" dirty="0"/>
              <a:t>Empfehlung: Mörtelkübel ca. 40 cm über Trittfläche aufzubocken. </a:t>
            </a:r>
          </a:p>
        </p:txBody>
      </p:sp>
      <p:sp>
        <p:nvSpPr>
          <p:cNvPr id="3" name="Titel 2">
            <a:extLst>
              <a:ext uri="{FF2B5EF4-FFF2-40B4-BE49-F238E27FC236}">
                <a16:creationId xmlns:a16="http://schemas.microsoft.com/office/drawing/2014/main" id="{E3FB1E54-5033-4F35-9476-8D606ED07A3A}"/>
              </a:ext>
            </a:extLst>
          </p:cNvPr>
          <p:cNvSpPr>
            <a:spLocks noGrp="1"/>
          </p:cNvSpPr>
          <p:nvPr>
            <p:ph type="title"/>
          </p:nvPr>
        </p:nvSpPr>
        <p:spPr/>
        <p:txBody>
          <a:bodyPr/>
          <a:lstStyle/>
          <a:p>
            <a:r>
              <a:rPr lang="de-DE" dirty="0"/>
              <a:t>Mauern von Hand - Arbeitshöhe</a:t>
            </a:r>
          </a:p>
        </p:txBody>
      </p:sp>
      <p:sp>
        <p:nvSpPr>
          <p:cNvPr id="6" name="Fußzeilenplatzhalter 4">
            <a:extLst>
              <a:ext uri="{FF2B5EF4-FFF2-40B4-BE49-F238E27FC236}">
                <a16:creationId xmlns:a16="http://schemas.microsoft.com/office/drawing/2014/main" id="{084C5699-F6FA-4CC6-B77C-1CB603DFAE92}"/>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96000" y="1057524"/>
            <a:ext cx="5724526" cy="4167030"/>
          </a:xfrm>
          <a:prstGeom prst="rect">
            <a:avLst/>
          </a:prstGeom>
        </p:spPr>
      </p:pic>
    </p:spTree>
    <p:extLst>
      <p:ext uri="{BB962C8B-B14F-4D97-AF65-F5344CB8AC3E}">
        <p14:creationId xmlns:p14="http://schemas.microsoft.com/office/powerpoint/2010/main" val="302149439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C0023FD0-3E3A-497D-B434-74639C77A1AC}"/>
              </a:ext>
            </a:extLst>
          </p:cNvPr>
          <p:cNvSpPr>
            <a:spLocks noGrp="1"/>
          </p:cNvSpPr>
          <p:nvPr>
            <p:ph idx="1"/>
          </p:nvPr>
        </p:nvSpPr>
        <p:spPr/>
        <p:txBody>
          <a:bodyPr/>
          <a:lstStyle/>
          <a:p>
            <a:r>
              <a:rPr lang="de-DE" dirty="0"/>
              <a:t>Arbeitsraum zwischen Materiallagerung und zu errichtender Wand ist für die ungehinderte Bewegung des Maurers frei zu halten</a:t>
            </a:r>
          </a:p>
        </p:txBody>
      </p:sp>
      <p:sp>
        <p:nvSpPr>
          <p:cNvPr id="3" name="Titel 2">
            <a:extLst>
              <a:ext uri="{FF2B5EF4-FFF2-40B4-BE49-F238E27FC236}">
                <a16:creationId xmlns:a16="http://schemas.microsoft.com/office/drawing/2014/main" id="{CCF3389C-50BB-4550-9D73-B36BFFB8B705}"/>
              </a:ext>
            </a:extLst>
          </p:cNvPr>
          <p:cNvSpPr>
            <a:spLocks noGrp="1"/>
          </p:cNvSpPr>
          <p:nvPr>
            <p:ph type="title"/>
          </p:nvPr>
        </p:nvSpPr>
        <p:spPr/>
        <p:txBody>
          <a:bodyPr/>
          <a:lstStyle/>
          <a:p>
            <a:r>
              <a:rPr lang="de-DE" dirty="0"/>
              <a:t>Mauern von Hand - Arbeitsorganisation</a:t>
            </a:r>
          </a:p>
        </p:txBody>
      </p:sp>
      <p:sp>
        <p:nvSpPr>
          <p:cNvPr id="4" name="Inhaltsplatzhalter 3">
            <a:extLst>
              <a:ext uri="{FF2B5EF4-FFF2-40B4-BE49-F238E27FC236}">
                <a16:creationId xmlns:a16="http://schemas.microsoft.com/office/drawing/2014/main" id="{76FC4448-336B-4BC6-A882-7D6AED02F648}"/>
              </a:ext>
            </a:extLst>
          </p:cNvPr>
          <p:cNvSpPr>
            <a:spLocks noGrp="1"/>
          </p:cNvSpPr>
          <p:nvPr>
            <p:ph idx="10"/>
          </p:nvPr>
        </p:nvSpPr>
        <p:spPr/>
        <p:txBody>
          <a:bodyPr/>
          <a:lstStyle/>
          <a:p>
            <a:r>
              <a:rPr lang="de-DE" dirty="0"/>
              <a:t>Kurze Wege sind die Voraussetzung für eine hohe Arbeitsleistung.</a:t>
            </a: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367" y="2142866"/>
            <a:ext cx="5301146" cy="3747674"/>
          </a:xfrm>
          <a:prstGeom prst="rect">
            <a:avLst/>
          </a:prstGeom>
        </p:spPr>
      </p:pic>
      <p:sp>
        <p:nvSpPr>
          <p:cNvPr id="14" name="Fußzeilenplatzhalter 4">
            <a:extLst>
              <a:ext uri="{FF2B5EF4-FFF2-40B4-BE49-F238E27FC236}">
                <a16:creationId xmlns:a16="http://schemas.microsoft.com/office/drawing/2014/main" id="{23DE4489-7A64-48DA-8EDA-12EB60A18728}"/>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16662" y="2145080"/>
            <a:ext cx="5283200" cy="3745460"/>
          </a:xfrm>
          <a:prstGeom prst="rect">
            <a:avLst/>
          </a:prstGeom>
        </p:spPr>
      </p:pic>
    </p:spTree>
    <p:extLst>
      <p:ext uri="{BB962C8B-B14F-4D97-AF65-F5344CB8AC3E}">
        <p14:creationId xmlns:p14="http://schemas.microsoft.com/office/powerpoint/2010/main" val="31394935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2D018023-29CD-4C54-834E-BD421A1AD012}"/>
              </a:ext>
            </a:extLst>
          </p:cNvPr>
          <p:cNvSpPr>
            <a:spLocks noGrp="1"/>
          </p:cNvSpPr>
          <p:nvPr>
            <p:ph idx="1"/>
          </p:nvPr>
        </p:nvSpPr>
        <p:spPr/>
        <p:txBody>
          <a:bodyPr/>
          <a:lstStyle/>
          <a:p>
            <a:r>
              <a:rPr lang="de-DE" dirty="0"/>
              <a:t>Versetzgeräte sind bei Steingewichten ab 25 kg zu verwenden</a:t>
            </a:r>
          </a:p>
          <a:p>
            <a:r>
              <a:rPr lang="de-DE" dirty="0"/>
              <a:t>Einsatz großformatiger Kalksandstein KS XL</a:t>
            </a:r>
          </a:p>
          <a:p>
            <a:r>
              <a:rPr lang="de-DE" dirty="0"/>
              <a:t>Beim Einsatz von Versetzgeräten sind folgende Sicherheitsmaßnahmen zu beachten:</a:t>
            </a:r>
          </a:p>
          <a:p>
            <a:pPr lvl="1"/>
            <a:r>
              <a:rPr lang="de-DE" dirty="0"/>
              <a:t>Arbeitsraumeinteilung auch in den Folgegeschossen einplanen</a:t>
            </a:r>
          </a:p>
          <a:p>
            <a:pPr lvl="1"/>
            <a:r>
              <a:rPr lang="de-DE" dirty="0"/>
              <a:t>Gewicht des Versetzgerätes/Tragfähigkeit der Stahlbetondecke beachten, ggf. zusätzliche Montagestützen einplanen</a:t>
            </a:r>
          </a:p>
          <a:p>
            <a:pPr lvl="1"/>
            <a:r>
              <a:rPr lang="de-DE" dirty="0"/>
              <a:t>auf korrekten / vollständigen Formschluss zwischen den Dornen der Versetzzangen und dem KS-Stein achten</a:t>
            </a:r>
          </a:p>
          <a:p>
            <a:pPr lvl="1"/>
            <a:r>
              <a:rPr lang="de-DE" dirty="0"/>
              <a:t>erforderliches Zubehör und passende Stromversorgung für das Versetzgerät einplanen</a:t>
            </a:r>
          </a:p>
          <a:p>
            <a:pPr lvl="1"/>
            <a:endParaRPr lang="de-DE" dirty="0"/>
          </a:p>
          <a:p>
            <a:pPr lvl="1"/>
            <a:endParaRPr lang="de-DE" dirty="0"/>
          </a:p>
          <a:p>
            <a:pPr lvl="1"/>
            <a:endParaRPr lang="de-DE" dirty="0"/>
          </a:p>
        </p:txBody>
      </p:sp>
      <p:sp>
        <p:nvSpPr>
          <p:cNvPr id="3" name="Titel 2">
            <a:extLst>
              <a:ext uri="{FF2B5EF4-FFF2-40B4-BE49-F238E27FC236}">
                <a16:creationId xmlns:a16="http://schemas.microsoft.com/office/drawing/2014/main" id="{7E88D315-AC67-4DA6-A66A-8B0F02BABBAE}"/>
              </a:ext>
            </a:extLst>
          </p:cNvPr>
          <p:cNvSpPr>
            <a:spLocks noGrp="1"/>
          </p:cNvSpPr>
          <p:nvPr>
            <p:ph type="title"/>
          </p:nvPr>
        </p:nvSpPr>
        <p:spPr/>
        <p:txBody>
          <a:bodyPr/>
          <a:lstStyle/>
          <a:p>
            <a:r>
              <a:rPr lang="de-DE" dirty="0"/>
              <a:t>Mauern mit Versetzgerät</a:t>
            </a:r>
          </a:p>
        </p:txBody>
      </p:sp>
      <p:sp>
        <p:nvSpPr>
          <p:cNvPr id="9" name="Fußzeilenplatzhalter 4">
            <a:extLst>
              <a:ext uri="{FF2B5EF4-FFF2-40B4-BE49-F238E27FC236}">
                <a16:creationId xmlns:a16="http://schemas.microsoft.com/office/drawing/2014/main" id="{4D5F9732-FAE2-4E25-8AB1-8741097D305B}"/>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48676" y="1057524"/>
            <a:ext cx="4671850" cy="4838700"/>
          </a:xfrm>
          <a:prstGeom prst="rect">
            <a:avLst/>
          </a:prstGeom>
        </p:spPr>
      </p:pic>
    </p:spTree>
    <p:extLst>
      <p:ext uri="{BB962C8B-B14F-4D97-AF65-F5344CB8AC3E}">
        <p14:creationId xmlns:p14="http://schemas.microsoft.com/office/powerpoint/2010/main" val="49751014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2" y="1057524"/>
            <a:ext cx="5572318" cy="5119439"/>
          </a:xfrm>
        </p:spPr>
        <p:txBody>
          <a:bodyPr/>
          <a:lstStyle/>
          <a:p>
            <a:r>
              <a:rPr lang="de-DE" dirty="0"/>
              <a:t>Optimale Baustellenorganisation für kurze Wege:</a:t>
            </a:r>
          </a:p>
          <a:p>
            <a:pPr lvl="2"/>
            <a:r>
              <a:rPr lang="de-DE" altLang="de-DE" dirty="0"/>
              <a:t>Für die Maurer sollte ein ausreichender Bewegungsspielraum gewährleistet sein.  </a:t>
            </a:r>
          </a:p>
          <a:p>
            <a:pPr lvl="2">
              <a:lnSpc>
                <a:spcPct val="100000"/>
              </a:lnSpc>
            </a:pPr>
            <a:r>
              <a:rPr lang="de-DE" altLang="de-DE" dirty="0"/>
              <a:t>Steinstapel und Mörtelkübel müssen so platziert werden, dass ein Arbeitsraum von ca. 1,20 m zwischen Materialstapel und zu errichtender Wand verbleibt.</a:t>
            </a:r>
          </a:p>
          <a:p>
            <a:pPr lvl="2">
              <a:lnSpc>
                <a:spcPct val="100000"/>
              </a:lnSpc>
            </a:pPr>
            <a:r>
              <a:rPr lang="de-DE" altLang="de-DE" dirty="0"/>
              <a:t>Größere Abstände führen zu größeren Belastungen für den Maurer oder zu verlängerten Schwenkzeiten.</a:t>
            </a:r>
          </a:p>
          <a:p>
            <a:pPr lvl="2"/>
            <a:r>
              <a:rPr lang="de-DE" altLang="de-DE" dirty="0"/>
              <a:t>Kleinere Abstände schränken den Bewegungsspielraum ein und behindern das Aufstellen von Gerüsten.</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Mauern mit Versetzgerät</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53699" y="1057524"/>
            <a:ext cx="5766825" cy="4410867"/>
          </a:xfrm>
          <a:prstGeom prst="rect">
            <a:avLst/>
          </a:prstGeom>
        </p:spPr>
      </p:pic>
    </p:spTree>
    <p:extLst>
      <p:ext uri="{BB962C8B-B14F-4D97-AF65-F5344CB8AC3E}">
        <p14:creationId xmlns:p14="http://schemas.microsoft.com/office/powerpoint/2010/main" val="98511705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2D018023-29CD-4C54-834E-BD421A1AD012}"/>
              </a:ext>
            </a:extLst>
          </p:cNvPr>
          <p:cNvSpPr>
            <a:spLocks noGrp="1"/>
          </p:cNvSpPr>
          <p:nvPr>
            <p:ph idx="1"/>
          </p:nvPr>
        </p:nvSpPr>
        <p:spPr/>
        <p:txBody>
          <a:bodyPr/>
          <a:lstStyle/>
          <a:p>
            <a:r>
              <a:rPr lang="de-DE" dirty="0"/>
              <a:t>Beim Einsatz von Versetzgeräten sind folgende Sicherheitsmaßnahmen zu beachten:</a:t>
            </a:r>
          </a:p>
          <a:p>
            <a:pPr lvl="1"/>
            <a:r>
              <a:rPr lang="de-DE" dirty="0"/>
              <a:t>korrekter / vollständiger Formschluss zwischen den Dornen der Versetzzangen und dem KS-Stein</a:t>
            </a:r>
          </a:p>
          <a:p>
            <a:pPr lvl="1"/>
            <a:r>
              <a:rPr lang="de-DE" dirty="0"/>
              <a:t>Versetzzangen nur ein einwandfreiem technischen Zustand einsetzen</a:t>
            </a:r>
          </a:p>
          <a:p>
            <a:pPr lvl="1"/>
            <a:r>
              <a:rPr lang="de-DE" dirty="0"/>
              <a:t>Dornen der Zange greifen in die Dornlöcher der Plansteine – und </a:t>
            </a:r>
            <a:r>
              <a:rPr lang="de-DE" dirty="0" err="1"/>
              <a:t>elemente</a:t>
            </a:r>
            <a:r>
              <a:rPr lang="de-DE" dirty="0"/>
              <a:t>.</a:t>
            </a:r>
          </a:p>
          <a:p>
            <a:pPr lvl="1"/>
            <a:r>
              <a:rPr lang="de-DE" dirty="0"/>
              <a:t>Dorne muss ausreichend tief eintauchen!</a:t>
            </a:r>
          </a:p>
          <a:p>
            <a:pPr lvl="1"/>
            <a:r>
              <a:rPr lang="de-DE" dirty="0"/>
              <a:t>Dornlöcher des Steins sind von Verschmutzungen zu befreien.</a:t>
            </a:r>
          </a:p>
          <a:p>
            <a:pPr lvl="1"/>
            <a:r>
              <a:rPr lang="de-DE" dirty="0"/>
              <a:t>Kontaktflächen an den Dornen der Zange (z.B. Kegelspitze oder Schweißpunkt) sind regelmäßig zu überprüfen und müssen mind. 1,5 mm lang sein. </a:t>
            </a:r>
          </a:p>
          <a:p>
            <a:pPr lvl="1"/>
            <a:endParaRPr lang="de-DE" dirty="0"/>
          </a:p>
          <a:p>
            <a:pPr lvl="1"/>
            <a:endParaRPr lang="de-DE" dirty="0"/>
          </a:p>
          <a:p>
            <a:pPr lvl="1"/>
            <a:endParaRPr lang="de-DE" dirty="0"/>
          </a:p>
        </p:txBody>
      </p:sp>
      <p:sp>
        <p:nvSpPr>
          <p:cNvPr id="3" name="Titel 2">
            <a:extLst>
              <a:ext uri="{FF2B5EF4-FFF2-40B4-BE49-F238E27FC236}">
                <a16:creationId xmlns:a16="http://schemas.microsoft.com/office/drawing/2014/main" id="{7E88D315-AC67-4DA6-A66A-8B0F02BABBAE}"/>
              </a:ext>
            </a:extLst>
          </p:cNvPr>
          <p:cNvSpPr>
            <a:spLocks noGrp="1"/>
          </p:cNvSpPr>
          <p:nvPr>
            <p:ph type="title"/>
          </p:nvPr>
        </p:nvSpPr>
        <p:spPr/>
        <p:txBody>
          <a:bodyPr/>
          <a:lstStyle/>
          <a:p>
            <a:r>
              <a:rPr lang="de-DE" dirty="0"/>
              <a:t>Mauern mit Versetzgerät</a:t>
            </a:r>
          </a:p>
        </p:txBody>
      </p:sp>
      <p:sp>
        <p:nvSpPr>
          <p:cNvPr id="6" name="Fußzeilenplatzhalter 4">
            <a:extLst>
              <a:ext uri="{FF2B5EF4-FFF2-40B4-BE49-F238E27FC236}">
                <a16:creationId xmlns:a16="http://schemas.microsoft.com/office/drawing/2014/main" id="{056B5130-7955-4079-A3F6-310483E7C2F4}"/>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97364" y="1057524"/>
            <a:ext cx="4923162" cy="4568576"/>
          </a:xfrm>
          <a:prstGeom prst="rect">
            <a:avLst/>
          </a:prstGeom>
        </p:spPr>
      </p:pic>
    </p:spTree>
    <p:extLst>
      <p:ext uri="{BB962C8B-B14F-4D97-AF65-F5344CB8AC3E}">
        <p14:creationId xmlns:p14="http://schemas.microsoft.com/office/powerpoint/2010/main" val="753165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pPr>
              <a:buBlip>
                <a:blip r:embed="rId2"/>
              </a:buBlip>
            </a:pPr>
            <a:r>
              <a:rPr lang="de-DE" dirty="0"/>
              <a:t>Härten der Rohlinge unter geringem Energieaufwand bei ca. 200 °C unter Wasserdampf-Sättigungsdruck.</a:t>
            </a:r>
          </a:p>
          <a:p>
            <a:r>
              <a:rPr lang="de-DE" dirty="0"/>
              <a:t>Härtedauer ca. 4 bis 12 Stunden (abhängig vom Steinformat)</a:t>
            </a:r>
          </a:p>
          <a:p>
            <a:r>
              <a:rPr lang="de-DE" dirty="0"/>
              <a:t>Die beim Herstellungsprozess gebildeten Strukturen aus Kalk, Sand und Wasser (CSH-Phasen) sind verantwortlich für das feste Gefüge des Kalksandsteins.</a:t>
            </a:r>
          </a:p>
          <a:p>
            <a:r>
              <a:rPr lang="de-DE" dirty="0"/>
              <a:t>Es entstehen keine Schadstoffe.</a:t>
            </a:r>
          </a:p>
          <a:p>
            <a:endParaRPr lang="de-DE" dirty="0"/>
          </a:p>
          <a:p>
            <a:pPr>
              <a:buBlip>
                <a:blip r:embed="rId3"/>
              </a:buBlip>
            </a:pPr>
            <a:r>
              <a:rPr lang="de-DE" dirty="0"/>
              <a:t>Nach dem Härten und Abkühlen sind die Steine gebrauchsfertig.</a:t>
            </a:r>
          </a:p>
          <a:p>
            <a:r>
              <a:rPr lang="de-DE" dirty="0"/>
              <a:t>Werkseitige Vorlagerung ist nicht erforderlich.</a:t>
            </a:r>
          </a:p>
        </p:txBody>
      </p:sp>
      <p:sp>
        <p:nvSpPr>
          <p:cNvPr id="5" name="Titel 4"/>
          <p:cNvSpPr>
            <a:spLocks noGrp="1"/>
          </p:cNvSpPr>
          <p:nvPr>
            <p:ph type="title"/>
          </p:nvPr>
        </p:nvSpPr>
        <p:spPr/>
        <p:txBody>
          <a:bodyPr/>
          <a:lstStyle/>
          <a:p>
            <a:r>
              <a:rPr lang="de-DE" dirty="0"/>
              <a:t>Herstellung von Kalksandstein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7" name="Grafik 6"/>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420526" y="1057524"/>
            <a:ext cx="5400000" cy="4888194"/>
          </a:xfrm>
          <a:prstGeom prst="rect">
            <a:avLst/>
          </a:prstGeom>
        </p:spPr>
      </p:pic>
    </p:spTree>
    <p:extLst>
      <p:ext uri="{BB962C8B-B14F-4D97-AF65-F5344CB8AC3E}">
        <p14:creationId xmlns:p14="http://schemas.microsoft.com/office/powerpoint/2010/main" val="239252483"/>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8E3B9D-FAA0-4640-96B6-6FC4F51F77F6}"/>
              </a:ext>
            </a:extLst>
          </p:cNvPr>
          <p:cNvSpPr>
            <a:spLocks noGrp="1"/>
          </p:cNvSpPr>
          <p:nvPr>
            <p:ph idx="1"/>
          </p:nvPr>
        </p:nvSpPr>
        <p:spPr/>
        <p:txBody>
          <a:bodyPr/>
          <a:lstStyle/>
          <a:p>
            <a:r>
              <a:rPr lang="de-DE" dirty="0"/>
              <a:t>Verwendung von Pass- und Ergänzungssteinen sind bei der wirtschaftlichen Erstellung der Mauerwerkswand zu empfehlen.</a:t>
            </a:r>
          </a:p>
          <a:p>
            <a:r>
              <a:rPr lang="de-DE" dirty="0"/>
              <a:t>Abhängig vom Steinsystem werden Pass- und Ergänzungssteine bereits fertig auf die Baustelle angeliefert.</a:t>
            </a:r>
          </a:p>
        </p:txBody>
      </p:sp>
      <p:sp>
        <p:nvSpPr>
          <p:cNvPr id="3" name="Titel 2">
            <a:extLst>
              <a:ext uri="{FF2B5EF4-FFF2-40B4-BE49-F238E27FC236}">
                <a16:creationId xmlns:a16="http://schemas.microsoft.com/office/drawing/2014/main" id="{9987000E-868B-4226-BCDC-86D4B746BDB5}"/>
              </a:ext>
            </a:extLst>
          </p:cNvPr>
          <p:cNvSpPr>
            <a:spLocks noGrp="1"/>
          </p:cNvSpPr>
          <p:nvPr>
            <p:ph type="title"/>
          </p:nvPr>
        </p:nvSpPr>
        <p:spPr/>
        <p:txBody>
          <a:bodyPr/>
          <a:lstStyle/>
          <a:p>
            <a:r>
              <a:rPr lang="de-DE" dirty="0"/>
              <a:t>Mauern mit Versetzgerät</a:t>
            </a:r>
          </a:p>
        </p:txBody>
      </p:sp>
      <p:sp>
        <p:nvSpPr>
          <p:cNvPr id="4" name="Fußzeilenplatzhalter 4">
            <a:extLst>
              <a:ext uri="{FF2B5EF4-FFF2-40B4-BE49-F238E27FC236}">
                <a16:creationId xmlns:a16="http://schemas.microsoft.com/office/drawing/2014/main" id="{6D8C3A3E-EB60-4838-8E56-2CA21DC762DB}"/>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Tree>
    <p:extLst>
      <p:ext uri="{BB962C8B-B14F-4D97-AF65-F5344CB8AC3E}">
        <p14:creationId xmlns:p14="http://schemas.microsoft.com/office/powerpoint/2010/main" val="27820573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B8E3B9D-FAA0-4640-96B6-6FC4F51F77F6}"/>
              </a:ext>
            </a:extLst>
          </p:cNvPr>
          <p:cNvSpPr>
            <a:spLocks noGrp="1"/>
          </p:cNvSpPr>
          <p:nvPr>
            <p:ph idx="1"/>
          </p:nvPr>
        </p:nvSpPr>
        <p:spPr/>
        <p:txBody>
          <a:bodyPr/>
          <a:lstStyle/>
          <a:p>
            <a:r>
              <a:rPr lang="de-DE" dirty="0"/>
              <a:t>Bei KS XL ist das Überbindemaß i.d.R. l</a:t>
            </a:r>
            <a:r>
              <a:rPr lang="de-DE" baseline="-25000" dirty="0"/>
              <a:t>ol</a:t>
            </a:r>
            <a:r>
              <a:rPr lang="de-DE" dirty="0"/>
              <a:t> ≥ 0,4 ∙ Steinhöhe</a:t>
            </a:r>
          </a:p>
          <a:p>
            <a:r>
              <a:rPr lang="de-DE" dirty="0"/>
              <a:t>Mindestüberbindemaß beträgt immer 12,5 cm</a:t>
            </a:r>
          </a:p>
          <a:p>
            <a:r>
              <a:rPr lang="de-DE" dirty="0"/>
              <a:t>Für die Lastverteilung ist die halbsteinige Überbindung ideal (l</a:t>
            </a:r>
            <a:r>
              <a:rPr lang="de-DE" baseline="-25000" dirty="0"/>
              <a:t>ol</a:t>
            </a:r>
            <a:r>
              <a:rPr lang="de-DE" dirty="0"/>
              <a:t> = 0,5 ∙ Steinlänge).</a:t>
            </a:r>
          </a:p>
          <a:p>
            <a:r>
              <a:rPr lang="de-DE" dirty="0"/>
              <a:t>Das Überbindemaß sollte so groß wie möglich sein.</a:t>
            </a:r>
          </a:p>
          <a:p>
            <a:r>
              <a:rPr lang="de-DE" dirty="0"/>
              <a:t>Eine  Verringerung  des  Regelüberbindemaßes von KS XL ist in der statischen Bemessung  der  Wände  zu  berücksichtigen. Das Überbindemaß ist dann in den Ausführungsplänen  anzugeben.  Änderungen  auf der Baustelle sind mit dem Statiker abzustimmen</a:t>
            </a:r>
          </a:p>
        </p:txBody>
      </p:sp>
      <p:sp>
        <p:nvSpPr>
          <p:cNvPr id="3" name="Titel 2">
            <a:extLst>
              <a:ext uri="{FF2B5EF4-FFF2-40B4-BE49-F238E27FC236}">
                <a16:creationId xmlns:a16="http://schemas.microsoft.com/office/drawing/2014/main" id="{9987000E-868B-4226-BCDC-86D4B746BDB5}"/>
              </a:ext>
            </a:extLst>
          </p:cNvPr>
          <p:cNvSpPr>
            <a:spLocks noGrp="1"/>
          </p:cNvSpPr>
          <p:nvPr>
            <p:ph type="title"/>
          </p:nvPr>
        </p:nvSpPr>
        <p:spPr/>
        <p:txBody>
          <a:bodyPr/>
          <a:lstStyle/>
          <a:p>
            <a:r>
              <a:rPr lang="de-DE" dirty="0"/>
              <a:t>Überbindemaß bei KS XL</a:t>
            </a:r>
          </a:p>
        </p:txBody>
      </p:sp>
      <p:sp>
        <p:nvSpPr>
          <p:cNvPr id="8" name="Fußzeilenplatzhalter 4">
            <a:extLst>
              <a:ext uri="{FF2B5EF4-FFF2-40B4-BE49-F238E27FC236}">
                <a16:creationId xmlns:a16="http://schemas.microsoft.com/office/drawing/2014/main" id="{F18D020B-9FB4-47D6-8E64-C9472845CCFB}"/>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9" name="Grafik 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7757" y="4909862"/>
            <a:ext cx="11411735" cy="915940"/>
          </a:xfrm>
          <a:prstGeom prst="rect">
            <a:avLst/>
          </a:prstGeom>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757" y="3596174"/>
            <a:ext cx="11411735" cy="1335396"/>
          </a:xfrm>
          <a:prstGeom prst="rect">
            <a:avLst/>
          </a:prstGeom>
        </p:spPr>
      </p:pic>
    </p:spTree>
    <p:extLst>
      <p:ext uri="{BB962C8B-B14F-4D97-AF65-F5344CB8AC3E}">
        <p14:creationId xmlns:p14="http://schemas.microsoft.com/office/powerpoint/2010/main" val="76415061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6E26ED3E-8C52-4850-A240-2E88D6B4C6F7}"/>
              </a:ext>
            </a:extLst>
          </p:cNvPr>
          <p:cNvSpPr>
            <a:spLocks noGrp="1"/>
          </p:cNvSpPr>
          <p:nvPr>
            <p:ph idx="1"/>
          </p:nvPr>
        </p:nvSpPr>
        <p:spPr/>
        <p:txBody>
          <a:bodyPr/>
          <a:lstStyle/>
          <a:p>
            <a:r>
              <a:rPr lang="de-DE" dirty="0"/>
              <a:t>Mindestüberbindemaße bei KS XL sind mit dem Statiker abzustimmen</a:t>
            </a:r>
          </a:p>
        </p:txBody>
      </p:sp>
      <p:sp>
        <p:nvSpPr>
          <p:cNvPr id="5" name="Titel 4">
            <a:extLst>
              <a:ext uri="{FF2B5EF4-FFF2-40B4-BE49-F238E27FC236}">
                <a16:creationId xmlns:a16="http://schemas.microsoft.com/office/drawing/2014/main" id="{139AEBAB-AF10-4FA2-8FFD-7E498B58224C}"/>
              </a:ext>
            </a:extLst>
          </p:cNvPr>
          <p:cNvSpPr>
            <a:spLocks noGrp="1"/>
          </p:cNvSpPr>
          <p:nvPr>
            <p:ph type="title"/>
          </p:nvPr>
        </p:nvSpPr>
        <p:spPr/>
        <p:txBody>
          <a:bodyPr/>
          <a:lstStyle/>
          <a:p>
            <a:r>
              <a:rPr lang="de-DE" dirty="0"/>
              <a:t>Mauern im Verband</a:t>
            </a:r>
          </a:p>
        </p:txBody>
      </p:sp>
      <p:sp>
        <p:nvSpPr>
          <p:cNvPr id="7" name="Fußzeilenplatzhalter 4">
            <a:extLst>
              <a:ext uri="{FF2B5EF4-FFF2-40B4-BE49-F238E27FC236}">
                <a16:creationId xmlns:a16="http://schemas.microsoft.com/office/drawing/2014/main" id="{B8FBACF1-7AA6-4E7B-9732-59DDECE0E645}"/>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757" y="1612012"/>
            <a:ext cx="10451613" cy="4312929"/>
          </a:xfrm>
          <a:prstGeom prst="rect">
            <a:avLst/>
          </a:prstGeom>
        </p:spPr>
      </p:pic>
    </p:spTree>
    <p:extLst>
      <p:ext uri="{BB962C8B-B14F-4D97-AF65-F5344CB8AC3E}">
        <p14:creationId xmlns:p14="http://schemas.microsoft.com/office/powerpoint/2010/main" val="317287047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E0AD1E15-64A8-424E-8CE8-6CB80F16C9C0}"/>
              </a:ext>
            </a:extLst>
          </p:cNvPr>
          <p:cNvSpPr>
            <a:spLocks noGrp="1"/>
          </p:cNvSpPr>
          <p:nvPr>
            <p:ph type="title"/>
          </p:nvPr>
        </p:nvSpPr>
        <p:spPr/>
        <p:txBody>
          <a:bodyPr/>
          <a:lstStyle/>
          <a:p>
            <a:r>
              <a:rPr lang="de-DE" dirty="0"/>
              <a:t>Stoßfugenvermörtelung</a:t>
            </a:r>
          </a:p>
        </p:txBody>
      </p:sp>
      <p:sp>
        <p:nvSpPr>
          <p:cNvPr id="4" name="Fußzeilenplatzhalter 4">
            <a:extLst>
              <a:ext uri="{FF2B5EF4-FFF2-40B4-BE49-F238E27FC236}">
                <a16:creationId xmlns:a16="http://schemas.microsoft.com/office/drawing/2014/main" id="{FDBE5685-BDD8-4EB0-905E-BA1D6B77A4AB}"/>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64267" y="713581"/>
            <a:ext cx="8140590" cy="5385581"/>
          </a:xfrm>
          <a:prstGeom prst="rect">
            <a:avLst/>
          </a:prstGeom>
        </p:spPr>
      </p:pic>
    </p:spTree>
    <p:extLst>
      <p:ext uri="{BB962C8B-B14F-4D97-AF65-F5344CB8AC3E}">
        <p14:creationId xmlns:p14="http://schemas.microsoft.com/office/powerpoint/2010/main" val="413946525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815AF907-EC2E-4443-9FB7-2E0DA3BA9CA4}"/>
              </a:ext>
            </a:extLst>
          </p:cNvPr>
          <p:cNvSpPr>
            <a:spLocks noGrp="1"/>
          </p:cNvSpPr>
          <p:nvPr>
            <p:ph idx="1"/>
          </p:nvPr>
        </p:nvSpPr>
        <p:spPr/>
        <p:txBody>
          <a:bodyPr/>
          <a:lstStyle/>
          <a:p>
            <a:r>
              <a:rPr lang="de-DE" dirty="0"/>
              <a:t>In folgenden Ausnahmefällen kann eine Stoßfugenvermörtelung erforderlich sein:</a:t>
            </a:r>
          </a:p>
          <a:p>
            <a:pPr lvl="1"/>
            <a:r>
              <a:rPr lang="de-DE" dirty="0"/>
              <a:t>Druckzone von Flachstürzen</a:t>
            </a:r>
          </a:p>
          <a:p>
            <a:pPr lvl="1"/>
            <a:r>
              <a:rPr lang="de-DE" dirty="0"/>
              <a:t>Kelleraußenwänden, in Abhängigkeit der Lastabtragung</a:t>
            </a:r>
          </a:p>
          <a:p>
            <a:pPr lvl="1"/>
            <a:r>
              <a:rPr lang="de-DE" dirty="0"/>
              <a:t>Einschaligem Mauerwerk ohne Putz, bei dem Winddichtigkeit gefordert ist</a:t>
            </a:r>
          </a:p>
          <a:p>
            <a:pPr lvl="1"/>
            <a:r>
              <a:rPr lang="de-DE" dirty="0"/>
              <a:t>Bei nicht tragenden inneren Trennwänden, dreiseitig gehalten mit oberen freiem Rand</a:t>
            </a:r>
          </a:p>
        </p:txBody>
      </p:sp>
      <p:sp>
        <p:nvSpPr>
          <p:cNvPr id="3" name="Titel 2">
            <a:extLst>
              <a:ext uri="{FF2B5EF4-FFF2-40B4-BE49-F238E27FC236}">
                <a16:creationId xmlns:a16="http://schemas.microsoft.com/office/drawing/2014/main" id="{E0B91A52-65EB-404B-86C4-627D0E34FEE0}"/>
              </a:ext>
            </a:extLst>
          </p:cNvPr>
          <p:cNvSpPr>
            <a:spLocks noGrp="1"/>
          </p:cNvSpPr>
          <p:nvPr>
            <p:ph type="title"/>
          </p:nvPr>
        </p:nvSpPr>
        <p:spPr/>
        <p:txBody>
          <a:bodyPr/>
          <a:lstStyle/>
          <a:p>
            <a:r>
              <a:rPr lang="de-DE" dirty="0"/>
              <a:t>Mauern mit Versetzgerät</a:t>
            </a:r>
          </a:p>
        </p:txBody>
      </p:sp>
      <p:pic>
        <p:nvPicPr>
          <p:cNvPr id="7" name="Inhaltsplatzhalter 6"/>
          <p:cNvPicPr>
            <a:picLocks noGrp="1" noChangeAspect="1"/>
          </p:cNvPicPr>
          <p:nvPr>
            <p:ph idx="10"/>
          </p:nvPr>
        </p:nvPicPr>
        <p:blipFill>
          <a:blip r:embed="rId3" cstate="screen">
            <a:extLst>
              <a:ext uri="{28A0092B-C50C-407E-A947-70E740481C1C}">
                <a14:useLocalDpi xmlns:a14="http://schemas.microsoft.com/office/drawing/2010/main"/>
              </a:ext>
            </a:extLst>
          </a:blip>
          <a:stretch>
            <a:fillRect/>
          </a:stretch>
        </p:blipFill>
        <p:spPr>
          <a:xfrm>
            <a:off x="6070601" y="1057524"/>
            <a:ext cx="5749925" cy="3311527"/>
          </a:xfrm>
        </p:spPr>
      </p:pic>
      <p:sp>
        <p:nvSpPr>
          <p:cNvPr id="6" name="Fußzeilenplatzhalter 4">
            <a:extLst>
              <a:ext uri="{FF2B5EF4-FFF2-40B4-BE49-F238E27FC236}">
                <a16:creationId xmlns:a16="http://schemas.microsoft.com/office/drawing/2014/main" id="{62714EB2-A07F-49A4-9AC0-4039FB4B5101}"/>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Tree>
    <p:extLst>
      <p:ext uri="{BB962C8B-B14F-4D97-AF65-F5344CB8AC3E}">
        <p14:creationId xmlns:p14="http://schemas.microsoft.com/office/powerpoint/2010/main" val="22878757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A86185B-FE0F-4087-A8D9-8F17529E048D}"/>
              </a:ext>
            </a:extLst>
          </p:cNvPr>
          <p:cNvSpPr>
            <a:spLocks noGrp="1"/>
          </p:cNvSpPr>
          <p:nvPr>
            <p:ph idx="1"/>
          </p:nvPr>
        </p:nvSpPr>
        <p:spPr/>
        <p:txBody>
          <a:bodyPr/>
          <a:lstStyle/>
          <a:p>
            <a:r>
              <a:rPr lang="de-DE" dirty="0"/>
              <a:t>Die Wandhöhe ergibt sich aus:</a:t>
            </a:r>
          </a:p>
          <a:p>
            <a:pPr lvl="1">
              <a:buSzPct val="150000"/>
              <a:buBlip>
                <a:blip r:embed="rId3"/>
              </a:buBlip>
            </a:pPr>
            <a:r>
              <a:rPr lang="de-DE" dirty="0"/>
              <a:t>Höhe des Anlege-, Kimmschichtmörtels           (NM III, 1-3 cm)</a:t>
            </a:r>
          </a:p>
          <a:p>
            <a:pPr lvl="1">
              <a:buSzPct val="150000"/>
              <a:buBlip>
                <a:blip r:embed="rId4"/>
              </a:buBlip>
            </a:pPr>
            <a:r>
              <a:rPr lang="de-DE" dirty="0"/>
              <a:t>Höhe der KS-Kimmsteine (Höhenausgleichs-steine) für die untere Ausgleichsschicht</a:t>
            </a:r>
          </a:p>
          <a:p>
            <a:pPr lvl="1">
              <a:buSzPct val="150000"/>
              <a:buBlip>
                <a:blip r:embed="rId5"/>
              </a:buBlip>
            </a:pPr>
            <a:r>
              <a:rPr lang="de-DE" dirty="0"/>
              <a:t>Höhe und Anzahl der Regelschichten                   (h = 50,0 cm und h = 62,5 cm)</a:t>
            </a:r>
          </a:p>
          <a:p>
            <a:pPr lvl="1">
              <a:buSzPct val="150000"/>
              <a:buBlip>
                <a:blip r:embed="rId6"/>
              </a:buBlip>
            </a:pPr>
            <a:r>
              <a:rPr lang="de-DE" dirty="0"/>
              <a:t>Höhe der KS-Kimmsteine für die obere Ausgleichsschicht</a:t>
            </a:r>
          </a:p>
          <a:p>
            <a:pPr>
              <a:buSzPct val="100000"/>
            </a:pPr>
            <a:r>
              <a:rPr lang="de-DE" dirty="0"/>
              <a:t>Höhenausgleichssteine müssen die gleiche Druckfestigkeit aufweisen wie die Regelelemente</a:t>
            </a:r>
          </a:p>
        </p:txBody>
      </p:sp>
      <p:sp>
        <p:nvSpPr>
          <p:cNvPr id="3" name="Titel 2">
            <a:extLst>
              <a:ext uri="{FF2B5EF4-FFF2-40B4-BE49-F238E27FC236}">
                <a16:creationId xmlns:a16="http://schemas.microsoft.com/office/drawing/2014/main" id="{7E79A2F9-87C5-4703-A156-0613D943AD9A}"/>
              </a:ext>
            </a:extLst>
          </p:cNvPr>
          <p:cNvSpPr>
            <a:spLocks noGrp="1"/>
          </p:cNvSpPr>
          <p:nvPr>
            <p:ph type="title"/>
          </p:nvPr>
        </p:nvSpPr>
        <p:spPr/>
        <p:txBody>
          <a:bodyPr/>
          <a:lstStyle/>
          <a:p>
            <a:r>
              <a:rPr lang="de-DE" dirty="0"/>
              <a:t>Mauern mit Versetzgerät</a:t>
            </a:r>
          </a:p>
        </p:txBody>
      </p:sp>
      <p:sp>
        <p:nvSpPr>
          <p:cNvPr id="7" name="Fußzeilenplatzhalter 4">
            <a:extLst>
              <a:ext uri="{FF2B5EF4-FFF2-40B4-BE49-F238E27FC236}">
                <a16:creationId xmlns:a16="http://schemas.microsoft.com/office/drawing/2014/main" id="{0C3C8ECB-1F45-446C-BC3B-4801E5DED551}"/>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14" name="Grafik 13"/>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164980" y="1057524"/>
            <a:ext cx="5655545" cy="3642067"/>
          </a:xfrm>
          <a:prstGeom prst="rect">
            <a:avLst/>
          </a:prstGeom>
        </p:spPr>
      </p:pic>
    </p:spTree>
    <p:extLst>
      <p:ext uri="{BB962C8B-B14F-4D97-AF65-F5344CB8AC3E}">
        <p14:creationId xmlns:p14="http://schemas.microsoft.com/office/powerpoint/2010/main" val="40699441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43CC072-3FE1-489A-849F-8269311D9FC3}"/>
              </a:ext>
            </a:extLst>
          </p:cNvPr>
          <p:cNvSpPr>
            <a:spLocks noGrp="1"/>
          </p:cNvSpPr>
          <p:nvPr>
            <p:ph idx="1"/>
          </p:nvPr>
        </p:nvSpPr>
        <p:spPr/>
        <p:txBody>
          <a:bodyPr/>
          <a:lstStyle/>
          <a:p>
            <a:r>
              <a:rPr lang="de-DE" dirty="0"/>
              <a:t>Bei der Festlegung der Kimmschichthöhen sollten Brüstungshöhe und Sturzauflager berücksichtigt werden.</a:t>
            </a:r>
          </a:p>
        </p:txBody>
      </p:sp>
      <p:sp>
        <p:nvSpPr>
          <p:cNvPr id="3" name="Titel 2">
            <a:extLst>
              <a:ext uri="{FF2B5EF4-FFF2-40B4-BE49-F238E27FC236}">
                <a16:creationId xmlns:a16="http://schemas.microsoft.com/office/drawing/2014/main" id="{A7A1C8F9-E22F-424C-B165-2C90AEDD003A}"/>
              </a:ext>
            </a:extLst>
          </p:cNvPr>
          <p:cNvSpPr>
            <a:spLocks noGrp="1"/>
          </p:cNvSpPr>
          <p:nvPr>
            <p:ph type="title"/>
          </p:nvPr>
        </p:nvSpPr>
        <p:spPr/>
        <p:txBody>
          <a:bodyPr/>
          <a:lstStyle/>
          <a:p>
            <a:r>
              <a:rPr lang="de-DE" dirty="0"/>
              <a:t>Mauern mit Versetzgerät</a:t>
            </a:r>
          </a:p>
        </p:txBody>
      </p:sp>
      <p:sp>
        <p:nvSpPr>
          <p:cNvPr id="6" name="Fußzeilenplatzhalter 4">
            <a:extLst>
              <a:ext uri="{FF2B5EF4-FFF2-40B4-BE49-F238E27FC236}">
                <a16:creationId xmlns:a16="http://schemas.microsoft.com/office/drawing/2014/main" id="{99498E6C-A393-4C85-8150-61638F501221}"/>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1780" y="1401154"/>
            <a:ext cx="10402845" cy="4608585"/>
          </a:xfrm>
          <a:prstGeom prst="rect">
            <a:avLst/>
          </a:prstGeom>
        </p:spPr>
      </p:pic>
    </p:spTree>
    <p:extLst>
      <p:ext uri="{BB962C8B-B14F-4D97-AF65-F5344CB8AC3E}">
        <p14:creationId xmlns:p14="http://schemas.microsoft.com/office/powerpoint/2010/main" val="3107200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ABE471CB-6E50-4CEF-85A7-F36A3437199A}"/>
              </a:ext>
            </a:extLst>
          </p:cNvPr>
          <p:cNvSpPr>
            <a:spLocks noGrp="1"/>
          </p:cNvSpPr>
          <p:nvPr>
            <p:ph idx="1"/>
          </p:nvPr>
        </p:nvSpPr>
        <p:spPr/>
        <p:txBody>
          <a:bodyPr/>
          <a:lstStyle/>
          <a:p>
            <a:r>
              <a:rPr lang="de-DE" dirty="0"/>
              <a:t>Die Überdeckung von Öffnungen erfolgt in der Regel mit vorgefertigten Stürzen, die schnell und rationell versetzt werden können</a:t>
            </a:r>
          </a:p>
          <a:p>
            <a:r>
              <a:rPr lang="de-DE" dirty="0"/>
              <a:t>Für optisch anspruchsvolles Sichtmauerwerk kommen vorgefertigte Mauerstürze, aber auch vor Ort erstellte Stürze oder Bögen zum Einsatz.</a:t>
            </a:r>
          </a:p>
          <a:p>
            <a:r>
              <a:rPr lang="de-DE" dirty="0"/>
              <a:t>Stürze und Bögen haben die Aufgabe, die darüber liegenden Lasten über die Sturzauflager in die Wände abzuleiten.</a:t>
            </a:r>
          </a:p>
          <a:p>
            <a:r>
              <a:rPr lang="de-DE" dirty="0"/>
              <a:t>Bei der Ableitung dieser Lasten entstehen Horizontalkräfte, die im Sturz und in den Auflagern aufgenommen werden müssen.</a:t>
            </a:r>
          </a:p>
          <a:p>
            <a:r>
              <a:rPr lang="de-DE" dirty="0"/>
              <a:t>Stürze werden auf Biegung beansprucht. Auf der Unterseite entstehen Zugspannungen, auf der Oberseite Druckspannungen.</a:t>
            </a:r>
          </a:p>
          <a:p>
            <a:r>
              <a:rPr lang="de-DE" dirty="0"/>
              <a:t>Mauerwerk kann sehr gut Druckkräfte aufnehmen. Es ist aber nur begrenzt in der Lage, Biegezugspannungen aufzunehmen.</a:t>
            </a:r>
          </a:p>
          <a:p>
            <a:r>
              <a:rPr lang="de-DE" dirty="0"/>
              <a:t>Mauerwerksstürze bestehen aus einem oben liegenden Druckgurt und einem untenliegenden </a:t>
            </a:r>
            <a:r>
              <a:rPr lang="de-DE" dirty="0" err="1"/>
              <a:t>Zuggurt</a:t>
            </a:r>
            <a:r>
              <a:rPr lang="de-DE" dirty="0"/>
              <a:t>.</a:t>
            </a:r>
          </a:p>
          <a:p>
            <a:r>
              <a:rPr lang="de-DE" dirty="0" err="1"/>
              <a:t>Zuggurt</a:t>
            </a:r>
            <a:r>
              <a:rPr lang="de-DE" dirty="0"/>
              <a:t> wird aus der Stahlbewehrung des Sturzes und der Druckgurt aus der Übermauerung (mit vermörtelten Stoßfugen) gebildet.</a:t>
            </a:r>
          </a:p>
          <a:p>
            <a:endParaRPr lang="de-DE" dirty="0"/>
          </a:p>
        </p:txBody>
      </p:sp>
      <p:sp>
        <p:nvSpPr>
          <p:cNvPr id="5" name="Titel 4">
            <a:extLst>
              <a:ext uri="{FF2B5EF4-FFF2-40B4-BE49-F238E27FC236}">
                <a16:creationId xmlns:a16="http://schemas.microsoft.com/office/drawing/2014/main" id="{5F7F23BE-191C-4BCB-B81F-835E0BF5EDE7}"/>
              </a:ext>
            </a:extLst>
          </p:cNvPr>
          <p:cNvSpPr>
            <a:spLocks noGrp="1"/>
          </p:cNvSpPr>
          <p:nvPr>
            <p:ph type="title"/>
          </p:nvPr>
        </p:nvSpPr>
        <p:spPr/>
        <p:txBody>
          <a:bodyPr/>
          <a:lstStyle/>
          <a:p>
            <a:r>
              <a:rPr lang="de-DE" dirty="0"/>
              <a:t>Öffnungsüberdeckungen</a:t>
            </a:r>
          </a:p>
        </p:txBody>
      </p:sp>
      <p:sp>
        <p:nvSpPr>
          <p:cNvPr id="4" name="Fußzeilenplatzhalter 4">
            <a:extLst>
              <a:ext uri="{FF2B5EF4-FFF2-40B4-BE49-F238E27FC236}">
                <a16:creationId xmlns:a16="http://schemas.microsoft.com/office/drawing/2014/main" id="{157D621F-9060-434F-A2AE-71062450AA58}"/>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Tree>
    <p:extLst>
      <p:ext uri="{BB962C8B-B14F-4D97-AF65-F5344CB8AC3E}">
        <p14:creationId xmlns:p14="http://schemas.microsoft.com/office/powerpoint/2010/main" val="163942763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B1683C93-7749-426C-9D41-4B2800F9E677}"/>
              </a:ext>
            </a:extLst>
          </p:cNvPr>
          <p:cNvSpPr>
            <a:spLocks noGrp="1"/>
          </p:cNvSpPr>
          <p:nvPr>
            <p:ph idx="1"/>
          </p:nvPr>
        </p:nvSpPr>
        <p:spPr/>
        <p:txBody>
          <a:bodyPr/>
          <a:lstStyle/>
          <a:p>
            <a:r>
              <a:rPr lang="de-DE" dirty="0"/>
              <a:t>Zur Lastableitung über Öffnungen muss ein </a:t>
            </a:r>
            <a:r>
              <a:rPr lang="de-DE" dirty="0" err="1"/>
              <a:t>Zuggurt</a:t>
            </a:r>
            <a:r>
              <a:rPr lang="de-DE" dirty="0"/>
              <a:t> (unten) und ein Druckgurt (oben) ausgebildet werden.</a:t>
            </a:r>
          </a:p>
        </p:txBody>
      </p:sp>
      <p:sp>
        <p:nvSpPr>
          <p:cNvPr id="5" name="Titel 4">
            <a:extLst>
              <a:ext uri="{FF2B5EF4-FFF2-40B4-BE49-F238E27FC236}">
                <a16:creationId xmlns:a16="http://schemas.microsoft.com/office/drawing/2014/main" id="{C1BA27AD-F22A-4DB8-A49A-E19814657BB8}"/>
              </a:ext>
            </a:extLst>
          </p:cNvPr>
          <p:cNvSpPr>
            <a:spLocks noGrp="1"/>
          </p:cNvSpPr>
          <p:nvPr>
            <p:ph type="title"/>
          </p:nvPr>
        </p:nvSpPr>
        <p:spPr/>
        <p:txBody>
          <a:bodyPr/>
          <a:lstStyle/>
          <a:p>
            <a:r>
              <a:rPr lang="de-DE" dirty="0"/>
              <a:t>Öffnungsüberdeckungen</a:t>
            </a:r>
          </a:p>
        </p:txBody>
      </p:sp>
      <p:sp>
        <p:nvSpPr>
          <p:cNvPr id="6" name="Fußzeilenplatzhalter 4">
            <a:extLst>
              <a:ext uri="{FF2B5EF4-FFF2-40B4-BE49-F238E27FC236}">
                <a16:creationId xmlns:a16="http://schemas.microsoft.com/office/drawing/2014/main" id="{FA14E274-E7C0-417C-BCEE-1BC2FCA72410}"/>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95633" y="1477926"/>
            <a:ext cx="7285754" cy="4562366"/>
          </a:xfrm>
          <a:prstGeom prst="rect">
            <a:avLst/>
          </a:prstGeom>
        </p:spPr>
      </p:pic>
    </p:spTree>
    <p:extLst>
      <p:ext uri="{BB962C8B-B14F-4D97-AF65-F5344CB8AC3E}">
        <p14:creationId xmlns:p14="http://schemas.microsoft.com/office/powerpoint/2010/main" val="37626111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70EA91A4-44A8-4AD4-814B-8338C00385E6}"/>
              </a:ext>
            </a:extLst>
          </p:cNvPr>
          <p:cNvSpPr>
            <a:spLocks noGrp="1"/>
          </p:cNvSpPr>
          <p:nvPr>
            <p:ph idx="1"/>
          </p:nvPr>
        </p:nvSpPr>
        <p:spPr/>
        <p:txBody>
          <a:bodyPr/>
          <a:lstStyle/>
          <a:p>
            <a:r>
              <a:rPr lang="de-DE" dirty="0"/>
              <a:t>Die Druckzone oberhalb des KS-Sturzes kann aus Mauerwerk, Beton oder einer Kombination davon bestehen.</a:t>
            </a:r>
          </a:p>
        </p:txBody>
      </p:sp>
      <p:sp>
        <p:nvSpPr>
          <p:cNvPr id="5" name="Titel 4">
            <a:extLst>
              <a:ext uri="{FF2B5EF4-FFF2-40B4-BE49-F238E27FC236}">
                <a16:creationId xmlns:a16="http://schemas.microsoft.com/office/drawing/2014/main" id="{C1BA27AD-F22A-4DB8-A49A-E19814657BB8}"/>
              </a:ext>
            </a:extLst>
          </p:cNvPr>
          <p:cNvSpPr>
            <a:spLocks noGrp="1"/>
          </p:cNvSpPr>
          <p:nvPr>
            <p:ph type="title"/>
          </p:nvPr>
        </p:nvSpPr>
        <p:spPr/>
        <p:txBody>
          <a:bodyPr/>
          <a:lstStyle/>
          <a:p>
            <a:r>
              <a:rPr lang="de-DE" dirty="0"/>
              <a:t>Öffnungsüberdeckungen</a:t>
            </a:r>
          </a:p>
        </p:txBody>
      </p:sp>
      <p:sp>
        <p:nvSpPr>
          <p:cNvPr id="6" name="Fußzeilenplatzhalter 4">
            <a:extLst>
              <a:ext uri="{FF2B5EF4-FFF2-40B4-BE49-F238E27FC236}">
                <a16:creationId xmlns:a16="http://schemas.microsoft.com/office/drawing/2014/main" id="{9FCBD831-D3DE-421C-A44B-5F6146DCE08D}"/>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68768" y="1621188"/>
            <a:ext cx="7628869" cy="4396147"/>
          </a:xfrm>
          <a:prstGeom prst="rect">
            <a:avLst/>
          </a:prstGeom>
        </p:spPr>
      </p:pic>
    </p:spTree>
    <p:extLst>
      <p:ext uri="{BB962C8B-B14F-4D97-AF65-F5344CB8AC3E}">
        <p14:creationId xmlns:p14="http://schemas.microsoft.com/office/powerpoint/2010/main" val="2768243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Übliche Steindruckfestigkeitsklassen (SFK) von Kalksandstein</a:t>
            </a:r>
          </a:p>
          <a:p>
            <a:endParaRPr lang="de-DE" dirty="0"/>
          </a:p>
          <a:p>
            <a:endParaRPr lang="de-DE" dirty="0"/>
          </a:p>
          <a:p>
            <a:endParaRPr lang="de-DE" dirty="0"/>
          </a:p>
          <a:p>
            <a:endParaRPr lang="de-DE" dirty="0"/>
          </a:p>
          <a:p>
            <a:endParaRPr lang="de-DE" dirty="0"/>
          </a:p>
          <a:p>
            <a:r>
              <a:rPr lang="de-DE" dirty="0"/>
              <a:t>Anforderungen an die Steindruckfestigkeit der Kalksandsteine bei Steinen nach DIN EN 772-1 in Verbindung mit DIN 20000-402:</a:t>
            </a:r>
          </a:p>
          <a:p>
            <a:pPr lvl="1">
              <a:tabLst>
                <a:tab pos="3240000" algn="l"/>
              </a:tabLst>
            </a:pPr>
            <a:r>
              <a:rPr lang="de-DE" dirty="0"/>
              <a:t>KS-Vormauersteine:	≥ 10</a:t>
            </a:r>
          </a:p>
          <a:p>
            <a:pPr lvl="1">
              <a:tabLst>
                <a:tab pos="3240000" algn="l"/>
              </a:tabLst>
            </a:pPr>
            <a:r>
              <a:rPr lang="de-DE" dirty="0"/>
              <a:t>KS-</a:t>
            </a:r>
            <a:r>
              <a:rPr lang="de-DE" dirty="0" err="1"/>
              <a:t>Verblender</a:t>
            </a:r>
            <a:r>
              <a:rPr lang="de-DE" dirty="0"/>
              <a:t>:	≥ 16</a:t>
            </a:r>
          </a:p>
        </p:txBody>
      </p:sp>
      <p:sp>
        <p:nvSpPr>
          <p:cNvPr id="5" name="Titel 4"/>
          <p:cNvSpPr>
            <a:spLocks noGrp="1"/>
          </p:cNvSpPr>
          <p:nvPr>
            <p:ph type="title"/>
          </p:nvPr>
        </p:nvSpPr>
        <p:spPr/>
        <p:txBody>
          <a:bodyPr/>
          <a:lstStyle/>
          <a:p>
            <a:r>
              <a:rPr lang="de-DE" dirty="0"/>
              <a:t>Steindruckfestigkeitsklasse (SFK)</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3" name="Grafik 2">
            <a:extLst>
              <a:ext uri="{FF2B5EF4-FFF2-40B4-BE49-F238E27FC236}">
                <a16:creationId xmlns:a16="http://schemas.microsoft.com/office/drawing/2014/main" id="{EE77C8FA-2373-4CC7-B929-56DC304A7C8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21646" y="1426719"/>
            <a:ext cx="11009130" cy="1847371"/>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
        <p:nvSpPr>
          <p:cNvPr id="7" name="Inhaltsplatzhalter 6">
            <a:extLst>
              <a:ext uri="{FF2B5EF4-FFF2-40B4-BE49-F238E27FC236}">
                <a16:creationId xmlns:a16="http://schemas.microsoft.com/office/drawing/2014/main" id="{EE2A59E3-99ED-4682-BF87-1854E9C93DDE}"/>
              </a:ext>
            </a:extLst>
          </p:cNvPr>
          <p:cNvSpPr>
            <a:spLocks noGrp="1"/>
          </p:cNvSpPr>
          <p:nvPr>
            <p:ph idx="1"/>
          </p:nvPr>
        </p:nvSpPr>
        <p:spPr/>
        <p:txBody>
          <a:bodyPr/>
          <a:lstStyle/>
          <a:p>
            <a:r>
              <a:rPr lang="de-DE" dirty="0"/>
              <a:t>KS-Flachstürze </a:t>
            </a:r>
          </a:p>
          <a:p>
            <a:pPr lvl="1"/>
            <a:r>
              <a:rPr lang="de-DE" dirty="0"/>
              <a:t>Schichthöhen bis zu 12,5 cm</a:t>
            </a:r>
          </a:p>
          <a:p>
            <a:endParaRPr lang="de-DE" dirty="0"/>
          </a:p>
        </p:txBody>
      </p:sp>
      <p:sp>
        <p:nvSpPr>
          <p:cNvPr id="5" name="Titel 4">
            <a:extLst>
              <a:ext uri="{FF2B5EF4-FFF2-40B4-BE49-F238E27FC236}">
                <a16:creationId xmlns:a16="http://schemas.microsoft.com/office/drawing/2014/main" id="{8D3C13DC-DDA0-47BE-858B-90FB33471D91}"/>
              </a:ext>
            </a:extLst>
          </p:cNvPr>
          <p:cNvSpPr>
            <a:spLocks noGrp="1"/>
          </p:cNvSpPr>
          <p:nvPr>
            <p:ph type="title"/>
          </p:nvPr>
        </p:nvSpPr>
        <p:spPr/>
        <p:txBody>
          <a:bodyPr/>
          <a:lstStyle/>
          <a:p>
            <a:r>
              <a:rPr lang="de-DE" dirty="0"/>
              <a:t>Öffnungsüberdeckungen – KS-Stürze</a:t>
            </a:r>
          </a:p>
        </p:txBody>
      </p:sp>
      <p:sp>
        <p:nvSpPr>
          <p:cNvPr id="2" name="Inhaltsplatzhalter 1">
            <a:extLst>
              <a:ext uri="{FF2B5EF4-FFF2-40B4-BE49-F238E27FC236}">
                <a16:creationId xmlns:a16="http://schemas.microsoft.com/office/drawing/2014/main" id="{734D7B29-08B2-4528-98E8-2E586556FCF5}"/>
              </a:ext>
            </a:extLst>
          </p:cNvPr>
          <p:cNvSpPr>
            <a:spLocks noGrp="1"/>
          </p:cNvSpPr>
          <p:nvPr>
            <p:ph idx="10"/>
          </p:nvPr>
        </p:nvSpPr>
        <p:spPr/>
        <p:txBody>
          <a:bodyPr/>
          <a:lstStyle/>
          <a:p>
            <a:r>
              <a:rPr lang="de-DE" dirty="0"/>
              <a:t>KS-Fertigteilstürze</a:t>
            </a:r>
          </a:p>
          <a:p>
            <a:pPr lvl="1"/>
            <a:r>
              <a:rPr lang="de-DE" dirty="0"/>
              <a:t>Schichthöhen bis zu 50 cm</a:t>
            </a:r>
          </a:p>
          <a:p>
            <a:endParaRPr lang="de-DE" dirty="0"/>
          </a:p>
        </p:txBody>
      </p:sp>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0940" y="1936514"/>
            <a:ext cx="5040000" cy="3361457"/>
          </a:xfrm>
          <a:prstGeom prst="rect">
            <a:avLst/>
          </a:prstGeom>
        </p:spPr>
      </p:pic>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25464" y="1655959"/>
            <a:ext cx="5040000" cy="3642012"/>
          </a:xfrm>
          <a:prstGeom prst="rect">
            <a:avLst/>
          </a:prstGeom>
        </p:spPr>
      </p:pic>
    </p:spTree>
    <p:extLst>
      <p:ext uri="{BB962C8B-B14F-4D97-AF65-F5344CB8AC3E}">
        <p14:creationId xmlns:p14="http://schemas.microsoft.com/office/powerpoint/2010/main" val="40662743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
        <p:nvSpPr>
          <p:cNvPr id="5" name="Titel 4">
            <a:extLst>
              <a:ext uri="{FF2B5EF4-FFF2-40B4-BE49-F238E27FC236}">
                <a16:creationId xmlns:a16="http://schemas.microsoft.com/office/drawing/2014/main" id="{8D3C13DC-DDA0-47BE-858B-90FB33471D91}"/>
              </a:ext>
            </a:extLst>
          </p:cNvPr>
          <p:cNvSpPr>
            <a:spLocks noGrp="1"/>
          </p:cNvSpPr>
          <p:nvPr>
            <p:ph type="title"/>
          </p:nvPr>
        </p:nvSpPr>
        <p:spPr/>
        <p:txBody>
          <a:bodyPr/>
          <a:lstStyle/>
          <a:p>
            <a:r>
              <a:rPr lang="de-DE" dirty="0"/>
              <a:t>Öffnungsüberdeckungen – KS-Stürze</a:t>
            </a:r>
          </a:p>
        </p:txBody>
      </p:sp>
      <p:sp>
        <p:nvSpPr>
          <p:cNvPr id="7" name="Inhaltsplatzhalter 6">
            <a:extLst>
              <a:ext uri="{FF2B5EF4-FFF2-40B4-BE49-F238E27FC236}">
                <a16:creationId xmlns:a16="http://schemas.microsoft.com/office/drawing/2014/main" id="{EE2A59E3-99ED-4682-BF87-1854E9C93DDE}"/>
              </a:ext>
            </a:extLst>
          </p:cNvPr>
          <p:cNvSpPr>
            <a:spLocks noGrp="1"/>
          </p:cNvSpPr>
          <p:nvPr>
            <p:ph idx="1"/>
          </p:nvPr>
        </p:nvSpPr>
        <p:spPr/>
        <p:txBody>
          <a:bodyPr/>
          <a:lstStyle/>
          <a:p>
            <a:r>
              <a:rPr lang="de-DE" dirty="0"/>
              <a:t>Flachstürze erhalten ihre volle Tragfähigkeit und Funktion erst durch die Übermauerung</a:t>
            </a:r>
          </a:p>
          <a:p>
            <a:r>
              <a:rPr lang="de-DE" dirty="0"/>
              <a:t>Fertigteilstürze sind direkt nach dem Versetzen voll belastbar.</a:t>
            </a:r>
          </a:p>
          <a:p>
            <a:r>
              <a:rPr lang="de-DE" dirty="0"/>
              <a:t>Bemessung erfolgt nach allgemein bauaufsichtlicher Zulassung (</a:t>
            </a:r>
            <a:r>
              <a:rPr lang="de-DE" dirty="0" err="1"/>
              <a:t>abZ</a:t>
            </a:r>
            <a:r>
              <a:rPr lang="de-DE" dirty="0"/>
              <a:t>)</a:t>
            </a:r>
          </a:p>
          <a:p>
            <a:r>
              <a:rPr lang="de-DE" dirty="0"/>
              <a:t>KS-Stürze dürfen nicht durch Einzellast belastet werden.</a:t>
            </a:r>
          </a:p>
          <a:p>
            <a:r>
              <a:rPr lang="de-DE" dirty="0"/>
              <a:t>Tragfähigkeit des Sturzsystems ist abhängig von der Übermauerung.</a:t>
            </a:r>
          </a:p>
          <a:p>
            <a:r>
              <a:rPr lang="de-DE" dirty="0"/>
              <a:t>In der Druckzone stellt sich eine Gewölbewirkung ein.</a:t>
            </a:r>
          </a:p>
          <a:p>
            <a:r>
              <a:rPr lang="de-DE" dirty="0"/>
              <a:t>Vor dem Aufmauern bzw. dem </a:t>
            </a:r>
            <a:r>
              <a:rPr lang="de-DE" dirty="0" err="1"/>
              <a:t>Aufbetonieren</a:t>
            </a:r>
            <a:r>
              <a:rPr lang="de-DE" dirty="0"/>
              <a:t> muss die Oberseite der KS-Stürze sorgfältig gereinigt und vorgenässt werden. </a:t>
            </a:r>
          </a:p>
          <a:p>
            <a:r>
              <a:rPr lang="de-DE" dirty="0"/>
              <a:t>Die vorgefertigten KS-Stürze werden von Hand oder mit Versetzhilfe satt im Mörtel (NM II oder DM) verlegt.</a:t>
            </a:r>
          </a:p>
          <a:p>
            <a:r>
              <a:rPr lang="de-DE" dirty="0"/>
              <a:t>Die Auflagerlänge beträgt mindestens 11,5 cm.</a:t>
            </a:r>
          </a:p>
          <a:p>
            <a:r>
              <a:rPr lang="de-DE" dirty="0"/>
              <a:t>Für das Auflager ist zu beachten, dass tragende Querschnitte (z.B. Pfeiler und Wandenden) nach DIN EN 1996-1-1 eine Mindestfläche von 400 cm² aufweisen müssen.</a:t>
            </a:r>
          </a:p>
        </p:txBody>
      </p:sp>
    </p:spTree>
    <p:extLst>
      <p:ext uri="{BB962C8B-B14F-4D97-AF65-F5344CB8AC3E}">
        <p14:creationId xmlns:p14="http://schemas.microsoft.com/office/powerpoint/2010/main" val="122821246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
        <p:nvSpPr>
          <p:cNvPr id="5" name="Titel 4">
            <a:extLst>
              <a:ext uri="{FF2B5EF4-FFF2-40B4-BE49-F238E27FC236}">
                <a16:creationId xmlns:a16="http://schemas.microsoft.com/office/drawing/2014/main" id="{8D3C13DC-DDA0-47BE-858B-90FB33471D91}"/>
              </a:ext>
            </a:extLst>
          </p:cNvPr>
          <p:cNvSpPr>
            <a:spLocks noGrp="1"/>
          </p:cNvSpPr>
          <p:nvPr>
            <p:ph type="title"/>
          </p:nvPr>
        </p:nvSpPr>
        <p:spPr/>
        <p:txBody>
          <a:bodyPr/>
          <a:lstStyle/>
          <a:p>
            <a:r>
              <a:rPr lang="de-DE" dirty="0"/>
              <a:t>Öffnungsüberdeckungen – KS-Stürze</a:t>
            </a:r>
          </a:p>
        </p:txBody>
      </p:sp>
      <p:sp>
        <p:nvSpPr>
          <p:cNvPr id="7" name="Inhaltsplatzhalter 6">
            <a:extLst>
              <a:ext uri="{FF2B5EF4-FFF2-40B4-BE49-F238E27FC236}">
                <a16:creationId xmlns:a16="http://schemas.microsoft.com/office/drawing/2014/main" id="{EE2A59E3-99ED-4682-BF87-1854E9C93DDE}"/>
              </a:ext>
            </a:extLst>
          </p:cNvPr>
          <p:cNvSpPr>
            <a:spLocks noGrp="1"/>
          </p:cNvSpPr>
          <p:nvPr>
            <p:ph idx="1"/>
          </p:nvPr>
        </p:nvSpPr>
        <p:spPr/>
        <p:txBody>
          <a:bodyPr/>
          <a:lstStyle/>
          <a:p>
            <a:r>
              <a:rPr lang="de-DE" dirty="0"/>
              <a:t>KS-Flachstürze sind bis zur Aushärtung der Druckzone abzustützen. Anhaltswert: etwa 7 Tage</a:t>
            </a:r>
          </a:p>
          <a:p>
            <a:r>
              <a:rPr lang="de-DE" dirty="0"/>
              <a:t>Bei der Herstellung der Druckzone sind die Stoßfugen vollflächig zu vermörteln.</a:t>
            </a:r>
          </a:p>
          <a:p>
            <a:r>
              <a:rPr lang="de-DE" dirty="0"/>
              <a:t>Für die Übermauerung müssen Steine mindestens der Steindruckfestigkeitsklasse 12 und der Normalmauermörtel der Gruppen II, </a:t>
            </a:r>
            <a:r>
              <a:rPr lang="de-DE" dirty="0" err="1"/>
              <a:t>IIa</a:t>
            </a:r>
            <a:r>
              <a:rPr lang="de-DE" dirty="0"/>
              <a:t>, III oder Dünnbettmörtel verwendet werden.</a:t>
            </a:r>
          </a:p>
          <a:p>
            <a:r>
              <a:rPr lang="de-DE" dirty="0"/>
              <a:t>Trockene Steine sind </a:t>
            </a:r>
            <a:r>
              <a:rPr lang="de-DE" dirty="0" err="1"/>
              <a:t>vorzunässen</a:t>
            </a:r>
            <a:r>
              <a:rPr lang="de-DE" dirty="0"/>
              <a:t> – sie sollten jedoch beim Vermauern oberflächlich wieder abgetrocknet sein.</a:t>
            </a:r>
          </a:p>
          <a:p>
            <a:r>
              <a:rPr lang="de-DE" dirty="0"/>
              <a:t>Bei KS-Fertigteilstürzen ist die Druckzone fester Bestandteil des gelieferten Sturzes. Eine Montageunterstützung ist daher nicht erforderlich.</a:t>
            </a:r>
          </a:p>
          <a:p>
            <a:r>
              <a:rPr lang="de-DE" dirty="0"/>
              <a:t>Beschädigte Stürze dürfen nicht verwendet werden.</a:t>
            </a:r>
          </a:p>
          <a:p>
            <a:endParaRPr lang="de-DE" dirty="0"/>
          </a:p>
        </p:txBody>
      </p:sp>
    </p:spTree>
    <p:extLst>
      <p:ext uri="{BB962C8B-B14F-4D97-AF65-F5344CB8AC3E}">
        <p14:creationId xmlns:p14="http://schemas.microsoft.com/office/powerpoint/2010/main" val="196575281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18BFA5EF-69EC-47B7-AB22-D54E65355394}"/>
              </a:ext>
            </a:extLst>
          </p:cNvPr>
          <p:cNvSpPr>
            <a:spLocks noGrp="1"/>
          </p:cNvSpPr>
          <p:nvPr>
            <p:ph idx="1"/>
          </p:nvPr>
        </p:nvSpPr>
        <p:spPr/>
        <p:txBody>
          <a:bodyPr/>
          <a:lstStyle/>
          <a:p>
            <a:r>
              <a:rPr lang="de-DE" dirty="0"/>
              <a:t>Bei der Übermauerung von Flachstürzen und im Bereich des Stumpfstoßes sind die Stoßfugen grundsätzlich mit Normalmauermörtel- oder Dünnbettmörtel zu vermörteln.</a:t>
            </a:r>
          </a:p>
        </p:txBody>
      </p:sp>
      <p:sp>
        <p:nvSpPr>
          <p:cNvPr id="5" name="Titel 4">
            <a:extLst>
              <a:ext uri="{FF2B5EF4-FFF2-40B4-BE49-F238E27FC236}">
                <a16:creationId xmlns:a16="http://schemas.microsoft.com/office/drawing/2014/main" id="{6816304A-3FF3-46D7-9365-9E5DF18DA99B}"/>
              </a:ext>
            </a:extLst>
          </p:cNvPr>
          <p:cNvSpPr>
            <a:spLocks noGrp="1"/>
          </p:cNvSpPr>
          <p:nvPr>
            <p:ph type="title"/>
          </p:nvPr>
        </p:nvSpPr>
        <p:spPr/>
        <p:txBody>
          <a:bodyPr/>
          <a:lstStyle/>
          <a:p>
            <a:r>
              <a:rPr lang="de-DE" dirty="0"/>
              <a:t>Öffnungsüberdeckungen – KS-Stürze</a:t>
            </a:r>
          </a:p>
        </p:txBody>
      </p:sp>
      <p:sp>
        <p:nvSpPr>
          <p:cNvPr id="7" name="Fußzeilenplatzhalter 4">
            <a:extLst>
              <a:ext uri="{FF2B5EF4-FFF2-40B4-BE49-F238E27FC236}">
                <a16:creationId xmlns:a16="http://schemas.microsoft.com/office/drawing/2014/main" id="{B7B70BF0-F5EE-4BE5-BF0A-65E88D02C553}"/>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3" name="Grafik 2"/>
          <p:cNvPicPr>
            <a:picLocks noChangeAspect="1"/>
          </p:cNvPicPr>
          <p:nvPr/>
        </p:nvPicPr>
        <p:blipFill rotWithShape="1">
          <a:blip r:embed="rId3" cstate="screen">
            <a:extLst>
              <a:ext uri="{28A0092B-C50C-407E-A947-70E740481C1C}">
                <a14:useLocalDpi xmlns:a14="http://schemas.microsoft.com/office/drawing/2010/main"/>
              </a:ext>
            </a:extLst>
          </a:blip>
          <a:srcRect t="5899"/>
          <a:stretch/>
        </p:blipFill>
        <p:spPr>
          <a:xfrm>
            <a:off x="2803891" y="1690260"/>
            <a:ext cx="6558623" cy="4363142"/>
          </a:xfrm>
          <a:prstGeom prst="rect">
            <a:avLst/>
          </a:prstGeom>
        </p:spPr>
      </p:pic>
    </p:spTree>
    <p:extLst>
      <p:ext uri="{BB962C8B-B14F-4D97-AF65-F5344CB8AC3E}">
        <p14:creationId xmlns:p14="http://schemas.microsoft.com/office/powerpoint/2010/main" val="51853606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1EB5A02C-D848-4E99-ABFA-118EC26013EE}"/>
              </a:ext>
            </a:extLst>
          </p:cNvPr>
          <p:cNvSpPr>
            <a:spLocks noGrp="1"/>
          </p:cNvSpPr>
          <p:nvPr>
            <p:ph idx="1"/>
          </p:nvPr>
        </p:nvSpPr>
        <p:spPr/>
        <p:txBody>
          <a:bodyPr/>
          <a:lstStyle/>
          <a:p>
            <a:r>
              <a:rPr lang="de-DE" dirty="0"/>
              <a:t>Bei anspruchsvollem KS-Sichtmauerwerk werden Öffnungen mit KS –U-Schalen übermauert. Sie lassen sich architektonisch in den Mauerwerksverband eingliedern.</a:t>
            </a:r>
          </a:p>
          <a:p>
            <a:r>
              <a:rPr lang="de-DE" dirty="0"/>
              <a:t>Gemauerte Stürze aus KS –U-Schalen werden mit vermörtelter Stoßfuge auf vorgefertigter Schalung versetzt, bewehrt und mit Beton verfüllt.</a:t>
            </a:r>
          </a:p>
          <a:p>
            <a:r>
              <a:rPr lang="de-DE" dirty="0"/>
              <a:t>Bei außen liegendem Sicht- und Verblendmauerwerk sind bei der Verwendung von 11,5 cm dicken KS –U-Schalen korrosionsgeschützte Bewehrungsstähle zu verwenden. Die Mindestbetonüberdeckungen sind einzuhalten.</a:t>
            </a:r>
          </a:p>
          <a:p>
            <a:r>
              <a:rPr lang="de-DE" dirty="0"/>
              <a:t>Produktionsbedingt können geringe Farbunterschiede zwischen KS –U-Schalen oder KS-Stürzen und dem übrigen Mauerwerk auftreten.</a:t>
            </a:r>
          </a:p>
        </p:txBody>
      </p:sp>
      <p:sp>
        <p:nvSpPr>
          <p:cNvPr id="5" name="Titel 4">
            <a:extLst>
              <a:ext uri="{FF2B5EF4-FFF2-40B4-BE49-F238E27FC236}">
                <a16:creationId xmlns:a16="http://schemas.microsoft.com/office/drawing/2014/main" id="{EC237876-4489-48E7-9ED4-A88E1379C9CE}"/>
              </a:ext>
            </a:extLst>
          </p:cNvPr>
          <p:cNvSpPr>
            <a:spLocks noGrp="1"/>
          </p:cNvSpPr>
          <p:nvPr>
            <p:ph type="title"/>
          </p:nvPr>
        </p:nvSpPr>
        <p:spPr/>
        <p:txBody>
          <a:bodyPr/>
          <a:lstStyle/>
          <a:p>
            <a:r>
              <a:rPr lang="de-DE" dirty="0"/>
              <a:t>Öffnungsüberdeckungen – gemauerte Stürze</a:t>
            </a:r>
          </a:p>
        </p:txBody>
      </p:sp>
      <p:sp>
        <p:nvSpPr>
          <p:cNvPr id="4" name="Fußzeilenplatzhalter 4">
            <a:extLst>
              <a:ext uri="{FF2B5EF4-FFF2-40B4-BE49-F238E27FC236}">
                <a16:creationId xmlns:a16="http://schemas.microsoft.com/office/drawing/2014/main" id="{96D5C842-5F4C-4CA6-9193-D62D1AFBB811}"/>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Tree>
    <p:extLst>
      <p:ext uri="{BB962C8B-B14F-4D97-AF65-F5344CB8AC3E}">
        <p14:creationId xmlns:p14="http://schemas.microsoft.com/office/powerpoint/2010/main" val="2722521263"/>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6923AF67-22B0-4AFB-9C18-13215D617B72}"/>
              </a:ext>
            </a:extLst>
          </p:cNvPr>
          <p:cNvSpPr>
            <a:spLocks noGrp="1"/>
          </p:cNvSpPr>
          <p:nvPr>
            <p:ph idx="1"/>
          </p:nvPr>
        </p:nvSpPr>
        <p:spPr/>
        <p:txBody>
          <a:bodyPr/>
          <a:lstStyle/>
          <a:p>
            <a:r>
              <a:rPr lang="de-DE" dirty="0"/>
              <a:t>Ein aus KS –U-Schalen gemauerter Sturz ist bis zum Aushärten des Betons abzustützen.</a:t>
            </a:r>
          </a:p>
        </p:txBody>
      </p:sp>
      <p:sp>
        <p:nvSpPr>
          <p:cNvPr id="5" name="Titel 4">
            <a:extLst>
              <a:ext uri="{FF2B5EF4-FFF2-40B4-BE49-F238E27FC236}">
                <a16:creationId xmlns:a16="http://schemas.microsoft.com/office/drawing/2014/main" id="{6B186D6D-77E6-4CB9-97F2-DECB9DF07B6C}"/>
              </a:ext>
            </a:extLst>
          </p:cNvPr>
          <p:cNvSpPr>
            <a:spLocks noGrp="1"/>
          </p:cNvSpPr>
          <p:nvPr>
            <p:ph type="title"/>
          </p:nvPr>
        </p:nvSpPr>
        <p:spPr/>
        <p:txBody>
          <a:bodyPr/>
          <a:lstStyle/>
          <a:p>
            <a:r>
              <a:rPr lang="de-DE" dirty="0"/>
              <a:t>Öffnungsüberdeckungen – gemauerte Stürze</a:t>
            </a:r>
          </a:p>
        </p:txBody>
      </p:sp>
      <p:sp>
        <p:nvSpPr>
          <p:cNvPr id="8" name="Fußzeilenplatzhalter 4">
            <a:extLst>
              <a:ext uri="{FF2B5EF4-FFF2-40B4-BE49-F238E27FC236}">
                <a16:creationId xmlns:a16="http://schemas.microsoft.com/office/drawing/2014/main" id="{28767469-95E7-4446-BAC4-3570BA4DF4E5}"/>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6352" y="1524000"/>
            <a:ext cx="10393701" cy="4429126"/>
          </a:xfrm>
          <a:prstGeom prst="rect">
            <a:avLst/>
          </a:prstGeom>
        </p:spPr>
      </p:pic>
    </p:spTree>
    <p:extLst>
      <p:ext uri="{BB962C8B-B14F-4D97-AF65-F5344CB8AC3E}">
        <p14:creationId xmlns:p14="http://schemas.microsoft.com/office/powerpoint/2010/main" val="2900512317"/>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824CE3E-5C38-4421-B2FE-405DB0E113CF}"/>
              </a:ext>
            </a:extLst>
          </p:cNvPr>
          <p:cNvPicPr>
            <a:picLocks noChangeAspect="1"/>
          </p:cNvPicPr>
          <p:nvPr/>
        </p:nvPicPr>
        <p:blipFill>
          <a:blip r:embed="rId3"/>
          <a:stretch>
            <a:fillRect/>
          </a:stretch>
        </p:blipFill>
        <p:spPr>
          <a:xfrm>
            <a:off x="4354102" y="3421498"/>
            <a:ext cx="3600001" cy="2521492"/>
          </a:xfrm>
          <a:prstGeom prst="rect">
            <a:avLst/>
          </a:prstGeom>
        </p:spPr>
      </p:pic>
      <p:sp>
        <p:nvSpPr>
          <p:cNvPr id="6" name="Inhaltsplatzhalter 5">
            <a:extLst>
              <a:ext uri="{FF2B5EF4-FFF2-40B4-BE49-F238E27FC236}">
                <a16:creationId xmlns:a16="http://schemas.microsoft.com/office/drawing/2014/main" id="{D6FBE976-C7C2-43AE-844E-4037F063EB62}"/>
              </a:ext>
            </a:extLst>
          </p:cNvPr>
          <p:cNvSpPr>
            <a:spLocks noGrp="1"/>
          </p:cNvSpPr>
          <p:nvPr>
            <p:ph idx="1"/>
          </p:nvPr>
        </p:nvSpPr>
        <p:spPr/>
        <p:txBody>
          <a:bodyPr/>
          <a:lstStyle/>
          <a:p>
            <a:r>
              <a:rPr lang="de-DE" dirty="0"/>
              <a:t>Die Herstellung von gemauerten Bögen setzt grundlegende Kenntnisse der Tragwirkung von Bögen voraus. </a:t>
            </a:r>
          </a:p>
          <a:p>
            <a:r>
              <a:rPr lang="de-DE" dirty="0"/>
              <a:t>In gemauerten Bögen herrschen theoretisch nur Druckspannungen.</a:t>
            </a:r>
          </a:p>
          <a:p>
            <a:r>
              <a:rPr lang="de-DE" dirty="0"/>
              <a:t>Tatsächlich müssen die Vertikallasten, die auf den Bogen einwirken, in die seitliche Widerlager eingeleitet werden. Deshalb wird die Last schräg abgeleitet. Daraus resultiert das „Schieben“ in den Widerlagern.</a:t>
            </a:r>
          </a:p>
          <a:p>
            <a:r>
              <a:rPr lang="de-DE" dirty="0"/>
              <a:t>Die Horizontallasten müssen von den seitlichen Widerlagern aufgenommen werden. Dabei ist bei größerem Bogenstich die Horizontallast im Vergleich zur Vertikallast geringer.</a:t>
            </a:r>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sp>
        <p:nvSpPr>
          <p:cNvPr id="8" name="Fußzeilenplatzhalter 4">
            <a:extLst>
              <a:ext uri="{FF2B5EF4-FFF2-40B4-BE49-F238E27FC236}">
                <a16:creationId xmlns:a16="http://schemas.microsoft.com/office/drawing/2014/main" id="{B34DF44F-1176-415C-BCDB-33E00504840B}"/>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757" y="3421498"/>
            <a:ext cx="3600000" cy="2521492"/>
          </a:xfrm>
          <a:prstGeom prst="rect">
            <a:avLst/>
          </a:prstGeom>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54102" y="3702638"/>
            <a:ext cx="3600000" cy="1959212"/>
          </a:xfrm>
          <a:prstGeom prst="rect">
            <a:avLst/>
          </a:prstGeom>
        </p:spPr>
      </p:pic>
      <p:pic>
        <p:nvPicPr>
          <p:cNvPr id="12" name="Grafik 11">
            <a:extLst>
              <a:ext uri="{FF2B5EF4-FFF2-40B4-BE49-F238E27FC236}">
                <a16:creationId xmlns:a16="http://schemas.microsoft.com/office/drawing/2014/main" id="{8824CE3E-5C38-4421-B2FE-405DB0E113CF}"/>
              </a:ext>
            </a:extLst>
          </p:cNvPr>
          <p:cNvPicPr>
            <a:picLocks noChangeAspect="1"/>
          </p:cNvPicPr>
          <p:nvPr/>
        </p:nvPicPr>
        <p:blipFill>
          <a:blip r:embed="rId3"/>
          <a:stretch>
            <a:fillRect/>
          </a:stretch>
        </p:blipFill>
        <p:spPr>
          <a:xfrm>
            <a:off x="8220524" y="3421498"/>
            <a:ext cx="3600001" cy="2521492"/>
          </a:xfrm>
          <a:prstGeom prst="rect">
            <a:avLst/>
          </a:prstGeom>
        </p:spPr>
      </p:pic>
      <p:pic>
        <p:nvPicPr>
          <p:cNvPr id="10" name="Grafik 9"/>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220524" y="3915656"/>
            <a:ext cx="3600000" cy="1533176"/>
          </a:xfrm>
          <a:prstGeom prst="rect">
            <a:avLst/>
          </a:prstGeom>
        </p:spPr>
      </p:pic>
    </p:spTree>
    <p:extLst>
      <p:ext uri="{BB962C8B-B14F-4D97-AF65-F5344CB8AC3E}">
        <p14:creationId xmlns:p14="http://schemas.microsoft.com/office/powerpoint/2010/main" val="1421086010"/>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D6FBE976-C7C2-43AE-844E-4037F063EB62}"/>
              </a:ext>
            </a:extLst>
          </p:cNvPr>
          <p:cNvSpPr>
            <a:spLocks noGrp="1"/>
          </p:cNvSpPr>
          <p:nvPr>
            <p:ph idx="1"/>
          </p:nvPr>
        </p:nvSpPr>
        <p:spPr/>
        <p:txBody>
          <a:bodyPr/>
          <a:lstStyle/>
          <a:p>
            <a:r>
              <a:rPr lang="de-DE" dirty="0"/>
              <a:t>Heute übliche Formen für Bögen sind:</a:t>
            </a:r>
          </a:p>
          <a:p>
            <a:pPr lvl="1"/>
            <a:r>
              <a:rPr lang="de-DE" dirty="0"/>
              <a:t>Rundbogen</a:t>
            </a:r>
          </a:p>
          <a:p>
            <a:pPr lvl="1"/>
            <a:r>
              <a:rPr lang="de-DE" dirty="0"/>
              <a:t>Segmentbogen (Flachbogen)</a:t>
            </a:r>
          </a:p>
          <a:p>
            <a:pPr lvl="1"/>
            <a:r>
              <a:rPr lang="de-DE" dirty="0"/>
              <a:t>Scheitrechter Bogen</a:t>
            </a:r>
          </a:p>
        </p:txBody>
      </p:sp>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t="9053" b="7029"/>
          <a:stretch/>
        </p:blipFill>
        <p:spPr>
          <a:xfrm>
            <a:off x="8220524" y="271463"/>
            <a:ext cx="3600000" cy="5772150"/>
          </a:xfrm>
          <a:prstGeom prst="rect">
            <a:avLst/>
          </a:prstGeom>
        </p:spPr>
      </p:pic>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sp>
        <p:nvSpPr>
          <p:cNvPr id="7" name="Textfeld 6">
            <a:extLst>
              <a:ext uri="{FF2B5EF4-FFF2-40B4-BE49-F238E27FC236}">
                <a16:creationId xmlns:a16="http://schemas.microsoft.com/office/drawing/2014/main" id="{0DFF5640-11D2-4634-8E90-9D17C3A6BCEF}"/>
              </a:ext>
            </a:extLst>
          </p:cNvPr>
          <p:cNvSpPr txBox="1"/>
          <p:nvPr/>
        </p:nvSpPr>
        <p:spPr>
          <a:xfrm>
            <a:off x="8636585" y="4630355"/>
            <a:ext cx="1055097" cy="369332"/>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s ≥ 2 cm</a:t>
            </a:r>
          </a:p>
        </p:txBody>
      </p:sp>
      <p:sp>
        <p:nvSpPr>
          <p:cNvPr id="8" name="Fußzeilenplatzhalter 4">
            <a:extLst>
              <a:ext uri="{FF2B5EF4-FFF2-40B4-BE49-F238E27FC236}">
                <a16:creationId xmlns:a16="http://schemas.microsoft.com/office/drawing/2014/main" id="{B5AF6B16-3911-4F45-B147-01D1E862845F}"/>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34140" y="2161990"/>
            <a:ext cx="3600000" cy="3881623"/>
          </a:xfrm>
          <a:prstGeom prst="rect">
            <a:avLst/>
          </a:prstGeom>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757" y="3979739"/>
            <a:ext cx="3600000" cy="2039895"/>
          </a:xfrm>
          <a:prstGeom prst="rect">
            <a:avLst/>
          </a:prstGeom>
        </p:spPr>
      </p:pic>
    </p:spTree>
    <p:extLst>
      <p:ext uri="{BB962C8B-B14F-4D97-AF65-F5344CB8AC3E}">
        <p14:creationId xmlns:p14="http://schemas.microsoft.com/office/powerpoint/2010/main" val="352291738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D6FBE976-C7C2-43AE-844E-4037F063EB62}"/>
              </a:ext>
            </a:extLst>
          </p:cNvPr>
          <p:cNvSpPr>
            <a:spLocks noGrp="1"/>
          </p:cNvSpPr>
          <p:nvPr>
            <p:ph idx="1"/>
          </p:nvPr>
        </p:nvSpPr>
        <p:spPr/>
        <p:txBody>
          <a:bodyPr/>
          <a:lstStyle/>
          <a:p>
            <a:r>
              <a:rPr lang="de-DE" dirty="0"/>
              <a:t>Bei  gemauerten Bögen sind Vollsteine zu verwenden.</a:t>
            </a:r>
          </a:p>
          <a:p>
            <a:r>
              <a:rPr lang="de-DE" dirty="0"/>
              <a:t>Bögen sollen möglichst aus einer ungeraden Anzahl von Schichten bestehen, damit der Schlussstein mittig sitzt.</a:t>
            </a:r>
          </a:p>
          <a:p>
            <a:r>
              <a:rPr lang="de-DE" dirty="0"/>
              <a:t>Radius, Bogendicke und Steinhöhe sind voneinander abhängig</a:t>
            </a:r>
          </a:p>
          <a:p>
            <a:endParaRPr lang="de-DE" dirty="0"/>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sp>
        <p:nvSpPr>
          <p:cNvPr id="7" name="Fußzeilenplatzhalter 4">
            <a:extLst>
              <a:ext uri="{FF2B5EF4-FFF2-40B4-BE49-F238E27FC236}">
                <a16:creationId xmlns:a16="http://schemas.microsoft.com/office/drawing/2014/main" id="{E07A0CD2-0A5A-45E9-9BC0-2887AF4A1D8E}"/>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757" y="2552265"/>
            <a:ext cx="10543053" cy="3389383"/>
          </a:xfrm>
          <a:prstGeom prst="rect">
            <a:avLst/>
          </a:prstGeom>
        </p:spPr>
      </p:pic>
    </p:spTree>
    <p:extLst>
      <p:ext uri="{BB962C8B-B14F-4D97-AF65-F5344CB8AC3E}">
        <p14:creationId xmlns:p14="http://schemas.microsoft.com/office/powerpoint/2010/main" val="48969758"/>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D6FBE976-C7C2-43AE-844E-4037F063EB62}"/>
              </a:ext>
            </a:extLst>
          </p:cNvPr>
          <p:cNvSpPr>
            <a:spLocks noGrp="1"/>
          </p:cNvSpPr>
          <p:nvPr>
            <p:ph idx="1"/>
          </p:nvPr>
        </p:nvSpPr>
        <p:spPr/>
        <p:txBody>
          <a:bodyPr/>
          <a:lstStyle/>
          <a:p>
            <a:r>
              <a:rPr lang="de-DE" dirty="0"/>
              <a:t>Zur Konstruktion eines Bogens sind verschiedene Werte festzulegen:</a:t>
            </a:r>
          </a:p>
          <a:p>
            <a:pPr lvl="1"/>
            <a:r>
              <a:rPr lang="de-DE" dirty="0"/>
              <a:t>Art des Bogens (z.B. Rundbogen)</a:t>
            </a:r>
          </a:p>
          <a:p>
            <a:pPr lvl="1"/>
            <a:r>
              <a:rPr lang="de-DE" dirty="0"/>
              <a:t>Spannweite des Bogens  (lichte Öffnungsbreite)</a:t>
            </a:r>
          </a:p>
          <a:p>
            <a:pPr lvl="1"/>
            <a:r>
              <a:rPr lang="de-DE" dirty="0"/>
              <a:t>Bogendicke</a:t>
            </a:r>
          </a:p>
          <a:p>
            <a:pPr lvl="1"/>
            <a:r>
              <a:rPr lang="de-DE" dirty="0"/>
              <a:t>Steinhöhe, bei Rundbögen ist hier die Steinbreite einzusetzen</a:t>
            </a:r>
          </a:p>
          <a:p>
            <a:pPr lvl="1"/>
            <a:r>
              <a:rPr lang="de-DE" dirty="0"/>
              <a:t>Fugendicke am Bogenrücken,  nach DIN EN 1996-2 max. 2 cm</a:t>
            </a:r>
          </a:p>
          <a:p>
            <a:pPr lvl="1"/>
            <a:r>
              <a:rPr lang="de-DE" dirty="0"/>
              <a:t>Fugendicke an der Laibung (Mauerinnenseite), üblicherweise ≥ 0,5 cm</a:t>
            </a:r>
          </a:p>
          <a:p>
            <a:pPr lvl="1"/>
            <a:r>
              <a:rPr lang="de-DE" dirty="0"/>
              <a:t>Anzahl der Schichten, möglichst ungerade</a:t>
            </a:r>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sp>
        <p:nvSpPr>
          <p:cNvPr id="4" name="Fußzeilenplatzhalter 4">
            <a:extLst>
              <a:ext uri="{FF2B5EF4-FFF2-40B4-BE49-F238E27FC236}">
                <a16:creationId xmlns:a16="http://schemas.microsoft.com/office/drawing/2014/main" id="{42ECC8A9-E33F-483C-A2FA-2745B5E9B06A}"/>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Tree>
    <p:extLst>
      <p:ext uri="{BB962C8B-B14F-4D97-AF65-F5344CB8AC3E}">
        <p14:creationId xmlns:p14="http://schemas.microsoft.com/office/powerpoint/2010/main" val="9639645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Übliche Rohdichteklassen (RDK) von Kalksandstein</a:t>
            </a:r>
          </a:p>
          <a:p>
            <a:endParaRPr lang="de-DE" dirty="0"/>
          </a:p>
          <a:p>
            <a:endParaRPr lang="de-DE" dirty="0"/>
          </a:p>
          <a:p>
            <a:endParaRPr lang="de-DE" dirty="0"/>
          </a:p>
          <a:p>
            <a:endParaRPr lang="de-DE" dirty="0"/>
          </a:p>
          <a:p>
            <a:endParaRPr lang="de-DE" dirty="0"/>
          </a:p>
          <a:p>
            <a:endParaRPr lang="de-DE" dirty="0"/>
          </a:p>
          <a:p>
            <a:r>
              <a:rPr lang="de-DE" dirty="0"/>
              <a:t>Übliche Rohdichteklassen der einzelnen Steinarten nach DIN EN 772-1 in Verbindung mit DIN 20000-402:</a:t>
            </a:r>
          </a:p>
          <a:p>
            <a:pPr lvl="1">
              <a:tabLst>
                <a:tab pos="2509838" algn="l"/>
              </a:tabLst>
            </a:pPr>
            <a:r>
              <a:rPr lang="de-DE" dirty="0"/>
              <a:t>KS Vollsteine:	≥ 1,6</a:t>
            </a:r>
          </a:p>
          <a:p>
            <a:pPr lvl="1">
              <a:tabLst>
                <a:tab pos="2509838" algn="l"/>
              </a:tabLst>
            </a:pPr>
            <a:r>
              <a:rPr lang="de-DE" dirty="0"/>
              <a:t>KS Lochsteine:	≤ 1,6</a:t>
            </a:r>
          </a:p>
        </p:txBody>
      </p:sp>
      <p:sp>
        <p:nvSpPr>
          <p:cNvPr id="5" name="Titel 4"/>
          <p:cNvSpPr>
            <a:spLocks noGrp="1"/>
          </p:cNvSpPr>
          <p:nvPr>
            <p:ph type="title"/>
          </p:nvPr>
        </p:nvSpPr>
        <p:spPr/>
        <p:txBody>
          <a:bodyPr/>
          <a:lstStyle/>
          <a:p>
            <a:r>
              <a:rPr lang="de-DE" dirty="0"/>
              <a:t>Steinrohdichteklassen (RDK)</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2" name="Grafik 1">
            <a:extLst>
              <a:ext uri="{FF2B5EF4-FFF2-40B4-BE49-F238E27FC236}">
                <a16:creationId xmlns:a16="http://schemas.microsoft.com/office/drawing/2014/main" id="{92730BF0-412A-4A15-96B6-B95177BE96E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7991" y="1400790"/>
            <a:ext cx="11449540" cy="2186815"/>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D6FBE976-C7C2-43AE-844E-4037F063EB62}"/>
              </a:ext>
            </a:extLst>
          </p:cNvPr>
          <p:cNvSpPr>
            <a:spLocks noGrp="1"/>
          </p:cNvSpPr>
          <p:nvPr>
            <p:ph idx="1"/>
          </p:nvPr>
        </p:nvSpPr>
        <p:spPr>
          <a:xfrm>
            <a:off x="345882" y="1057524"/>
            <a:ext cx="6110482" cy="5119439"/>
          </a:xfrm>
        </p:spPr>
        <p:txBody>
          <a:bodyPr/>
          <a:lstStyle/>
          <a:p>
            <a:r>
              <a:rPr lang="de-DE" dirty="0"/>
              <a:t>Anreißen einer Flachbogenlehre:</a:t>
            </a:r>
          </a:p>
          <a:p>
            <a:pPr lvl="1">
              <a:buSzPct val="150000"/>
              <a:buBlip>
                <a:blip r:embed="rId3"/>
              </a:buBlip>
            </a:pPr>
            <a:r>
              <a:rPr lang="de-DE" dirty="0"/>
              <a:t>Brett, aus dem die Flachbogenlehre geschnitten wird</a:t>
            </a:r>
          </a:p>
          <a:p>
            <a:pPr lvl="1">
              <a:buSzPct val="150000"/>
              <a:buBlip>
                <a:blip r:embed="rId4"/>
              </a:buBlip>
            </a:pPr>
            <a:r>
              <a:rPr lang="de-DE" dirty="0"/>
              <a:t>Brett für Bogenachse und Schnurnagel</a:t>
            </a:r>
          </a:p>
          <a:p>
            <a:pPr lvl="1">
              <a:buSzPct val="150000"/>
              <a:buBlip>
                <a:blip r:embed="rId5"/>
              </a:buBlip>
            </a:pPr>
            <a:r>
              <a:rPr lang="de-DE" dirty="0"/>
              <a:t>Verlängerungslatte</a:t>
            </a:r>
          </a:p>
          <a:p>
            <a:pPr lvl="1">
              <a:buSzPct val="150000"/>
              <a:buBlip>
                <a:blip r:embed="rId6"/>
              </a:buBlip>
            </a:pPr>
            <a:r>
              <a:rPr lang="de-DE" dirty="0"/>
              <a:t>Winkeleisen</a:t>
            </a:r>
          </a:p>
          <a:p>
            <a:pPr lvl="1">
              <a:buSzPct val="150000"/>
              <a:buBlip>
                <a:blip r:embed="rId7"/>
              </a:buBlip>
            </a:pPr>
            <a:r>
              <a:rPr lang="de-DE" dirty="0"/>
              <a:t>Schnur</a:t>
            </a:r>
          </a:p>
          <a:p>
            <a:pPr lvl="1">
              <a:buSzPct val="150000"/>
              <a:buBlip>
                <a:blip r:embed="rId8"/>
              </a:buBlip>
            </a:pPr>
            <a:r>
              <a:rPr lang="de-DE" dirty="0"/>
              <a:t>Kämpferpunkt</a:t>
            </a:r>
          </a:p>
          <a:p>
            <a:pPr lvl="1">
              <a:buSzPct val="150000"/>
              <a:buBlip>
                <a:blip r:embed="rId9"/>
              </a:buBlip>
            </a:pPr>
            <a:r>
              <a:rPr lang="de-DE" dirty="0"/>
              <a:t>Sehne</a:t>
            </a:r>
          </a:p>
          <a:p>
            <a:pPr lvl="1">
              <a:buSzPct val="150000"/>
              <a:buBlip>
                <a:blip r:embed="rId10"/>
              </a:buBlip>
            </a:pPr>
            <a:r>
              <a:rPr lang="de-DE" dirty="0"/>
              <a:t>Bogen</a:t>
            </a:r>
          </a:p>
          <a:p>
            <a:pPr lvl="1">
              <a:buSzPct val="150000"/>
              <a:buBlip>
                <a:blip r:embed="rId11"/>
              </a:buBlip>
            </a:pPr>
            <a:r>
              <a:rPr lang="de-DE" dirty="0"/>
              <a:t>Scheitelpunkt</a:t>
            </a:r>
          </a:p>
          <a:p>
            <a:pPr lvl="1">
              <a:buSzPct val="150000"/>
              <a:buBlip>
                <a:blip r:embed="rId12"/>
              </a:buBlip>
            </a:pPr>
            <a:r>
              <a:rPr lang="de-DE" dirty="0"/>
              <a:t>Sehne halbiert</a:t>
            </a:r>
          </a:p>
          <a:p>
            <a:pPr lvl="1">
              <a:buSzPct val="150000"/>
              <a:buBlip>
                <a:blip r:embed="rId13"/>
              </a:buBlip>
            </a:pPr>
            <a:r>
              <a:rPr lang="de-DE" dirty="0"/>
              <a:t>Schnurnagel im Bogenmittelpunkt</a:t>
            </a:r>
          </a:p>
          <a:p>
            <a:pPr lvl="1">
              <a:buSzPct val="150000"/>
              <a:buBlip>
                <a:blip r:embed="rId14"/>
              </a:buBlip>
            </a:pPr>
            <a:r>
              <a:rPr lang="de-DE" dirty="0"/>
              <a:t>Verlängerte Sehnenhalbierende</a:t>
            </a:r>
          </a:p>
          <a:p>
            <a:pPr lvl="1">
              <a:buSzPct val="150000"/>
              <a:buBlip>
                <a:blip r:embed="rId15"/>
              </a:buBlip>
            </a:pPr>
            <a:r>
              <a:rPr lang="de-DE" dirty="0"/>
              <a:t>Bogenachse</a:t>
            </a:r>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sp>
        <p:nvSpPr>
          <p:cNvPr id="8" name="Fußzeilenplatzhalter 4">
            <a:extLst>
              <a:ext uri="{FF2B5EF4-FFF2-40B4-BE49-F238E27FC236}">
                <a16:creationId xmlns:a16="http://schemas.microsoft.com/office/drawing/2014/main" id="{6B9A8683-C44F-498D-97DF-D624AF57518F}"/>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3" name="Grafik 2"/>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184776" y="1055287"/>
            <a:ext cx="3635750" cy="4960029"/>
          </a:xfrm>
          <a:prstGeom prst="rect">
            <a:avLst/>
          </a:prstGeom>
        </p:spPr>
      </p:pic>
    </p:spTree>
    <p:extLst>
      <p:ext uri="{BB962C8B-B14F-4D97-AF65-F5344CB8AC3E}">
        <p14:creationId xmlns:p14="http://schemas.microsoft.com/office/powerpoint/2010/main" val="17038067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D6FBE976-C7C2-43AE-844E-4037F063EB62}"/>
              </a:ext>
            </a:extLst>
          </p:cNvPr>
          <p:cNvSpPr>
            <a:spLocks noGrp="1"/>
          </p:cNvSpPr>
          <p:nvPr>
            <p:ph idx="1"/>
          </p:nvPr>
        </p:nvSpPr>
        <p:spPr>
          <a:xfrm>
            <a:off x="345882" y="1057524"/>
            <a:ext cx="5750118" cy="5119439"/>
          </a:xfrm>
        </p:spPr>
        <p:txBody>
          <a:bodyPr/>
          <a:lstStyle/>
          <a:p>
            <a:r>
              <a:rPr lang="de-DE" dirty="0"/>
              <a:t>Anreißen einer Flachbogenlehre:</a:t>
            </a:r>
          </a:p>
          <a:p>
            <a:pPr lvl="1"/>
            <a:r>
              <a:rPr lang="de-DE" dirty="0"/>
              <a:t>Der Bogenmittelpunkt liegt im Schnittpunkt der verlängerten Sehnenhalbierenden auf der Bogenachse. </a:t>
            </a:r>
          </a:p>
          <a:p>
            <a:pPr lvl="1"/>
            <a:r>
              <a:rPr lang="de-DE" dirty="0"/>
              <a:t>Die am Schnurnagel befestigte Schnur wird auch beim Mauern zum Einrichten der Widerlager und zum Ausrichten der Stein- und Fugenmitten benötigt.</a:t>
            </a:r>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sp>
        <p:nvSpPr>
          <p:cNvPr id="11" name="Fußzeilenplatzhalter 4">
            <a:extLst>
              <a:ext uri="{FF2B5EF4-FFF2-40B4-BE49-F238E27FC236}">
                <a16:creationId xmlns:a16="http://schemas.microsoft.com/office/drawing/2014/main" id="{12CD3174-C7EB-4519-A64D-8297D9CED89C}"/>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12" name="Grafik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84776" y="1055287"/>
            <a:ext cx="3635750" cy="4960029"/>
          </a:xfrm>
          <a:prstGeom prst="rect">
            <a:avLst/>
          </a:prstGeom>
        </p:spPr>
      </p:pic>
    </p:spTree>
    <p:extLst>
      <p:ext uri="{BB962C8B-B14F-4D97-AF65-F5344CB8AC3E}">
        <p14:creationId xmlns:p14="http://schemas.microsoft.com/office/powerpoint/2010/main" val="16318063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D6FBE976-C7C2-43AE-844E-4037F063EB62}"/>
              </a:ext>
            </a:extLst>
          </p:cNvPr>
          <p:cNvSpPr>
            <a:spLocks noGrp="1"/>
          </p:cNvSpPr>
          <p:nvPr>
            <p:ph idx="1"/>
          </p:nvPr>
        </p:nvSpPr>
        <p:spPr>
          <a:xfrm>
            <a:off x="345881" y="1057524"/>
            <a:ext cx="7060759" cy="5119439"/>
          </a:xfrm>
        </p:spPr>
        <p:txBody>
          <a:bodyPr/>
          <a:lstStyle/>
          <a:p>
            <a:r>
              <a:rPr lang="de-DE" dirty="0"/>
              <a:t>Herstellen einer Flachbogenlehre</a:t>
            </a:r>
          </a:p>
          <a:p>
            <a:pPr lvl="1"/>
            <a:r>
              <a:rPr lang="de-DE" dirty="0"/>
              <a:t>Zunächst werden die Kämpferpunkte     mit dem Scheitelpunkt      verbunden.</a:t>
            </a:r>
          </a:p>
          <a:p>
            <a:pPr lvl="1"/>
            <a:r>
              <a:rPr lang="de-DE" dirty="0"/>
              <a:t>Die Verbindungslinien (Sehnen) werden halbiert und von diesen Mittelpunkten     aus im rechten Winkel Latten angelegt.</a:t>
            </a:r>
          </a:p>
          <a:p>
            <a:pPr lvl="1"/>
            <a:r>
              <a:rPr lang="de-DE" dirty="0"/>
              <a:t>Wo diese Latten auf die Bogenachse treffen, ist der Bogenmittelpunkt     .</a:t>
            </a:r>
          </a:p>
          <a:p>
            <a:pPr lvl="1"/>
            <a:r>
              <a:rPr lang="de-DE" dirty="0"/>
              <a:t>Hier wird der Schnurnagel eingeschlagen, mit der Schnur und einem Bleistift der Bogen angerissen und anschließend mit der Säge ausgeschnitten.</a:t>
            </a:r>
          </a:p>
          <a:p>
            <a:pPr lvl="1"/>
            <a:r>
              <a:rPr lang="de-DE" dirty="0"/>
              <a:t>Mit einem biegsamen Maßstab oder einer Schnur wird zunächst die Bogenlänge ermittelt.</a:t>
            </a:r>
          </a:p>
          <a:p>
            <a:pPr lvl="1"/>
            <a:r>
              <a:rPr lang="de-DE" dirty="0"/>
              <a:t>Die Bogenlänge geteilt durch die geringste Schichtdicke (Steindicke + 0,5 cm) ergibt die Höchstzahl der Schichten. Die nächstniedrigere ganze Zahl – bei Sichtmauerwerk die nächstniedrigere ganze ungerade Zahl – ergibt die Anzahl der Schichten.</a:t>
            </a:r>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pic>
        <p:nvPicPr>
          <p:cNvPr id="4" name="Grafik 3">
            <a:extLst>
              <a:ext uri="{FF2B5EF4-FFF2-40B4-BE49-F238E27FC236}">
                <a16:creationId xmlns:a16="http://schemas.microsoft.com/office/drawing/2014/main" id="{CC45B55A-297C-4760-B74C-08A1CCF4A9C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7994" y="1358900"/>
            <a:ext cx="322796" cy="322796"/>
          </a:xfrm>
          <a:prstGeom prst="rect">
            <a:avLst/>
          </a:prstGeom>
        </p:spPr>
      </p:pic>
      <p:pic>
        <p:nvPicPr>
          <p:cNvPr id="12" name="Grafik 11">
            <a:extLst>
              <a:ext uri="{FF2B5EF4-FFF2-40B4-BE49-F238E27FC236}">
                <a16:creationId xmlns:a16="http://schemas.microsoft.com/office/drawing/2014/main" id="{89788F6D-0AC7-4BF9-8CC8-B1E9DE2C94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87820" y="1358900"/>
            <a:ext cx="324000" cy="324000"/>
          </a:xfrm>
          <a:prstGeom prst="rect">
            <a:avLst/>
          </a:prstGeom>
        </p:spPr>
      </p:pic>
      <p:pic>
        <p:nvPicPr>
          <p:cNvPr id="14" name="Grafik 13">
            <a:extLst>
              <a:ext uri="{FF2B5EF4-FFF2-40B4-BE49-F238E27FC236}">
                <a16:creationId xmlns:a16="http://schemas.microsoft.com/office/drawing/2014/main" id="{A8E57C9F-BC9A-4463-9545-EB855AE176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61802" y="2165406"/>
            <a:ext cx="324000" cy="324000"/>
          </a:xfrm>
          <a:prstGeom prst="rect">
            <a:avLst/>
          </a:prstGeom>
        </p:spPr>
      </p:pic>
      <p:pic>
        <p:nvPicPr>
          <p:cNvPr id="16" name="Grafik 15">
            <a:extLst>
              <a:ext uri="{FF2B5EF4-FFF2-40B4-BE49-F238E27FC236}">
                <a16:creationId xmlns:a16="http://schemas.microsoft.com/office/drawing/2014/main" id="{2384B19B-340C-4C58-B9BA-52E4C72B6E4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69496" y="2716667"/>
            <a:ext cx="324000" cy="324000"/>
          </a:xfrm>
          <a:prstGeom prst="rect">
            <a:avLst/>
          </a:prstGeom>
        </p:spPr>
      </p:pic>
      <p:sp>
        <p:nvSpPr>
          <p:cNvPr id="17" name="Fußzeilenplatzhalter 4">
            <a:extLst>
              <a:ext uri="{FF2B5EF4-FFF2-40B4-BE49-F238E27FC236}">
                <a16:creationId xmlns:a16="http://schemas.microsoft.com/office/drawing/2014/main" id="{B4C31CFC-17EC-4E98-9452-BF40F8930646}"/>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13" name="Grafik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184776" y="1055287"/>
            <a:ext cx="3635750" cy="4960029"/>
          </a:xfrm>
          <a:prstGeom prst="rect">
            <a:avLst/>
          </a:prstGeom>
        </p:spPr>
      </p:pic>
    </p:spTree>
    <p:extLst>
      <p:ext uri="{BB962C8B-B14F-4D97-AF65-F5344CB8AC3E}">
        <p14:creationId xmlns:p14="http://schemas.microsoft.com/office/powerpoint/2010/main" val="14545618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7F95CA-33EB-479F-AC6B-C836445FBFE4}"/>
              </a:ext>
            </a:extLst>
          </p:cNvPr>
          <p:cNvSpPr>
            <a:spLocks noGrp="1"/>
          </p:cNvSpPr>
          <p:nvPr>
            <p:ph idx="1"/>
          </p:nvPr>
        </p:nvSpPr>
        <p:spPr/>
        <p:txBody>
          <a:bodyPr/>
          <a:lstStyle/>
          <a:p>
            <a:r>
              <a:rPr lang="de-DE" dirty="0"/>
              <a:t>Beispiel Flachbogen</a:t>
            </a:r>
          </a:p>
          <a:p>
            <a:endParaRPr lang="de-DE" dirty="0"/>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sp>
        <p:nvSpPr>
          <p:cNvPr id="7" name="Fußzeilenplatzhalter 4">
            <a:extLst>
              <a:ext uri="{FF2B5EF4-FFF2-40B4-BE49-F238E27FC236}">
                <a16:creationId xmlns:a16="http://schemas.microsoft.com/office/drawing/2014/main" id="{A2179E49-FBFA-40FE-A863-6F926EA54AD9}"/>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8598" y="1472502"/>
            <a:ext cx="5448301" cy="4548664"/>
          </a:xfrm>
          <a:prstGeom prst="rect">
            <a:avLst/>
          </a:prstGeom>
        </p:spPr>
      </p:pic>
      <p:pic>
        <p:nvPicPr>
          <p:cNvPr id="12" name="Grafik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72225" y="1472502"/>
            <a:ext cx="5448301" cy="2913081"/>
          </a:xfrm>
          <a:prstGeom prst="rect">
            <a:avLst/>
          </a:prstGeom>
        </p:spPr>
      </p:pic>
    </p:spTree>
    <p:extLst>
      <p:ext uri="{BB962C8B-B14F-4D97-AF65-F5344CB8AC3E}">
        <p14:creationId xmlns:p14="http://schemas.microsoft.com/office/powerpoint/2010/main" val="280812188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7F95CA-33EB-479F-AC6B-C836445FBFE4}"/>
              </a:ext>
            </a:extLst>
          </p:cNvPr>
          <p:cNvSpPr>
            <a:spLocks noGrp="1"/>
          </p:cNvSpPr>
          <p:nvPr>
            <p:ph idx="1"/>
          </p:nvPr>
        </p:nvSpPr>
        <p:spPr/>
        <p:txBody>
          <a:bodyPr/>
          <a:lstStyle/>
          <a:p>
            <a:r>
              <a:rPr lang="de-DE" dirty="0"/>
              <a:t>Beispiel Flachbogen mit 151cm Spannweite - Anreißen der Schichten auf der Bogenlehre </a:t>
            </a:r>
          </a:p>
          <a:p>
            <a:endParaRPr lang="de-DE" dirty="0"/>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sp>
        <p:nvSpPr>
          <p:cNvPr id="6" name="Fußzeilenplatzhalter 4">
            <a:extLst>
              <a:ext uri="{FF2B5EF4-FFF2-40B4-BE49-F238E27FC236}">
                <a16:creationId xmlns:a16="http://schemas.microsoft.com/office/drawing/2014/main" id="{72CF7923-96E2-47F1-811D-45DB072E746F}"/>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068" y="1568572"/>
            <a:ext cx="10366269" cy="4349505"/>
          </a:xfrm>
          <a:prstGeom prst="rect">
            <a:avLst/>
          </a:prstGeom>
        </p:spPr>
      </p:pic>
    </p:spTree>
    <p:extLst>
      <p:ext uri="{BB962C8B-B14F-4D97-AF65-F5344CB8AC3E}">
        <p14:creationId xmlns:p14="http://schemas.microsoft.com/office/powerpoint/2010/main" val="408014743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7F95CA-33EB-479F-AC6B-C836445FBFE4}"/>
              </a:ext>
            </a:extLst>
          </p:cNvPr>
          <p:cNvSpPr>
            <a:spLocks noGrp="1"/>
          </p:cNvSpPr>
          <p:nvPr>
            <p:ph idx="1"/>
          </p:nvPr>
        </p:nvSpPr>
        <p:spPr>
          <a:xfrm>
            <a:off x="345880" y="1057524"/>
            <a:ext cx="11642920" cy="5119439"/>
          </a:xfrm>
        </p:spPr>
        <p:txBody>
          <a:bodyPr/>
          <a:lstStyle/>
          <a:p>
            <a:r>
              <a:rPr lang="de-DE" dirty="0"/>
              <a:t>Beispiel Flachbogen mit 151 cm Spannweite </a:t>
            </a:r>
          </a:p>
          <a:p>
            <a:r>
              <a:rPr lang="de-DE" dirty="0"/>
              <a:t>Bei einer Stichhöhe von 15 cm (1/10 der Spannweite von 151 cm) und Verwendung von DF-Steinen (d = 24 cm und d = 5,2 cm) ergeben sich folgende Werte für die Bogenlehre:</a:t>
            </a:r>
          </a:p>
          <a:p>
            <a:pPr lvl="1">
              <a:tabLst>
                <a:tab pos="3676650" algn="l"/>
              </a:tabLst>
            </a:pPr>
            <a:r>
              <a:rPr lang="de-DE" dirty="0"/>
              <a:t>Art des Bogens:  	Flachbogen</a:t>
            </a:r>
          </a:p>
          <a:p>
            <a:pPr lvl="1">
              <a:tabLst>
                <a:tab pos="3676650" algn="l"/>
              </a:tabLst>
            </a:pPr>
            <a:r>
              <a:rPr lang="de-DE" dirty="0"/>
              <a:t>Spannweite des Bogens: 	l = 151 cm</a:t>
            </a:r>
          </a:p>
          <a:p>
            <a:pPr lvl="1">
              <a:tabLst>
                <a:tab pos="3676650" algn="l"/>
              </a:tabLst>
            </a:pPr>
            <a:r>
              <a:rPr lang="de-DE" dirty="0"/>
              <a:t>Stichhöhe:  	s = l ∙ 1/10 = 151/10 ≈ 15 cm</a:t>
            </a:r>
          </a:p>
          <a:p>
            <a:pPr lvl="1">
              <a:tabLst>
                <a:tab pos="3676650" algn="l"/>
              </a:tabLst>
            </a:pPr>
            <a:r>
              <a:rPr lang="de-DE" dirty="0"/>
              <a:t>Öffnungswinkel: 	</a:t>
            </a:r>
            <a:r>
              <a:rPr lang="en-US" dirty="0"/>
              <a:t>α</a:t>
            </a:r>
            <a:r>
              <a:rPr lang="de-DE" dirty="0"/>
              <a:t> = 45°</a:t>
            </a:r>
          </a:p>
          <a:p>
            <a:pPr lvl="1">
              <a:tabLst>
                <a:tab pos="3676650" algn="l"/>
              </a:tabLst>
            </a:pPr>
            <a:r>
              <a:rPr lang="en-US" dirty="0"/>
              <a:t>Radius: 	r = (h/2 + l²) / (8 · s) = (15/2 + 151²) / (8 ∙ 15) = 196 cm</a:t>
            </a:r>
            <a:endParaRPr lang="de-DE" dirty="0"/>
          </a:p>
          <a:p>
            <a:pPr lvl="1">
              <a:tabLst>
                <a:tab pos="3676650" algn="l"/>
              </a:tabLst>
            </a:pPr>
            <a:r>
              <a:rPr lang="de-DE" dirty="0"/>
              <a:t>Bogendicke: 	d = 24 cm</a:t>
            </a:r>
          </a:p>
          <a:p>
            <a:pPr lvl="1">
              <a:tabLst>
                <a:tab pos="3676650" algn="l"/>
              </a:tabLst>
            </a:pPr>
            <a:r>
              <a:rPr lang="de-DE" dirty="0"/>
              <a:t>Steinbreite: 	b = 5,2 cm</a:t>
            </a:r>
          </a:p>
          <a:p>
            <a:pPr lvl="1">
              <a:tabLst>
                <a:tab pos="3676650" algn="l"/>
              </a:tabLst>
            </a:pPr>
            <a:r>
              <a:rPr lang="de-DE" dirty="0"/>
              <a:t>Länge der Bogenlaibung: 	L</a:t>
            </a:r>
            <a:r>
              <a:rPr lang="de-DE" baseline="-25000" dirty="0"/>
              <a:t>L</a:t>
            </a:r>
            <a:r>
              <a:rPr lang="de-DE" dirty="0"/>
              <a:t> = l/2 ∙ π ∙ α/360 = 151/2 ∙ 3,14 ∙  45/360 = 154 cm</a:t>
            </a:r>
          </a:p>
          <a:p>
            <a:pPr lvl="1">
              <a:tabLst>
                <a:tab pos="3676650" algn="l"/>
              </a:tabLst>
            </a:pPr>
            <a:r>
              <a:rPr lang="de-DE" dirty="0"/>
              <a:t>Länge des Bogenrückens: 	L</a:t>
            </a:r>
            <a:r>
              <a:rPr lang="de-DE" baseline="-25000" dirty="0"/>
              <a:t>R</a:t>
            </a:r>
            <a:r>
              <a:rPr lang="de-DE" dirty="0"/>
              <a:t> = 2 ∙ (r + d) ∙ π ∙ α/360 = 2 ∙ (196 + 24) ∙ 3,14 ∙ 45/360 = 173 cm</a:t>
            </a:r>
          </a:p>
          <a:p>
            <a:pPr lvl="1">
              <a:tabLst>
                <a:tab pos="3676650" algn="l"/>
              </a:tabLst>
            </a:pPr>
            <a:r>
              <a:rPr lang="de-DE" dirty="0"/>
              <a:t>Angenommene Fugendicke: 	F = 0,5 cm</a:t>
            </a:r>
          </a:p>
          <a:p>
            <a:pPr lvl="1">
              <a:tabLst>
                <a:tab pos="3676650" algn="l"/>
              </a:tabLst>
            </a:pPr>
            <a:r>
              <a:rPr lang="de-DE" dirty="0"/>
              <a:t>Anzahl der Schichten: 	n = (L</a:t>
            </a:r>
            <a:r>
              <a:rPr lang="de-DE" baseline="-25000" dirty="0"/>
              <a:t>L</a:t>
            </a:r>
            <a:r>
              <a:rPr lang="de-DE" dirty="0"/>
              <a:t> - F) / (b + F) = (173 - 0,5) / (5,2 + 0,5) = 26,9 </a:t>
            </a:r>
            <a:r>
              <a:rPr lang="de-DE" dirty="0">
                <a:sym typeface="Wingdings" panose="05000000000000000000" pitchFamily="2" charset="2"/>
              </a:rPr>
              <a:t></a:t>
            </a:r>
            <a:r>
              <a:rPr lang="de-DE" dirty="0"/>
              <a:t> gewählt: 27 Schichten</a:t>
            </a:r>
          </a:p>
          <a:p>
            <a:pPr lvl="1">
              <a:tabLst>
                <a:tab pos="3676650" algn="l"/>
              </a:tabLst>
            </a:pPr>
            <a:r>
              <a:rPr lang="de-DE" dirty="0"/>
              <a:t>Fugendicke an der Laibung: 	F</a:t>
            </a:r>
            <a:r>
              <a:rPr lang="de-DE" baseline="-25000" dirty="0"/>
              <a:t>L</a:t>
            </a:r>
            <a:r>
              <a:rPr lang="de-DE" dirty="0"/>
              <a:t> = (L</a:t>
            </a:r>
            <a:r>
              <a:rPr lang="de-DE" baseline="-25000" dirty="0"/>
              <a:t>L</a:t>
            </a:r>
            <a:r>
              <a:rPr lang="de-DE" dirty="0"/>
              <a:t> - n ∙ b) / (n + 1) = (173 - 27 ∙ 5,2) / (27 + 1) ≈ 0,5 cm</a:t>
            </a:r>
          </a:p>
          <a:p>
            <a:pPr lvl="1">
              <a:tabLst>
                <a:tab pos="3676650" algn="l"/>
              </a:tabLst>
            </a:pPr>
            <a:r>
              <a:rPr lang="de-DE" dirty="0"/>
              <a:t>Fugendicke am Rücken: 	F</a:t>
            </a:r>
            <a:r>
              <a:rPr lang="de-DE" baseline="-25000" dirty="0"/>
              <a:t>R</a:t>
            </a:r>
            <a:r>
              <a:rPr lang="de-DE" dirty="0"/>
              <a:t> = (L</a:t>
            </a:r>
            <a:r>
              <a:rPr lang="de-DE" baseline="-25000" dirty="0"/>
              <a:t>R</a:t>
            </a:r>
            <a:r>
              <a:rPr lang="de-DE" dirty="0"/>
              <a:t> - n ∙ b) / (n + 1) = (173 – 27 ∙ 5,2) / (27 + 1) ≈ 1,2 cm</a:t>
            </a:r>
          </a:p>
          <a:p>
            <a:endParaRPr lang="de-DE" dirty="0"/>
          </a:p>
          <a:p>
            <a:endParaRPr lang="de-DE" dirty="0"/>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sp>
        <p:nvSpPr>
          <p:cNvPr id="4" name="Fußzeilenplatzhalter 4">
            <a:extLst>
              <a:ext uri="{FF2B5EF4-FFF2-40B4-BE49-F238E27FC236}">
                <a16:creationId xmlns:a16="http://schemas.microsoft.com/office/drawing/2014/main" id="{291CCC6F-A352-43E8-8FC3-15577C66362B}"/>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Tree>
    <p:extLst>
      <p:ext uri="{BB962C8B-B14F-4D97-AF65-F5344CB8AC3E}">
        <p14:creationId xmlns:p14="http://schemas.microsoft.com/office/powerpoint/2010/main" val="322123602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7F95CA-33EB-479F-AC6B-C836445FBFE4}"/>
              </a:ext>
            </a:extLst>
          </p:cNvPr>
          <p:cNvSpPr>
            <a:spLocks noGrp="1"/>
          </p:cNvSpPr>
          <p:nvPr>
            <p:ph idx="1"/>
          </p:nvPr>
        </p:nvSpPr>
        <p:spPr/>
        <p:txBody>
          <a:bodyPr/>
          <a:lstStyle/>
          <a:p>
            <a:r>
              <a:rPr lang="de-DE" dirty="0"/>
              <a:t>Beispiel Rundbogen</a:t>
            </a:r>
          </a:p>
          <a:p>
            <a:endParaRPr lang="de-DE" dirty="0"/>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sp>
        <p:nvSpPr>
          <p:cNvPr id="6" name="Fußzeilenplatzhalter 4">
            <a:extLst>
              <a:ext uri="{FF2B5EF4-FFF2-40B4-BE49-F238E27FC236}">
                <a16:creationId xmlns:a16="http://schemas.microsoft.com/office/drawing/2014/main" id="{94830F03-1D59-4E42-9847-820A49686956}"/>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83301" y="1450159"/>
            <a:ext cx="7799803" cy="4575367"/>
          </a:xfrm>
          <a:prstGeom prst="rect">
            <a:avLst/>
          </a:prstGeom>
        </p:spPr>
      </p:pic>
    </p:spTree>
    <p:extLst>
      <p:ext uri="{BB962C8B-B14F-4D97-AF65-F5344CB8AC3E}">
        <p14:creationId xmlns:p14="http://schemas.microsoft.com/office/powerpoint/2010/main" val="78374916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7F95CA-33EB-479F-AC6B-C836445FBFE4}"/>
              </a:ext>
            </a:extLst>
          </p:cNvPr>
          <p:cNvSpPr>
            <a:spLocks noGrp="1"/>
          </p:cNvSpPr>
          <p:nvPr>
            <p:ph idx="1"/>
          </p:nvPr>
        </p:nvSpPr>
        <p:spPr>
          <a:xfrm>
            <a:off x="345880" y="1057524"/>
            <a:ext cx="11642920" cy="5119439"/>
          </a:xfrm>
        </p:spPr>
        <p:txBody>
          <a:bodyPr/>
          <a:lstStyle/>
          <a:p>
            <a:r>
              <a:rPr lang="de-DE" dirty="0"/>
              <a:t>Beispiel Rundbogen mit 101cm Spannweite</a:t>
            </a:r>
          </a:p>
          <a:p>
            <a:r>
              <a:rPr lang="de-DE" dirty="0"/>
              <a:t>Bei einem Rundbogen mit einer Spannweite von 101 cm (r = 50,5 cm) kann das Bogenmauerwerk nur mit liegend vermauerten DF-Steinen (d = 11,5 cm und b = 5,2 cm) ausgeführt werden. Daraus ergeben sich folgende Werte für die Bogenlehre:</a:t>
            </a:r>
          </a:p>
          <a:p>
            <a:pPr lvl="1">
              <a:tabLst>
                <a:tab pos="3676650" algn="l"/>
              </a:tabLst>
            </a:pPr>
            <a:r>
              <a:rPr lang="de-DE" dirty="0"/>
              <a:t>Art des Bogens:  	Rundbogen</a:t>
            </a:r>
          </a:p>
          <a:p>
            <a:pPr lvl="1">
              <a:tabLst>
                <a:tab pos="3676650" algn="l"/>
              </a:tabLst>
            </a:pPr>
            <a:r>
              <a:rPr lang="de-DE" dirty="0"/>
              <a:t>Spannweite des Bogens: 	l = 101 cm</a:t>
            </a:r>
          </a:p>
          <a:p>
            <a:pPr lvl="1">
              <a:tabLst>
                <a:tab pos="3676650" algn="l"/>
              </a:tabLst>
            </a:pPr>
            <a:r>
              <a:rPr lang="de-DE" dirty="0"/>
              <a:t>Bogendicke: 	d = 11,5 cm</a:t>
            </a:r>
          </a:p>
          <a:p>
            <a:pPr lvl="1">
              <a:tabLst>
                <a:tab pos="3676650" algn="l"/>
              </a:tabLst>
            </a:pPr>
            <a:r>
              <a:rPr lang="de-DE" dirty="0"/>
              <a:t>Steinbreite: 	b = 5,2 cm</a:t>
            </a:r>
          </a:p>
          <a:p>
            <a:pPr lvl="1">
              <a:tabLst>
                <a:tab pos="3676650" algn="l"/>
              </a:tabLst>
            </a:pPr>
            <a:r>
              <a:rPr lang="de-DE" dirty="0"/>
              <a:t>Länge der Bogenlaibung: 	L</a:t>
            </a:r>
            <a:r>
              <a:rPr lang="de-DE" baseline="-25000" dirty="0"/>
              <a:t>L</a:t>
            </a:r>
            <a:r>
              <a:rPr lang="de-DE" dirty="0"/>
              <a:t> = l/2 ∙ π = 101/2 ∙ 3,14 = 159 cm</a:t>
            </a:r>
          </a:p>
          <a:p>
            <a:pPr lvl="1">
              <a:tabLst>
                <a:tab pos="3676650" algn="l"/>
              </a:tabLst>
            </a:pPr>
            <a:r>
              <a:rPr lang="de-DE" dirty="0"/>
              <a:t>Länge des Bogenrückens: 	L</a:t>
            </a:r>
            <a:r>
              <a:rPr lang="de-DE" baseline="-25000" dirty="0"/>
              <a:t>R</a:t>
            </a:r>
            <a:r>
              <a:rPr lang="de-DE" dirty="0"/>
              <a:t> = (l/2+ d) ∙ π = 2 ∙ (101/2 +11,5) ∙ 3,14 = 195 cm</a:t>
            </a:r>
          </a:p>
          <a:p>
            <a:pPr lvl="1">
              <a:tabLst>
                <a:tab pos="3676650" algn="l"/>
              </a:tabLst>
            </a:pPr>
            <a:r>
              <a:rPr lang="de-DE" dirty="0"/>
              <a:t>Angenommene Fugendicke: 	F = 0,5 cm</a:t>
            </a:r>
          </a:p>
          <a:p>
            <a:pPr lvl="1">
              <a:tabLst>
                <a:tab pos="3676650" algn="l"/>
              </a:tabLst>
            </a:pPr>
            <a:r>
              <a:rPr lang="de-DE" dirty="0"/>
              <a:t>Anzahl der Schichten: 	n = (L</a:t>
            </a:r>
            <a:r>
              <a:rPr lang="de-DE" baseline="-25000" dirty="0"/>
              <a:t>L</a:t>
            </a:r>
            <a:r>
              <a:rPr lang="de-DE" dirty="0"/>
              <a:t> - F) / (b + F) = (159 – 0,5) / (5,2 + 0,5) = 27,7 </a:t>
            </a:r>
            <a:r>
              <a:rPr lang="de-DE" dirty="0">
                <a:sym typeface="Wingdings" panose="05000000000000000000" pitchFamily="2" charset="2"/>
              </a:rPr>
              <a:t></a:t>
            </a:r>
            <a:r>
              <a:rPr lang="de-DE" dirty="0"/>
              <a:t> gewählt: 27 Schichten</a:t>
            </a:r>
          </a:p>
          <a:p>
            <a:pPr lvl="1">
              <a:tabLst>
                <a:tab pos="3676650" algn="l"/>
              </a:tabLst>
            </a:pPr>
            <a:r>
              <a:rPr lang="de-DE" dirty="0"/>
              <a:t>Fugendicke an der Laibung: 	F</a:t>
            </a:r>
            <a:r>
              <a:rPr lang="de-DE" baseline="-25000" dirty="0"/>
              <a:t>L</a:t>
            </a:r>
            <a:r>
              <a:rPr lang="de-DE" dirty="0"/>
              <a:t> = (L</a:t>
            </a:r>
            <a:r>
              <a:rPr lang="de-DE" baseline="-25000" dirty="0"/>
              <a:t>L</a:t>
            </a:r>
            <a:r>
              <a:rPr lang="de-DE" dirty="0"/>
              <a:t> - n ∙ b) / (n + 1) = (159 - 27 ∙ 5,2) / (27 + 1) ≈ 0,7 cm</a:t>
            </a:r>
          </a:p>
          <a:p>
            <a:pPr lvl="1">
              <a:tabLst>
                <a:tab pos="3676650" algn="l"/>
              </a:tabLst>
            </a:pPr>
            <a:r>
              <a:rPr lang="de-DE" dirty="0"/>
              <a:t>Fugendicke am Rücken: 	F</a:t>
            </a:r>
            <a:r>
              <a:rPr lang="de-DE" baseline="-25000" dirty="0"/>
              <a:t>R</a:t>
            </a:r>
            <a:r>
              <a:rPr lang="de-DE" dirty="0"/>
              <a:t> = (L</a:t>
            </a:r>
            <a:r>
              <a:rPr lang="de-DE" baseline="-25000" dirty="0"/>
              <a:t>R</a:t>
            </a:r>
            <a:r>
              <a:rPr lang="de-DE" dirty="0"/>
              <a:t> - n ∙ b) / (n + 1) = (195 – 27 ∙ 5,2) / (27 + 1) ≈ 1,9 cm</a:t>
            </a:r>
          </a:p>
          <a:p>
            <a:endParaRPr lang="de-DE" dirty="0"/>
          </a:p>
          <a:p>
            <a:endParaRPr lang="de-DE" dirty="0"/>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Öffnungsüberdeckungen – gemauerte Bögen</a:t>
            </a:r>
          </a:p>
        </p:txBody>
      </p:sp>
      <p:sp>
        <p:nvSpPr>
          <p:cNvPr id="4" name="Fußzeilenplatzhalter 4">
            <a:extLst>
              <a:ext uri="{FF2B5EF4-FFF2-40B4-BE49-F238E27FC236}">
                <a16:creationId xmlns:a16="http://schemas.microsoft.com/office/drawing/2014/main" id="{7CD2A4ED-1BB8-453F-A42F-E5CB2214F2D1}"/>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Tree>
    <p:extLst>
      <p:ext uri="{BB962C8B-B14F-4D97-AF65-F5344CB8AC3E}">
        <p14:creationId xmlns:p14="http://schemas.microsoft.com/office/powerpoint/2010/main" val="94258101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7F95CA-33EB-479F-AC6B-C836445FBFE4}"/>
              </a:ext>
            </a:extLst>
          </p:cNvPr>
          <p:cNvSpPr>
            <a:spLocks noGrp="1"/>
          </p:cNvSpPr>
          <p:nvPr>
            <p:ph idx="1"/>
          </p:nvPr>
        </p:nvSpPr>
        <p:spPr/>
        <p:txBody>
          <a:bodyPr/>
          <a:lstStyle/>
          <a:p>
            <a:r>
              <a:rPr lang="de-DE" dirty="0"/>
              <a:t>Das Mauern bei Frost bedarf nach VOB-C: DIN 18330 grundsätzlich der Zustimmung des Auftraggebers und  darf  nach DIN EN 1996/NA nur unter besonderen Schutzmaßnahmen durchgeführt werden. Das frische Mauerwerk ist vor Frost zu schützen.</a:t>
            </a:r>
          </a:p>
          <a:p>
            <a:r>
              <a:rPr lang="de-DE" dirty="0"/>
              <a:t>Zum Mauern bei „Frost-Tau-Wechsel“ ist in DIN EN 1996-2 NA der allgemein anerkannte Stand der Technik festgelegt. Die Bestimmungen sind eindeutig und führen im Einzelnen aus:</a:t>
            </a:r>
          </a:p>
          <a:p>
            <a:pPr lvl="1"/>
            <a:r>
              <a:rPr lang="de-DE" dirty="0"/>
              <a:t>Bei Frost darf Mauerwerk nur unter besonderen Schutzmaßnahmen (z. B. Einhausen) ausgeführt werden.</a:t>
            </a:r>
          </a:p>
          <a:p>
            <a:pPr lvl="1"/>
            <a:r>
              <a:rPr lang="de-DE" dirty="0"/>
              <a:t>Frostschutzmittel sind nicht zulässig.</a:t>
            </a:r>
          </a:p>
          <a:p>
            <a:pPr lvl="1"/>
            <a:r>
              <a:rPr lang="de-DE" dirty="0"/>
              <a:t>Gefrorene Baustoffe dürfen nicht verwendet werden.</a:t>
            </a:r>
          </a:p>
          <a:p>
            <a:pPr lvl="1"/>
            <a:r>
              <a:rPr lang="de-DE" dirty="0"/>
              <a:t>Frisches Mauerwerk ist vor Frost zu schützen.</a:t>
            </a:r>
          </a:p>
          <a:p>
            <a:pPr lvl="1"/>
            <a:r>
              <a:rPr lang="de-DE" dirty="0"/>
              <a:t>Auf gefrorenem Mauerwerk darf nicht weitergearbeitet werden.</a:t>
            </a:r>
          </a:p>
          <a:p>
            <a:pPr lvl="1"/>
            <a:r>
              <a:rPr lang="de-DE" dirty="0"/>
              <a:t>Der Einsatz von Salzen zum Auftauen ist nicht zulässig.</a:t>
            </a:r>
          </a:p>
          <a:p>
            <a:pPr lvl="1"/>
            <a:r>
              <a:rPr lang="de-DE" dirty="0"/>
              <a:t>Teile von Mauerwerk, die durch Frost oder andere Einflüsse geschädigt sind, sind vor dem Weiterbau abzutragen.</a:t>
            </a:r>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Mauern bei Frost</a:t>
            </a:r>
          </a:p>
        </p:txBody>
      </p:sp>
      <p:sp>
        <p:nvSpPr>
          <p:cNvPr id="4" name="Fußzeilenplatzhalter 4">
            <a:extLst>
              <a:ext uri="{FF2B5EF4-FFF2-40B4-BE49-F238E27FC236}">
                <a16:creationId xmlns:a16="http://schemas.microsoft.com/office/drawing/2014/main" id="{83686EF1-A7F8-4E4C-A9EC-173F215E6D00}"/>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spTree>
    <p:extLst>
      <p:ext uri="{BB962C8B-B14F-4D97-AF65-F5344CB8AC3E}">
        <p14:creationId xmlns:p14="http://schemas.microsoft.com/office/powerpoint/2010/main" val="250154227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7F95CA-33EB-479F-AC6B-C836445FBFE4}"/>
              </a:ext>
            </a:extLst>
          </p:cNvPr>
          <p:cNvSpPr>
            <a:spLocks noGrp="1"/>
          </p:cNvSpPr>
          <p:nvPr>
            <p:ph idx="1"/>
          </p:nvPr>
        </p:nvSpPr>
        <p:spPr/>
        <p:txBody>
          <a:bodyPr/>
          <a:lstStyle/>
          <a:p>
            <a:r>
              <a:rPr lang="de-DE" dirty="0"/>
              <a:t>Das Mauern bei Frost bedarf nach VOB-C: DIN 18330 grundsätzlich der Zustimmung des Auftraggebers und  darf  nach DIN EN 1996/NA nur unter besonderen Schutzmaßnahmen durchgeführt werden. Das frische Mauerwerk ist vor Frost zu schützen.</a:t>
            </a:r>
          </a:p>
          <a:p>
            <a:endParaRPr lang="de-DE" dirty="0"/>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Mauern bei Frost</a:t>
            </a:r>
          </a:p>
        </p:txBody>
      </p:sp>
      <p:sp>
        <p:nvSpPr>
          <p:cNvPr id="6" name="Fußzeilenplatzhalter 4">
            <a:extLst>
              <a:ext uri="{FF2B5EF4-FFF2-40B4-BE49-F238E27FC236}">
                <a16:creationId xmlns:a16="http://schemas.microsoft.com/office/drawing/2014/main" id="{C94ECB14-1EAE-4B10-A5FA-852F9CE1A95B}"/>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4140" y="2171700"/>
            <a:ext cx="5400000" cy="3600000"/>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20524" y="2171700"/>
            <a:ext cx="5400000" cy="3599451"/>
          </a:xfrm>
          <a:prstGeom prst="rect">
            <a:avLst/>
          </a:prstGeom>
        </p:spPr>
      </p:pic>
    </p:spTree>
    <p:extLst>
      <p:ext uri="{BB962C8B-B14F-4D97-AF65-F5344CB8AC3E}">
        <p14:creationId xmlns:p14="http://schemas.microsoft.com/office/powerpoint/2010/main" val="4097808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Kalksandsteine sind durch das Herstellverfahren sehr </a:t>
            </a:r>
            <a:r>
              <a:rPr lang="de-DE" dirty="0" err="1"/>
              <a:t>maßgenau</a:t>
            </a:r>
            <a:r>
              <a:rPr lang="de-DE" dirty="0"/>
              <a:t>.</a:t>
            </a:r>
          </a:p>
          <a:p>
            <a:r>
              <a:rPr lang="de-DE" dirty="0"/>
              <a:t>Mindestens deklarierte </a:t>
            </a:r>
            <a:r>
              <a:rPr lang="de-DE" dirty="0" err="1"/>
              <a:t>Abmaßklasse</a:t>
            </a:r>
            <a:r>
              <a:rPr lang="de-DE" dirty="0"/>
              <a:t> nach DIN EN 771-2 in Verbindung mit DIN 20000-402:</a:t>
            </a:r>
          </a:p>
          <a:p>
            <a:pPr lvl="1">
              <a:tabLst>
                <a:tab pos="4840288" algn="l"/>
              </a:tabLst>
            </a:pPr>
            <a:r>
              <a:rPr lang="de-DE" dirty="0"/>
              <a:t>Verwendung mit Dünnbettmörtel:	T3</a:t>
            </a:r>
          </a:p>
          <a:p>
            <a:pPr lvl="1">
              <a:tabLst>
                <a:tab pos="4840288" algn="l"/>
              </a:tabLst>
            </a:pPr>
            <a:r>
              <a:rPr lang="de-DE" dirty="0"/>
              <a:t>Verwendung mit Normalmauermörtel:	T1</a:t>
            </a:r>
          </a:p>
          <a:p>
            <a:pPr lvl="1">
              <a:tabLst>
                <a:tab pos="4840288" algn="l"/>
              </a:tabLst>
            </a:pPr>
            <a:r>
              <a:rPr lang="de-DE" dirty="0"/>
              <a:t>KS-</a:t>
            </a:r>
            <a:r>
              <a:rPr lang="de-DE" dirty="0" err="1"/>
              <a:t>Verblender</a:t>
            </a:r>
            <a:r>
              <a:rPr lang="de-DE" dirty="0"/>
              <a:t>:	Tm</a:t>
            </a:r>
          </a:p>
        </p:txBody>
      </p:sp>
      <p:sp>
        <p:nvSpPr>
          <p:cNvPr id="5" name="Titel 4"/>
          <p:cNvSpPr>
            <a:spLocks noGrp="1"/>
          </p:cNvSpPr>
          <p:nvPr>
            <p:ph type="title"/>
          </p:nvPr>
        </p:nvSpPr>
        <p:spPr/>
        <p:txBody>
          <a:bodyPr/>
          <a:lstStyle/>
          <a:p>
            <a:r>
              <a:rPr lang="de-DE" dirty="0" err="1"/>
              <a:t>Grenzabmaße</a:t>
            </a:r>
            <a:r>
              <a:rPr lang="de-DE" dirty="0"/>
              <a:t> (Toleranzen)</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30839" y="1057524"/>
            <a:ext cx="5389687" cy="4932000"/>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7F95CA-33EB-479F-AC6B-C836445FBFE4}"/>
              </a:ext>
            </a:extLst>
          </p:cNvPr>
          <p:cNvSpPr>
            <a:spLocks noGrp="1"/>
          </p:cNvSpPr>
          <p:nvPr>
            <p:ph idx="1"/>
          </p:nvPr>
        </p:nvSpPr>
        <p:spPr/>
        <p:txBody>
          <a:bodyPr/>
          <a:lstStyle/>
          <a:p>
            <a:r>
              <a:rPr lang="de-DE" dirty="0"/>
              <a:t>Starke Hitze führt zu einer schnellen Verdunstung des Anmachwassers, das im frisch verarbeiteten Mörtel enthalten ist.</a:t>
            </a:r>
          </a:p>
          <a:p>
            <a:r>
              <a:rPr lang="de-DE" dirty="0"/>
              <a:t>Für das Mauern mit Mauermörtel wird unter den beschriebenen Bedingungen empfohlen, sehr trockene Mauersteine zeitig vor dem Mauern gründlich </a:t>
            </a:r>
            <a:r>
              <a:rPr lang="de-DE" dirty="0" err="1"/>
              <a:t>vorzunässen</a:t>
            </a:r>
            <a:r>
              <a:rPr lang="de-DE" dirty="0"/>
              <a:t> und die frisch erstellten Wände durch Abdecken mit Folien vor zu schnellem Austrocknen zu schützen.</a:t>
            </a:r>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Mauern bei Hitze</a:t>
            </a:r>
          </a:p>
        </p:txBody>
      </p:sp>
      <p:sp>
        <p:nvSpPr>
          <p:cNvPr id="8" name="Fußzeilenplatzhalter 4">
            <a:extLst>
              <a:ext uri="{FF2B5EF4-FFF2-40B4-BE49-F238E27FC236}">
                <a16:creationId xmlns:a16="http://schemas.microsoft.com/office/drawing/2014/main" id="{32101E7E-DDA5-4C04-9106-CBE305BC35DF}"/>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4880" y="2487591"/>
            <a:ext cx="2684270" cy="3508935"/>
          </a:xfrm>
          <a:prstGeom prst="rect">
            <a:avLst/>
          </a:prstGeom>
        </p:spPr>
      </p:pic>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23857" y="2486526"/>
            <a:ext cx="3744735" cy="3510000"/>
          </a:xfrm>
          <a:prstGeom prst="rect">
            <a:avLst/>
          </a:prstGeom>
        </p:spPr>
      </p:pic>
    </p:spTree>
    <p:extLst>
      <p:ext uri="{BB962C8B-B14F-4D97-AF65-F5344CB8AC3E}">
        <p14:creationId xmlns:p14="http://schemas.microsoft.com/office/powerpoint/2010/main" val="130484736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597F95CA-33EB-479F-AC6B-C836445FBFE4}"/>
              </a:ext>
            </a:extLst>
          </p:cNvPr>
          <p:cNvSpPr>
            <a:spLocks noGrp="1"/>
          </p:cNvSpPr>
          <p:nvPr>
            <p:ph idx="1"/>
          </p:nvPr>
        </p:nvSpPr>
        <p:spPr>
          <a:xfrm>
            <a:off x="345881" y="1057524"/>
            <a:ext cx="5902519" cy="5119439"/>
          </a:xfrm>
        </p:spPr>
        <p:txBody>
          <a:bodyPr/>
          <a:lstStyle/>
          <a:p>
            <a:r>
              <a:rPr lang="de-DE" dirty="0"/>
              <a:t>Das Mauerwerk ist so zu erstellen, dass es nicht gereinigt werden muss.</a:t>
            </a:r>
          </a:p>
          <a:p>
            <a:r>
              <a:rPr lang="de-DE" dirty="0"/>
              <a:t>Imprägnierungen oder Anstriche können Verarbeitungsfehler oder optische Mängel nicht dauerhaft überdecken.</a:t>
            </a:r>
          </a:p>
          <a:p>
            <a:r>
              <a:rPr lang="de-DE" dirty="0"/>
              <a:t>Das Reinigen des KS-Verblendmauerwerks mit Salzsäure ist nach VOB-C: DIN 18330 nicht zulässig. Die gewählte Reinigungsmethode ist an einer Probefläche zu testen beispielsweise:</a:t>
            </a:r>
          </a:p>
          <a:p>
            <a:pPr lvl="1"/>
            <a:r>
              <a:rPr lang="de-DE" dirty="0"/>
              <a:t>Reinigung mit Dampfstrahlgerät</a:t>
            </a:r>
          </a:p>
          <a:p>
            <a:pPr lvl="1"/>
            <a:r>
              <a:rPr lang="de-DE" dirty="0"/>
              <a:t>Reinigung mit Schleifpapier</a:t>
            </a:r>
          </a:p>
          <a:p>
            <a:pPr lvl="1"/>
            <a:r>
              <a:rPr lang="de-DE" dirty="0"/>
              <a:t>usw.</a:t>
            </a:r>
          </a:p>
          <a:p>
            <a:r>
              <a:rPr lang="de-DE" dirty="0"/>
              <a:t>Chemische Reinigungsmittel sollten nur bei hartnäckigen Verschmutzungen, am besten mit  nachfolgender Imprägnierung, verwendet werden z.B.:</a:t>
            </a:r>
          </a:p>
          <a:p>
            <a:pPr lvl="1"/>
            <a:r>
              <a:rPr lang="de-DE" dirty="0"/>
              <a:t>6%ige Essigsäure</a:t>
            </a:r>
          </a:p>
          <a:p>
            <a:pPr lvl="1"/>
            <a:r>
              <a:rPr lang="de-DE"/>
              <a:t>usw</a:t>
            </a:r>
            <a:r>
              <a:rPr lang="de-DE" dirty="0"/>
              <a:t>.</a:t>
            </a:r>
          </a:p>
        </p:txBody>
      </p:sp>
      <p:sp>
        <p:nvSpPr>
          <p:cNvPr id="5" name="Titel 4">
            <a:extLst>
              <a:ext uri="{FF2B5EF4-FFF2-40B4-BE49-F238E27FC236}">
                <a16:creationId xmlns:a16="http://schemas.microsoft.com/office/drawing/2014/main" id="{F9917D47-86A7-4068-B893-40FC26DCE555}"/>
              </a:ext>
            </a:extLst>
          </p:cNvPr>
          <p:cNvSpPr>
            <a:spLocks noGrp="1"/>
          </p:cNvSpPr>
          <p:nvPr>
            <p:ph type="title"/>
          </p:nvPr>
        </p:nvSpPr>
        <p:spPr/>
        <p:txBody>
          <a:bodyPr/>
          <a:lstStyle/>
          <a:p>
            <a:r>
              <a:rPr lang="de-DE" dirty="0"/>
              <a:t>Reinigen von KS-Mauerwerk</a:t>
            </a:r>
          </a:p>
        </p:txBody>
      </p:sp>
      <p:sp>
        <p:nvSpPr>
          <p:cNvPr id="6" name="Fußzeilenplatzhalter 4">
            <a:extLst>
              <a:ext uri="{FF2B5EF4-FFF2-40B4-BE49-F238E27FC236}">
                <a16:creationId xmlns:a16="http://schemas.microsoft.com/office/drawing/2014/main" id="{2F5EA3AE-BF0D-40F0-83B8-5AA5FAFC213F}"/>
              </a:ext>
            </a:extLst>
          </p:cNvPr>
          <p:cNvSpPr txBox="1">
            <a:spLocks/>
          </p:cNvSpPr>
          <p:nvPr/>
        </p:nvSpPr>
        <p:spPr>
          <a:xfrm>
            <a:off x="2990114"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6: Mauern</a:t>
            </a:r>
          </a:p>
        </p:txBody>
      </p:sp>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6375" y="1057524"/>
            <a:ext cx="5464151" cy="4457905"/>
          </a:xfrm>
          <a:prstGeom prst="rect">
            <a:avLst/>
          </a:prstGeom>
        </p:spPr>
      </p:pic>
    </p:spTree>
    <p:extLst>
      <p:ext uri="{BB962C8B-B14F-4D97-AF65-F5344CB8AC3E}">
        <p14:creationId xmlns:p14="http://schemas.microsoft.com/office/powerpoint/2010/main" val="3427354046"/>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7" y="6357675"/>
            <a:ext cx="6037767"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7: Arbeitstechniken zur Baustellenoptimierung</a:t>
            </a:r>
          </a:p>
        </p:txBody>
      </p:sp>
      <p:pic>
        <p:nvPicPr>
          <p:cNvPr id="5" name="Grafik 4">
            <a:extLst>
              <a:ext uri="{FF2B5EF4-FFF2-40B4-BE49-F238E27FC236}">
                <a16:creationId xmlns:a16="http://schemas.microsoft.com/office/drawing/2014/main" id="{771E6970-9C53-4878-AA0A-A5526C7A9D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604" y="499216"/>
            <a:ext cx="3982661" cy="5643563"/>
          </a:xfrm>
          <a:prstGeom prst="rect">
            <a:avLst/>
          </a:prstGeom>
          <a:ln>
            <a:solidFill>
              <a:schemeClr val="bg1">
                <a:lumMod val="85000"/>
              </a:schemeClr>
            </a:solidFill>
          </a:ln>
        </p:spPr>
      </p:pic>
      <p:sp>
        <p:nvSpPr>
          <p:cNvPr id="6" name="Titel 2">
            <a:extLst>
              <a:ext uri="{FF2B5EF4-FFF2-40B4-BE49-F238E27FC236}">
                <a16:creationId xmlns:a16="http://schemas.microsoft.com/office/drawing/2014/main" id="{76245031-5A84-4D9A-86D4-BD1A92AEB241}"/>
              </a:ext>
            </a:extLst>
          </p:cNvPr>
          <p:cNvSpPr txBox="1">
            <a:spLocks/>
          </p:cNvSpPr>
          <p:nvPr/>
        </p:nvSpPr>
        <p:spPr bwMode="gray">
          <a:xfrm>
            <a:off x="4517131" y="1842710"/>
            <a:ext cx="7303394" cy="31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Arbeitstechniken </a:t>
            </a:r>
          </a:p>
          <a:p>
            <a:r>
              <a:rPr lang="de-DE" sz="6000" dirty="0"/>
              <a:t>     zur </a:t>
            </a:r>
          </a:p>
          <a:p>
            <a:r>
              <a:rPr lang="de-DE" sz="6000" dirty="0"/>
              <a:t>Baustellen-              </a:t>
            </a:r>
          </a:p>
          <a:p>
            <a:r>
              <a:rPr lang="de-DE" sz="6000" dirty="0"/>
              <a:t>             </a:t>
            </a:r>
            <a:r>
              <a:rPr lang="de-DE" sz="6000" dirty="0" err="1"/>
              <a:t>optimierung</a:t>
            </a:r>
            <a:endParaRPr lang="de-DE" sz="6000" dirty="0"/>
          </a:p>
        </p:txBody>
      </p:sp>
    </p:spTree>
    <p:extLst>
      <p:ext uri="{BB962C8B-B14F-4D97-AF65-F5344CB8AC3E}">
        <p14:creationId xmlns:p14="http://schemas.microsoft.com/office/powerpoint/2010/main" val="37231559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05148" cy="5119439"/>
          </a:xfrm>
        </p:spPr>
        <p:txBody>
          <a:bodyPr/>
          <a:lstStyle/>
          <a:p>
            <a:r>
              <a:rPr lang="de-DE" altLang="de-DE" dirty="0"/>
              <a:t>Eck- und Öffnungslehren werden mit </a:t>
            </a:r>
            <a:br>
              <a:rPr lang="de-DE" altLang="de-DE" dirty="0"/>
            </a:br>
            <a:r>
              <a:rPr lang="de-DE" altLang="de-DE" dirty="0"/>
              <a:t>der Wasserwaage ausgerichtet.</a:t>
            </a:r>
          </a:p>
          <a:p>
            <a:r>
              <a:rPr lang="de-DE" altLang="de-DE" dirty="0"/>
              <a:t>Mit der Schlauchwaage oder dem Hochbau-Laser wird ein Meterriss angezeichnet (Meterriss = gedachter Horizont, 1 m über OKFF).</a:t>
            </a:r>
          </a:p>
          <a:p>
            <a:r>
              <a:rPr lang="de-DE" altLang="de-DE" dirty="0"/>
              <a:t>Ausgehend vom Meterriss sind die Schichtmaße (UK Stein) nach oben </a:t>
            </a:r>
            <a:br>
              <a:rPr lang="de-DE" altLang="de-DE" dirty="0"/>
            </a:br>
            <a:r>
              <a:rPr lang="de-DE" altLang="de-DE" dirty="0"/>
              <a:t>und unten anzureißen.</a:t>
            </a:r>
          </a:p>
          <a:p>
            <a:r>
              <a:rPr lang="de-DE" altLang="de-DE" dirty="0"/>
              <a:t>Zusätzlich werden alle wichtigen Zwischenhöhen auftragen, wie z.B. Brüstungs- und Sturzhöhen sowie obere Wandenden (bei Höhenmaßen ggf. Höhe des Fertigfußbodens beachten).</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Mauerlehren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7" y="6357675"/>
            <a:ext cx="6037767"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7: Arbeitstechniken zur Baustellenoptimierung</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170492" y="1057525"/>
            <a:ext cx="5650031" cy="2923926"/>
          </a:xfrm>
          <a:prstGeom prst="rect">
            <a:avLst/>
          </a:prstGeom>
        </p:spPr>
      </p:pic>
    </p:spTree>
    <p:extLst>
      <p:ext uri="{BB962C8B-B14F-4D97-AF65-F5344CB8AC3E}">
        <p14:creationId xmlns:p14="http://schemas.microsoft.com/office/powerpoint/2010/main" val="156151949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0" y="1057524"/>
            <a:ext cx="5750119" cy="5119439"/>
          </a:xfrm>
        </p:spPr>
        <p:txBody>
          <a:bodyPr>
            <a:normAutofit/>
          </a:bodyPr>
          <a:lstStyle/>
          <a:p>
            <a:r>
              <a:rPr lang="de-DE" altLang="de-DE" dirty="0"/>
              <a:t>Mit dem KS-Mörtelschlitten wird ein gleichmäßiger Mörtelauftrag des Dünnbettmörtels sichergestellt.</a:t>
            </a:r>
          </a:p>
          <a:p>
            <a:pPr>
              <a:spcAft>
                <a:spcPct val="0"/>
              </a:spcAft>
            </a:pPr>
            <a:r>
              <a:rPr lang="de-DE" altLang="de-DE" dirty="0"/>
              <a:t>Erhöhte Ausführungssicherheit für vollflächigen Mörtelauftrag.</a:t>
            </a:r>
            <a:endParaRPr lang="de-DE" dirty="0"/>
          </a:p>
          <a:p>
            <a:pPr>
              <a:spcAft>
                <a:spcPct val="0"/>
              </a:spcAft>
            </a:pPr>
            <a:r>
              <a:rPr lang="de-DE" altLang="de-DE" dirty="0"/>
              <a:t>Die vom Mörtelhersteller angegebene Zahnschiene ist zu verwenden, siehe z.B. Sackaufdruck.</a:t>
            </a:r>
            <a:endParaRPr lang="de-DE" altLang="de-DE" sz="1000" dirty="0"/>
          </a:p>
          <a:p>
            <a:pPr>
              <a:spcAft>
                <a:spcPct val="0"/>
              </a:spcAft>
            </a:pPr>
            <a:r>
              <a:rPr lang="de-DE" altLang="de-DE" dirty="0"/>
              <a:t>Die Verwendung des Mörtelschlittens führt  zu minimierten Mörtelverlusten.</a:t>
            </a:r>
          </a:p>
          <a:p>
            <a:pPr>
              <a:spcAft>
                <a:spcPct val="0"/>
              </a:spcAft>
            </a:pPr>
            <a:r>
              <a:rPr lang="de-DE" altLang="de-DE" dirty="0"/>
              <a:t>Erhöhte Ausführungssicherheit </a:t>
            </a:r>
            <a:br>
              <a:rPr lang="de-DE" altLang="de-DE" dirty="0"/>
            </a:br>
            <a:r>
              <a:rPr lang="de-DE" altLang="de-DE" dirty="0"/>
              <a:t>(z.B. bei zweischaligen Haustrennwänden, dass kein Mörtel in die Luftschicht fällt und die Schalldämmung durch herabfallende Mörtelreste nicht beeinträchtigt wird.</a:t>
            </a:r>
          </a:p>
          <a:p>
            <a:pPr marL="0" indent="0">
              <a:spcAft>
                <a:spcPct val="0"/>
              </a:spcAft>
              <a:buNone/>
            </a:pPr>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Mörtelauftrag mit dem Mörtelschlitten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7" y="6357675"/>
            <a:ext cx="6037767"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7: Arbeitstechniken zur Baustellenoptimierung</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l="21759" t="7249" r="14852"/>
          <a:stretch/>
        </p:blipFill>
        <p:spPr>
          <a:xfrm>
            <a:off x="7019924" y="1057524"/>
            <a:ext cx="4800600" cy="4682900"/>
          </a:xfrm>
          <a:prstGeom prst="rect">
            <a:avLst/>
          </a:prstGeom>
        </p:spPr>
      </p:pic>
    </p:spTree>
    <p:extLst>
      <p:ext uri="{BB962C8B-B14F-4D97-AF65-F5344CB8AC3E}">
        <p14:creationId xmlns:p14="http://schemas.microsoft.com/office/powerpoint/2010/main" val="294684390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0" y="1057524"/>
            <a:ext cx="5750119" cy="5119439"/>
          </a:xfrm>
        </p:spPr>
        <p:txBody>
          <a:bodyPr>
            <a:normAutofit/>
          </a:bodyPr>
          <a:lstStyle/>
          <a:p>
            <a:r>
              <a:rPr lang="de-DE" altLang="de-DE" dirty="0"/>
              <a:t>Dünnbettmörtel nach Herstellerangaben anmischen und nach vorgegebener „Reifezeit“ weiterverarbeiten.</a:t>
            </a:r>
          </a:p>
          <a:p>
            <a:r>
              <a:rPr lang="de-DE" altLang="de-DE" dirty="0"/>
              <a:t>Dünnbettmörtel in Mörtelschlitten </a:t>
            </a:r>
            <a:br>
              <a:rPr lang="de-DE" altLang="de-DE" dirty="0"/>
            </a:br>
            <a:r>
              <a:rPr lang="de-DE" altLang="de-DE" dirty="0"/>
              <a:t>einfüllen.</a:t>
            </a:r>
          </a:p>
          <a:p>
            <a:r>
              <a:rPr lang="de-DE" altLang="de-DE" dirty="0"/>
              <a:t>Mauerwerk ggf. abfegen und bei sehr trockenen Steinen vornässen.</a:t>
            </a:r>
          </a:p>
          <a:p>
            <a:r>
              <a:rPr lang="de-DE" altLang="de-DE" dirty="0"/>
              <a:t>Lagerfugenmörtel in Abhängigkeit von </a:t>
            </a:r>
            <a:br>
              <a:rPr lang="de-DE" altLang="de-DE" dirty="0"/>
            </a:br>
            <a:r>
              <a:rPr lang="de-DE" altLang="de-DE" dirty="0"/>
              <a:t>der Witterung ca. 2 m vorziehen.</a:t>
            </a:r>
          </a:p>
          <a:p>
            <a:r>
              <a:rPr lang="de-DE" altLang="de-DE" dirty="0"/>
              <a:t>Mörtelschlitten in Arbeitspausen gründlich reinigen.</a:t>
            </a:r>
          </a:p>
          <a:p>
            <a:pPr marL="0" indent="0">
              <a:spcAft>
                <a:spcPct val="0"/>
              </a:spcAft>
              <a:buNone/>
            </a:pPr>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Mörtelauftrag mit dem Mörtelschlitten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7" y="6357675"/>
            <a:ext cx="6037767"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7: Arbeitstechniken zur Baustellenoptimierung</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l="9896" t="50" r="12291"/>
          <a:stretch/>
        </p:blipFill>
        <p:spPr>
          <a:xfrm>
            <a:off x="7018124" y="1057524"/>
            <a:ext cx="4802400" cy="4626498"/>
          </a:xfrm>
          <a:prstGeom prst="rect">
            <a:avLst/>
          </a:prstGeom>
        </p:spPr>
      </p:pic>
    </p:spTree>
    <p:extLst>
      <p:ext uri="{BB962C8B-B14F-4D97-AF65-F5344CB8AC3E}">
        <p14:creationId xmlns:p14="http://schemas.microsoft.com/office/powerpoint/2010/main" val="305913040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0" y="1057524"/>
            <a:ext cx="5750119" cy="5119439"/>
          </a:xfrm>
        </p:spPr>
        <p:txBody>
          <a:bodyPr>
            <a:normAutofit/>
          </a:bodyPr>
          <a:lstStyle/>
          <a:p>
            <a:r>
              <a:rPr lang="de-DE" altLang="de-DE" dirty="0"/>
              <a:t>Die Kimmschicht sollte ca. 1 Tag vor </a:t>
            </a:r>
            <a:br>
              <a:rPr lang="de-DE" altLang="de-DE" dirty="0"/>
            </a:br>
            <a:r>
              <a:rPr lang="de-DE" altLang="de-DE" dirty="0"/>
              <a:t>dem Aufmauern der Wandscheiben </a:t>
            </a:r>
            <a:br>
              <a:rPr lang="de-DE" altLang="de-DE" dirty="0"/>
            </a:br>
            <a:r>
              <a:rPr lang="de-DE" altLang="de-DE" dirty="0"/>
              <a:t>(zur ausreichenden Erhärtung) angelegt werden.</a:t>
            </a:r>
          </a:p>
          <a:p>
            <a:r>
              <a:rPr lang="de-DE" altLang="de-DE" dirty="0"/>
              <a:t>Die Kimmsteine werden in Normalmauermörtel der Mörtelgruppe III (zügig abbindender Zementmörtel) versetzt.</a:t>
            </a:r>
          </a:p>
          <a:p>
            <a:r>
              <a:rPr lang="de-DE" altLang="de-DE" dirty="0"/>
              <a:t>Dicke der Mörtelfuge beträgt d = 1 – 3 cm</a:t>
            </a:r>
          </a:p>
          <a:p>
            <a:r>
              <a:rPr lang="de-DE" altLang="de-DE" dirty="0"/>
              <a:t>Herstellung eines planebenen Niveaus in Längs- und Querrichtung </a:t>
            </a:r>
          </a:p>
          <a:p>
            <a:r>
              <a:rPr lang="de-DE" altLang="de-DE" dirty="0"/>
              <a:t>Ausgleich von Unebenheiten auf der Betondecke.</a:t>
            </a:r>
          </a:p>
          <a:p>
            <a:r>
              <a:rPr lang="de-DE" altLang="de-DE" dirty="0"/>
              <a:t>Verfahrbare Mörtelwannen und spezielle Mörtelschaufeln erleichtern den Ablauf.</a:t>
            </a:r>
          </a:p>
          <a:p>
            <a:r>
              <a:rPr lang="de-DE" altLang="de-DE" dirty="0"/>
              <a:t>Höhenausgleich bzw. Kimmsteinhöhe wählen</a:t>
            </a:r>
          </a:p>
          <a:p>
            <a:r>
              <a:rPr lang="de-DE" altLang="de-DE" dirty="0"/>
              <a:t>Querschnittsabdichtung durch mineralische Dichtungsschlämme oder in Mörtel eingebettete </a:t>
            </a:r>
            <a:r>
              <a:rPr lang="de-DE" altLang="de-DE" dirty="0" err="1"/>
              <a:t>besandete</a:t>
            </a:r>
            <a:r>
              <a:rPr lang="de-DE" altLang="de-DE" dirty="0"/>
              <a:t> Bitumendachbahnen (z.B. R 500)</a:t>
            </a:r>
          </a:p>
          <a:p>
            <a:pPr marL="0" indent="0">
              <a:spcAft>
                <a:spcPct val="0"/>
              </a:spcAft>
              <a:buNone/>
            </a:pPr>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Anlegen der Ausgleichs-bzw. Kimmschicht</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7" y="6357675"/>
            <a:ext cx="6037767"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7: Arbeitstechniken zur Baustellenoptimierung</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l="1" t="3888" r="286" b="7917"/>
          <a:stretch/>
        </p:blipFill>
        <p:spPr>
          <a:xfrm>
            <a:off x="7686674" y="1057524"/>
            <a:ext cx="4133850" cy="4874733"/>
          </a:xfrm>
          <a:prstGeom prst="rect">
            <a:avLst/>
          </a:prstGeom>
        </p:spPr>
      </p:pic>
    </p:spTree>
    <p:extLst>
      <p:ext uri="{BB962C8B-B14F-4D97-AF65-F5344CB8AC3E}">
        <p14:creationId xmlns:p14="http://schemas.microsoft.com/office/powerpoint/2010/main" val="4060029645"/>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256450" y="1057524"/>
            <a:ext cx="5839550" cy="5119439"/>
          </a:xfrm>
        </p:spPr>
        <p:txBody>
          <a:bodyPr>
            <a:normAutofit/>
          </a:bodyPr>
          <a:lstStyle/>
          <a:p>
            <a:r>
              <a:rPr lang="de-DE" altLang="de-DE" dirty="0"/>
              <a:t>Kalksandsteine mit Nut-Feder-System, das sind KS-Plansteine (KS –R P) und KS-Planelemente (KS-XL) werden ohne </a:t>
            </a:r>
            <a:r>
              <a:rPr lang="de-DE" altLang="de-DE" dirty="0" err="1"/>
              <a:t>Stoßfugenvermörtelung</a:t>
            </a:r>
            <a:r>
              <a:rPr lang="de-DE" altLang="de-DE" dirty="0"/>
              <a:t> knirsch aneinander versetzt.</a:t>
            </a:r>
          </a:p>
          <a:p>
            <a:r>
              <a:rPr lang="de-DE" altLang="de-DE" dirty="0"/>
              <a:t>Stoßfugenbreiten bis maximal 5 mm </a:t>
            </a:r>
            <a:br>
              <a:rPr lang="de-DE" altLang="de-DE" dirty="0"/>
            </a:br>
            <a:r>
              <a:rPr lang="de-DE" altLang="de-DE" dirty="0"/>
              <a:t>sind zulässig.</a:t>
            </a:r>
          </a:p>
          <a:p>
            <a:pPr>
              <a:spcAft>
                <a:spcPct val="25000"/>
              </a:spcAft>
            </a:pPr>
            <a:r>
              <a:rPr lang="de-DE" altLang="de-DE" dirty="0"/>
              <a:t>Durch das Nut-Feder-System</a:t>
            </a:r>
          </a:p>
          <a:p>
            <a:pPr lvl="1">
              <a:spcAft>
                <a:spcPct val="25000"/>
              </a:spcAft>
            </a:pPr>
            <a:r>
              <a:rPr lang="de-DE" altLang="de-DE" dirty="0"/>
              <a:t>werden die Steine beim Versetzen geführt.</a:t>
            </a:r>
          </a:p>
          <a:p>
            <a:pPr lvl="1">
              <a:spcAft>
                <a:spcPct val="25000"/>
              </a:spcAft>
            </a:pPr>
            <a:r>
              <a:rPr lang="de-DE" altLang="de-DE" dirty="0"/>
              <a:t>lassen sich planebene Wandflächen leichter erstellen.</a:t>
            </a:r>
          </a:p>
          <a:p>
            <a:pPr lvl="1">
              <a:spcAft>
                <a:spcPct val="25000"/>
              </a:spcAft>
            </a:pPr>
            <a:r>
              <a:rPr lang="de-DE" altLang="de-DE" dirty="0"/>
              <a:t>ist das Mauerwerk optisch dicht.</a:t>
            </a:r>
          </a:p>
          <a:p>
            <a:pPr marL="0" indent="0">
              <a:spcAft>
                <a:spcPct val="0"/>
              </a:spcAft>
              <a:buNone/>
            </a:pPr>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KS-Mauerwerk ohne </a:t>
            </a:r>
            <a:r>
              <a:rPr lang="de-DE" dirty="0" err="1"/>
              <a:t>Stoßfugenvermörtelung</a:t>
            </a:r>
            <a:endParaRPr lang="de-DE"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7" y="6357675"/>
            <a:ext cx="6037767"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7: Arbeitstechniken zur Baustellenoptimierung</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13121" y="1057524"/>
            <a:ext cx="5607403" cy="3590676"/>
          </a:xfrm>
          <a:prstGeom prst="rect">
            <a:avLst/>
          </a:prstGeom>
        </p:spPr>
      </p:pic>
    </p:spTree>
    <p:extLst>
      <p:ext uri="{BB962C8B-B14F-4D97-AF65-F5344CB8AC3E}">
        <p14:creationId xmlns:p14="http://schemas.microsoft.com/office/powerpoint/2010/main" val="290413279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256450" y="1057524"/>
            <a:ext cx="5839550" cy="5119439"/>
          </a:xfrm>
        </p:spPr>
        <p:txBody>
          <a:bodyPr>
            <a:normAutofit/>
          </a:bodyPr>
          <a:lstStyle/>
          <a:p>
            <a:r>
              <a:rPr lang="de-DE" altLang="de-DE" dirty="0"/>
              <a:t>Bei der Druckzone Flachstürzen</a:t>
            </a:r>
          </a:p>
          <a:p>
            <a:r>
              <a:rPr lang="de-DE" altLang="de-DE" dirty="0"/>
              <a:t>Kelleraußenwänden, in Abhängigkeit von der Lastabtragung</a:t>
            </a:r>
          </a:p>
          <a:p>
            <a:r>
              <a:rPr lang="de-DE" altLang="de-DE" dirty="0"/>
              <a:t>Einschaliges Mauerwerk ohne Putz, bei dem Winddichtigkeit gefordert ist.</a:t>
            </a:r>
          </a:p>
          <a:p>
            <a:r>
              <a:rPr lang="de-DE" altLang="de-DE" dirty="0"/>
              <a:t>Bei nicht tragenden inneren Trennwänden, dreiseitig gehalten, mit oberem freien Rand</a:t>
            </a:r>
          </a:p>
          <a:p>
            <a:pPr marL="0" indent="0">
              <a:spcAft>
                <a:spcPct val="0"/>
              </a:spcAft>
              <a:buNone/>
            </a:pPr>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err="1"/>
              <a:t>Stoßfugenvermörtelung</a:t>
            </a:r>
            <a:r>
              <a:rPr lang="de-DE" dirty="0"/>
              <a:t> in besonderen Fällen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7" y="6357675"/>
            <a:ext cx="6037767"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7: Arbeitstechniken zur Baustellenoptimierung</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0776" y="1057524"/>
            <a:ext cx="5619748" cy="3972911"/>
          </a:xfrm>
          <a:prstGeom prst="rect">
            <a:avLst/>
          </a:prstGeom>
        </p:spPr>
      </p:pic>
    </p:spTree>
    <p:extLst>
      <p:ext uri="{BB962C8B-B14F-4D97-AF65-F5344CB8AC3E}">
        <p14:creationId xmlns:p14="http://schemas.microsoft.com/office/powerpoint/2010/main" val="61347676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256450" y="1057524"/>
            <a:ext cx="6287226" cy="5067973"/>
          </a:xfrm>
        </p:spPr>
        <p:txBody>
          <a:bodyPr>
            <a:noAutofit/>
          </a:bodyPr>
          <a:lstStyle/>
          <a:p>
            <a:pPr>
              <a:lnSpc>
                <a:spcPct val="110000"/>
              </a:lnSpc>
            </a:pPr>
            <a:r>
              <a:rPr lang="de-DE" altLang="de-DE" dirty="0"/>
              <a:t>Die Stumpfstoßtechnik ist eine besonders wirtschaftliche Methode um Abtreppungen und aufwändige Eckmauern zu vermeiden.</a:t>
            </a:r>
          </a:p>
          <a:p>
            <a:pPr>
              <a:lnSpc>
                <a:spcPct val="110000"/>
              </a:lnSpc>
            </a:pPr>
            <a:r>
              <a:rPr lang="de-DE" altLang="de-DE" dirty="0"/>
              <a:t>Vereinfachung des Bauablaufs, aus arbeitstechnischen Gründen (z.B. um Gerüste stellen zu können) ist das gleichzeitige Hochmauern von Längs- und Querwänden häufig nicht möglich.</a:t>
            </a:r>
          </a:p>
          <a:p>
            <a:pPr>
              <a:lnSpc>
                <a:spcPct val="110000"/>
              </a:lnSpc>
            </a:pPr>
            <a:r>
              <a:rPr lang="de-DE" altLang="de-DE" dirty="0"/>
              <a:t>Abtreppungen erfordern einen hohen Platzbedarf.</a:t>
            </a:r>
          </a:p>
          <a:p>
            <a:pPr>
              <a:lnSpc>
                <a:spcPct val="110000"/>
              </a:lnSpc>
            </a:pPr>
            <a:r>
              <a:rPr lang="de-DE" altLang="de-DE" dirty="0"/>
              <a:t>Sofern in der statischen Bemessung oder Ausführungsplanung nichts anderes angegeben ist, darf die Stumpfstoßtechnik bei allen Wänden und Steinformaten ausgeführt werden.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Stumpfstoßtechnik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7" y="6357675"/>
            <a:ext cx="6037767"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7: Arbeitstechniken zur Baustellenoptimierung</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77024" y="1057523"/>
            <a:ext cx="5143500" cy="4152901"/>
          </a:xfrm>
          <a:prstGeom prst="rect">
            <a:avLst/>
          </a:prstGeom>
        </p:spPr>
      </p:pic>
    </p:spTree>
    <p:extLst>
      <p:ext uri="{BB962C8B-B14F-4D97-AF65-F5344CB8AC3E}">
        <p14:creationId xmlns:p14="http://schemas.microsoft.com/office/powerpoint/2010/main" val="36580162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2F56A21C-C709-483C-AC10-7AAA40281EB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52922" y="1154319"/>
            <a:ext cx="10162436" cy="4720749"/>
          </a:xfrm>
          <a:prstGeom prst="rect">
            <a:avLst/>
          </a:prstGeom>
        </p:spPr>
      </p:pic>
      <p:sp>
        <p:nvSpPr>
          <p:cNvPr id="5" name="Titel 4"/>
          <p:cNvSpPr>
            <a:spLocks noGrp="1"/>
          </p:cNvSpPr>
          <p:nvPr>
            <p:ph type="title"/>
          </p:nvPr>
        </p:nvSpPr>
        <p:spPr/>
        <p:txBody>
          <a:bodyPr/>
          <a:lstStyle/>
          <a:p>
            <a:r>
              <a:rPr lang="de-DE" dirty="0" err="1"/>
              <a:t>Grenzabmaße</a:t>
            </a:r>
            <a:r>
              <a:rPr lang="de-DE" dirty="0"/>
              <a:t> (Toleranzen)</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spTree>
    <p:extLst>
      <p:ext uri="{BB962C8B-B14F-4D97-AF65-F5344CB8AC3E}">
        <p14:creationId xmlns:p14="http://schemas.microsoft.com/office/powerpoint/2010/main" val="16407931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256450" y="1057524"/>
            <a:ext cx="6037768" cy="5067973"/>
          </a:xfrm>
        </p:spPr>
        <p:txBody>
          <a:bodyPr>
            <a:noAutofit/>
          </a:bodyPr>
          <a:lstStyle/>
          <a:p>
            <a:pPr>
              <a:lnSpc>
                <a:spcPct val="110000"/>
              </a:lnSpc>
            </a:pPr>
            <a:r>
              <a:rPr lang="de-DE" altLang="de-DE" dirty="0"/>
              <a:t>Aus baupraktischen Gründen wird empfohlen, Stumpfstoßanker in jeder Lagerfuge einzulegen.</a:t>
            </a:r>
          </a:p>
          <a:p>
            <a:pPr>
              <a:lnSpc>
                <a:spcPct val="110000"/>
              </a:lnSpc>
            </a:pPr>
            <a:r>
              <a:rPr lang="de-DE" altLang="de-DE" dirty="0"/>
              <a:t>Bei Trennwänden mit Schallschutzanforderungen wird empfohlen, die Trennwand durchzuführen und die flankierenden Wände, z.B. die Außenwände, stumpf anzuschließen, siehe Bild .</a:t>
            </a:r>
          </a:p>
          <a:p>
            <a:pPr>
              <a:lnSpc>
                <a:spcPct val="110000"/>
              </a:lnSpc>
            </a:pPr>
            <a:r>
              <a:rPr lang="de-DE" altLang="de-DE" dirty="0"/>
              <a:t>Die Anschlussfugen sind aus Gründen des Schallschutzes vollflächig zu vermörteln.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Stumpfstoßtechnik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7" y="6357675"/>
            <a:ext cx="6037767"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7: Arbeitstechniken zur Baustellenoptimierung</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2300" y="1057524"/>
            <a:ext cx="4848224" cy="4941459"/>
          </a:xfrm>
          <a:prstGeom prst="rect">
            <a:avLst/>
          </a:prstGeom>
        </p:spPr>
      </p:pic>
    </p:spTree>
    <p:extLst>
      <p:ext uri="{BB962C8B-B14F-4D97-AF65-F5344CB8AC3E}">
        <p14:creationId xmlns:p14="http://schemas.microsoft.com/office/powerpoint/2010/main" val="335090021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5" name="Grafik 4">
            <a:extLst>
              <a:ext uri="{FF2B5EF4-FFF2-40B4-BE49-F238E27FC236}">
                <a16:creationId xmlns:a16="http://schemas.microsoft.com/office/drawing/2014/main" id="{2A226855-2694-4FE1-BDE5-B5C813BF8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332" y="490670"/>
            <a:ext cx="3979439" cy="5641507"/>
          </a:xfrm>
          <a:prstGeom prst="rect">
            <a:avLst/>
          </a:prstGeom>
          <a:ln>
            <a:solidFill>
              <a:schemeClr val="bg1">
                <a:lumMod val="85000"/>
              </a:schemeClr>
            </a:solidFill>
          </a:ln>
        </p:spPr>
      </p:pic>
      <p:sp>
        <p:nvSpPr>
          <p:cNvPr id="7" name="Titel 2">
            <a:extLst>
              <a:ext uri="{FF2B5EF4-FFF2-40B4-BE49-F238E27FC236}">
                <a16:creationId xmlns:a16="http://schemas.microsoft.com/office/drawing/2014/main" id="{A76B5408-DC31-406F-9DE6-EEE3484B46EE}"/>
              </a:ext>
            </a:extLst>
          </p:cNvPr>
          <p:cNvSpPr txBox="1">
            <a:spLocks/>
          </p:cNvSpPr>
          <p:nvPr/>
        </p:nvSpPr>
        <p:spPr bwMode="gray">
          <a:xfrm>
            <a:off x="4517131" y="2668367"/>
            <a:ext cx="7303394" cy="151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KS-Sicht- und</a:t>
            </a:r>
          </a:p>
          <a:p>
            <a:r>
              <a:rPr lang="de-DE" sz="6000" dirty="0"/>
              <a:t>Verblendmauerwerk</a:t>
            </a:r>
          </a:p>
        </p:txBody>
      </p:sp>
    </p:spTree>
    <p:extLst>
      <p:ext uri="{BB962C8B-B14F-4D97-AF65-F5344CB8AC3E}">
        <p14:creationId xmlns:p14="http://schemas.microsoft.com/office/powerpoint/2010/main" val="23413169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KS-Sicht- und KS-Verblendmauerwerk bieten</a:t>
            </a:r>
            <a:br>
              <a:rPr lang="de-DE" altLang="de-DE" dirty="0"/>
            </a:br>
            <a:r>
              <a:rPr lang="de-DE" altLang="de-DE" dirty="0"/>
              <a:t>eine Fülle gestalterischer Möglichkeiten.</a:t>
            </a:r>
          </a:p>
          <a:p>
            <a:r>
              <a:rPr lang="de-DE" altLang="de-DE" dirty="0"/>
              <a:t>Sorgfältige und fachgerechte Ausführung sind</a:t>
            </a:r>
            <a:br>
              <a:rPr lang="de-DE" altLang="de-DE" dirty="0"/>
            </a:br>
            <a:r>
              <a:rPr lang="de-DE" altLang="de-DE" dirty="0"/>
              <a:t>die Voraussetzungen für ansprechendes</a:t>
            </a:r>
            <a:br>
              <a:rPr lang="de-DE" altLang="de-DE" dirty="0"/>
            </a:br>
            <a:r>
              <a:rPr lang="de-DE" altLang="de-DE" dirty="0"/>
              <a:t>Sichtmauerwerk.</a:t>
            </a:r>
          </a:p>
          <a:p>
            <a:r>
              <a:rPr lang="de-DE" altLang="de-DE" dirty="0"/>
              <a:t>Die Vereinbarung von Musterflächen zur Beurteilung von Sichtmauerwerk ist zu empfehlen.</a:t>
            </a:r>
          </a:p>
          <a:p>
            <a:endParaRPr lang="de-DE" dirty="0"/>
          </a:p>
          <a:p>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KS-Sicht- und Verblendmauerwerk</a:t>
            </a:r>
          </a:p>
        </p:txBody>
      </p:sp>
      <p:pic>
        <p:nvPicPr>
          <p:cNvPr id="8" name="Inhaltsplatzhalter 7"/>
          <p:cNvPicPr>
            <a:picLocks noGrp="1" noChangeAspect="1"/>
          </p:cNvPicPr>
          <p:nvPr>
            <p:ph idx="10"/>
          </p:nvPr>
        </p:nvPicPr>
        <p:blipFill>
          <a:blip r:embed="rId2" cstate="screen">
            <a:extLst>
              <a:ext uri="{28A0092B-C50C-407E-A947-70E740481C1C}">
                <a14:useLocalDpi xmlns:a14="http://schemas.microsoft.com/office/drawing/2010/main"/>
              </a:ext>
            </a:extLst>
          </a:blip>
          <a:stretch>
            <a:fillRect/>
          </a:stretch>
        </p:blipFill>
        <p:spPr>
          <a:xfrm>
            <a:off x="6230257" y="1057664"/>
            <a:ext cx="5590269" cy="3726846"/>
          </a:xfrm>
        </p:spPr>
      </p:pic>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Tree>
    <p:extLst>
      <p:ext uri="{BB962C8B-B14F-4D97-AF65-F5344CB8AC3E}">
        <p14:creationId xmlns:p14="http://schemas.microsoft.com/office/powerpoint/2010/main" val="2032980352"/>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err="1"/>
              <a:t>Steinart</a:t>
            </a:r>
            <a:r>
              <a:rPr lang="de-DE" altLang="de-DE" dirty="0"/>
              <a:t> und Steinformat</a:t>
            </a:r>
          </a:p>
          <a:p>
            <a:r>
              <a:rPr lang="de-DE" altLang="de-DE" dirty="0"/>
              <a:t>Steinoberfläche</a:t>
            </a:r>
          </a:p>
          <a:p>
            <a:r>
              <a:rPr lang="de-DE" altLang="de-DE" dirty="0"/>
              <a:t>Mauerverband</a:t>
            </a:r>
          </a:p>
          <a:p>
            <a:r>
              <a:rPr lang="de-DE" altLang="de-DE" dirty="0"/>
              <a:t>Verfugung</a:t>
            </a:r>
          </a:p>
          <a:p>
            <a:r>
              <a:rPr lang="de-DE" altLang="de-DE" dirty="0"/>
              <a:t>Oberflächenbehandlung</a:t>
            </a:r>
          </a:p>
          <a:p>
            <a:endParaRPr lang="de-DE" dirty="0"/>
          </a:p>
          <a:p>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Gestaltungseinflüsse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grpSp>
        <p:nvGrpSpPr>
          <p:cNvPr id="8" name="Gruppieren 7"/>
          <p:cNvGrpSpPr/>
          <p:nvPr/>
        </p:nvGrpSpPr>
        <p:grpSpPr>
          <a:xfrm>
            <a:off x="4953926" y="1057525"/>
            <a:ext cx="6866599" cy="4823953"/>
            <a:chOff x="4953926" y="1057525"/>
            <a:chExt cx="6866599" cy="4823953"/>
          </a:xfrm>
        </p:grpSpPr>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53926" y="1057525"/>
              <a:ext cx="6866598" cy="4577732"/>
            </a:xfrm>
            <a:prstGeom prst="rect">
              <a:avLst/>
            </a:prstGeom>
          </p:spPr>
        </p:pic>
        <p:sp>
          <p:nvSpPr>
            <p:cNvPr id="7" name="Textfeld 6"/>
            <p:cNvSpPr txBox="1"/>
            <p:nvPr/>
          </p:nvSpPr>
          <p:spPr>
            <a:xfrm>
              <a:off x="8109763" y="5635257"/>
              <a:ext cx="3710762"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Foto: Csaba Mester</a:t>
              </a:r>
            </a:p>
          </p:txBody>
        </p:sp>
      </p:grpSp>
    </p:spTree>
    <p:extLst>
      <p:ext uri="{BB962C8B-B14F-4D97-AF65-F5344CB8AC3E}">
        <p14:creationId xmlns:p14="http://schemas.microsoft.com/office/powerpoint/2010/main" val="374327343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Mauersteine für Sichtmauerwerk nach DIN EN 772-1 in Verbindung mit DIN 20000-402:</a:t>
            </a:r>
          </a:p>
          <a:p>
            <a:pPr lvl="1">
              <a:tabLst>
                <a:tab pos="4303713" algn="l"/>
              </a:tabLst>
            </a:pPr>
            <a:r>
              <a:rPr lang="de-DE" altLang="de-DE" dirty="0"/>
              <a:t>KS-</a:t>
            </a:r>
            <a:r>
              <a:rPr lang="de-DE" altLang="de-DE" dirty="0" err="1"/>
              <a:t>Hintermauersteine</a:t>
            </a:r>
            <a:r>
              <a:rPr lang="de-DE" altLang="de-DE" dirty="0"/>
              <a:t> 	(KS, KS-L) für das Vermauern in Normalmauermörtel</a:t>
            </a:r>
          </a:p>
          <a:p>
            <a:pPr lvl="1">
              <a:tabLst>
                <a:tab pos="4303713" algn="l"/>
              </a:tabLst>
            </a:pPr>
            <a:r>
              <a:rPr lang="de-DE" altLang="de-DE" dirty="0"/>
              <a:t>KS-</a:t>
            </a:r>
            <a:r>
              <a:rPr lang="de-DE" altLang="de-DE" dirty="0" err="1"/>
              <a:t>Hintermauersteine</a:t>
            </a:r>
            <a:r>
              <a:rPr lang="de-DE" altLang="de-DE" dirty="0"/>
              <a:t> 	(KS L-R P, KS –R P, KS XL) für das Versetzen in Dünnbettmörtel</a:t>
            </a:r>
          </a:p>
          <a:p>
            <a:pPr lvl="1">
              <a:tabLst>
                <a:tab pos="4303713" algn="l"/>
              </a:tabLst>
            </a:pPr>
            <a:r>
              <a:rPr lang="de-DE" altLang="de-DE" dirty="0"/>
              <a:t>KS-Verblender 	(KS </a:t>
            </a:r>
            <a:r>
              <a:rPr lang="de-DE" altLang="de-DE" dirty="0" err="1"/>
              <a:t>Vb</a:t>
            </a:r>
            <a:r>
              <a:rPr lang="de-DE" altLang="de-DE" dirty="0"/>
              <a:t>) für das Vermauern in Normalmauermörtel</a:t>
            </a:r>
          </a:p>
          <a:p>
            <a:pPr lvl="1">
              <a:tabLst>
                <a:tab pos="4303713" algn="l"/>
              </a:tabLst>
            </a:pPr>
            <a:r>
              <a:rPr lang="de-DE" altLang="de-DE" dirty="0"/>
              <a:t>KS-</a:t>
            </a:r>
            <a:r>
              <a:rPr lang="de-DE" altLang="de-DE" dirty="0" err="1"/>
              <a:t>Fasensteine</a:t>
            </a:r>
            <a:r>
              <a:rPr lang="de-DE" altLang="de-DE" dirty="0"/>
              <a:t> 	(KS F) für das Versetzen in Dünnbettmörtel</a:t>
            </a:r>
            <a:endParaRPr lang="de-DE" dirty="0"/>
          </a:p>
          <a:p>
            <a:pPr algn="just"/>
            <a:r>
              <a:rPr lang="de-DE" altLang="de-DE" dirty="0"/>
              <a:t>Es empfiehlt sich, für hochwertiges Sichtm</a:t>
            </a:r>
            <a:r>
              <a:rPr lang="de-DE" dirty="0"/>
              <a:t>auerwerk, außen und innen, KS-Verblender oder KS-</a:t>
            </a:r>
            <a:r>
              <a:rPr lang="de-DE" dirty="0" err="1"/>
              <a:t>Fasensteine</a:t>
            </a:r>
            <a:r>
              <a:rPr lang="de-DE" dirty="0"/>
              <a:t> vorzusehen.</a:t>
            </a:r>
          </a:p>
          <a:p>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Kalksandsteine für Sichtmauerwerk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grpSp>
        <p:nvGrpSpPr>
          <p:cNvPr id="7" name="Gruppieren 6"/>
          <p:cNvGrpSpPr/>
          <p:nvPr/>
        </p:nvGrpSpPr>
        <p:grpSpPr>
          <a:xfrm>
            <a:off x="1683242" y="3296092"/>
            <a:ext cx="8799922" cy="2717503"/>
            <a:chOff x="1655658" y="3381153"/>
            <a:chExt cx="8799922" cy="2717503"/>
          </a:xfrm>
        </p:grpSpPr>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55658" y="3381153"/>
              <a:ext cx="4399961" cy="2717503"/>
            </a:xfrm>
            <a:prstGeom prst="rect">
              <a:avLst/>
            </a:prstGeom>
          </p:spPr>
        </p:pic>
        <p:pic>
          <p:nvPicPr>
            <p:cNvPr id="10" name="Grafik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6055619" y="3381153"/>
              <a:ext cx="4399961" cy="2717503"/>
            </a:xfrm>
            <a:prstGeom prst="rect">
              <a:avLst/>
            </a:prstGeom>
          </p:spPr>
        </p:pic>
      </p:grpSp>
    </p:spTree>
    <p:extLst>
      <p:ext uri="{BB962C8B-B14F-4D97-AF65-F5344CB8AC3E}">
        <p14:creationId xmlns:p14="http://schemas.microsoft.com/office/powerpoint/2010/main" val="46167947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p:txBody>
          <a:bodyPr/>
          <a:lstStyle/>
          <a:p>
            <a:r>
              <a:rPr lang="de-DE" dirty="0"/>
              <a:t>Beispiele von KS-Produkten für Sicht- und Verblendmauerwerk zur Verarbeitung mit Normalmauermörtel</a:t>
            </a:r>
          </a:p>
        </p:txBody>
      </p:sp>
      <p:sp>
        <p:nvSpPr>
          <p:cNvPr id="3" name="Titel 2"/>
          <p:cNvSpPr>
            <a:spLocks noGrp="1"/>
          </p:cNvSpPr>
          <p:nvPr>
            <p:ph type="title"/>
          </p:nvPr>
        </p:nvSpPr>
        <p:spPr/>
        <p:txBody>
          <a:bodyPr/>
          <a:lstStyle/>
          <a:p>
            <a:r>
              <a:rPr lang="de-DE" dirty="0"/>
              <a:t>KS-Produkte für Sichtmauerwerk</a:t>
            </a:r>
          </a:p>
        </p:txBody>
      </p:sp>
      <p:sp>
        <p:nvSpPr>
          <p:cNvPr id="9" name="Fußzeilenplatzhalter 4">
            <a:extLst>
              <a:ext uri="{FF2B5EF4-FFF2-40B4-BE49-F238E27FC236}">
                <a16:creationId xmlns:a16="http://schemas.microsoft.com/office/drawing/2014/main" id="{1E8858B7-0F1A-4E40-837B-D8C8A84438D6}"/>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10" name="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45879" y="2074690"/>
            <a:ext cx="5764633" cy="3085105"/>
          </a:xfrm>
          <a:prstGeom prst="rect">
            <a:avLst/>
          </a:prstGeom>
        </p:spPr>
      </p:pic>
      <p:grpSp>
        <p:nvGrpSpPr>
          <p:cNvPr id="12" name="Gruppieren 11"/>
          <p:cNvGrpSpPr/>
          <p:nvPr/>
        </p:nvGrpSpPr>
        <p:grpSpPr>
          <a:xfrm>
            <a:off x="6083203" y="2074690"/>
            <a:ext cx="5710012" cy="3084685"/>
            <a:chOff x="1466446" y="297696"/>
            <a:chExt cx="10354078" cy="5593521"/>
          </a:xfrm>
        </p:grpSpPr>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6446" y="297696"/>
              <a:ext cx="10354077" cy="2831598"/>
            </a:xfrm>
            <a:prstGeom prst="rect">
              <a:avLst/>
            </a:prstGeom>
          </p:spPr>
        </p:pic>
        <p:pic>
          <p:nvPicPr>
            <p:cNvPr id="11" name="Grafik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66448" y="3129295"/>
              <a:ext cx="10354076" cy="2761922"/>
            </a:xfrm>
            <a:prstGeom prst="rect">
              <a:avLst/>
            </a:prstGeom>
          </p:spPr>
        </p:pic>
      </p:gr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473352" y="1907999"/>
            <a:ext cx="11372767" cy="4107461"/>
          </a:xfrm>
          <a:prstGeom prst="rect">
            <a:avLst/>
          </a:prstGeom>
        </p:spPr>
      </p:pic>
      <p:sp>
        <p:nvSpPr>
          <p:cNvPr id="5" name="Inhaltsplatzhalter 4"/>
          <p:cNvSpPr>
            <a:spLocks noGrp="1"/>
          </p:cNvSpPr>
          <p:nvPr>
            <p:ph idx="1"/>
          </p:nvPr>
        </p:nvSpPr>
        <p:spPr/>
        <p:txBody>
          <a:bodyPr/>
          <a:lstStyle/>
          <a:p>
            <a:r>
              <a:rPr lang="de-DE" dirty="0"/>
              <a:t>Das Steinformat wird i.d.R. als Vielfaches vom Dünnformat (DF) angegeben</a:t>
            </a:r>
          </a:p>
          <a:p>
            <a:r>
              <a:rPr lang="de-DE" dirty="0"/>
              <a:t>Beispiele von KS-</a:t>
            </a:r>
            <a:r>
              <a:rPr lang="de-DE" dirty="0" err="1"/>
              <a:t>Fasensteinen</a:t>
            </a:r>
            <a:r>
              <a:rPr lang="de-DE" dirty="0"/>
              <a:t> zur Verarbeitung mit Dünnbettmörtel</a:t>
            </a:r>
          </a:p>
        </p:txBody>
      </p:sp>
      <p:sp>
        <p:nvSpPr>
          <p:cNvPr id="3" name="Titel 2"/>
          <p:cNvSpPr>
            <a:spLocks noGrp="1"/>
          </p:cNvSpPr>
          <p:nvPr>
            <p:ph type="title"/>
          </p:nvPr>
        </p:nvSpPr>
        <p:spPr/>
        <p:txBody>
          <a:bodyPr/>
          <a:lstStyle/>
          <a:p>
            <a:r>
              <a:rPr lang="de-DE" dirty="0"/>
              <a:t>KS-Produkte für Sichtmauerwerk</a:t>
            </a:r>
          </a:p>
        </p:txBody>
      </p:sp>
      <p:sp>
        <p:nvSpPr>
          <p:cNvPr id="6"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4429" y="2257329"/>
            <a:ext cx="10070612" cy="3749048"/>
          </a:xfrm>
          <a:prstGeom prst="rect">
            <a:avLst/>
          </a:prstGeom>
        </p:spPr>
      </p:pic>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p:txBody>
          <a:bodyPr/>
          <a:lstStyle/>
          <a:p>
            <a:r>
              <a:rPr lang="de-DE" dirty="0"/>
              <a:t>KS-Stürze nach allgemeiner bauaufsichtlicher Zulassung (</a:t>
            </a:r>
            <a:r>
              <a:rPr lang="de-DE" dirty="0" err="1"/>
              <a:t>abZ</a:t>
            </a:r>
            <a:r>
              <a:rPr lang="de-DE" dirty="0"/>
              <a:t>) zur Öffnungsüberdeckung</a:t>
            </a:r>
          </a:p>
          <a:p>
            <a:r>
              <a:rPr lang="de-DE" dirty="0"/>
              <a:t>KS-Flachsturz</a:t>
            </a:r>
          </a:p>
          <a:p>
            <a:pPr lvl="1"/>
            <a:r>
              <a:rPr lang="de-DE" dirty="0"/>
              <a:t>h ≤ 12,5 cm</a:t>
            </a:r>
          </a:p>
          <a:p>
            <a:pPr lvl="1"/>
            <a:r>
              <a:rPr lang="de-DE" dirty="0"/>
              <a:t>Herstellung der Druckzone (Übermauerung) auf der Baustelle </a:t>
            </a:r>
          </a:p>
          <a:p>
            <a:pPr lvl="1"/>
            <a:endParaRPr lang="de-DE" dirty="0"/>
          </a:p>
        </p:txBody>
      </p:sp>
      <p:sp>
        <p:nvSpPr>
          <p:cNvPr id="3" name="Titel 2"/>
          <p:cNvSpPr>
            <a:spLocks noGrp="1"/>
          </p:cNvSpPr>
          <p:nvPr>
            <p:ph type="title"/>
          </p:nvPr>
        </p:nvSpPr>
        <p:spPr/>
        <p:txBody>
          <a:bodyPr/>
          <a:lstStyle/>
          <a:p>
            <a:r>
              <a:rPr lang="de-DE" dirty="0"/>
              <a:t>KS-Produkte für Sichtmauerwerk</a:t>
            </a:r>
          </a:p>
        </p:txBody>
      </p:sp>
      <p:sp>
        <p:nvSpPr>
          <p:cNvPr id="10" name="Fußzeilenplatzhalter 4">
            <a:extLst>
              <a:ext uri="{FF2B5EF4-FFF2-40B4-BE49-F238E27FC236}">
                <a16:creationId xmlns:a16="http://schemas.microsoft.com/office/drawing/2014/main" id="{DBAC4EF7-614C-4D11-8393-E0591CAA2B8E}"/>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66182" y="1389555"/>
            <a:ext cx="5799160" cy="4646148"/>
          </a:xfrm>
          <a:prstGeom prst="rect">
            <a:avLst/>
          </a:prstGeom>
        </p:spPr>
      </p:pic>
      <p:pic>
        <p:nvPicPr>
          <p:cNvPr id="12" name="Grafik 1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95308" y="2498651"/>
            <a:ext cx="2252786" cy="3537052"/>
          </a:xfrm>
          <a:prstGeom prst="rect">
            <a:avLst/>
          </a:prstGeom>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6096000" y="1125537"/>
            <a:ext cx="5750119" cy="4928422"/>
          </a:xfrm>
          <a:prstGeom prst="rect">
            <a:avLst/>
          </a:prstGeom>
        </p:spPr>
      </p:pic>
      <p:sp>
        <p:nvSpPr>
          <p:cNvPr id="5" name="Inhaltsplatzhalter 4"/>
          <p:cNvSpPr>
            <a:spLocks noGrp="1"/>
          </p:cNvSpPr>
          <p:nvPr>
            <p:ph idx="1"/>
          </p:nvPr>
        </p:nvSpPr>
        <p:spPr/>
        <p:txBody>
          <a:bodyPr/>
          <a:lstStyle/>
          <a:p>
            <a:r>
              <a:rPr lang="de-DE" dirty="0"/>
              <a:t>KS-U-Schalen</a:t>
            </a:r>
          </a:p>
          <a:p>
            <a:pPr lvl="1"/>
            <a:r>
              <a:rPr lang="de-DE" dirty="0"/>
              <a:t>Kalksandstein-Formsteine nach DIN EN 771-2 und DIN 20000-402</a:t>
            </a:r>
          </a:p>
          <a:p>
            <a:pPr lvl="1"/>
            <a:r>
              <a:rPr lang="de-DE" dirty="0"/>
              <a:t>Einsatz z.B. für Ringbalken, Stürze, Stützen und Installationsschlitze im Mauerwerk</a:t>
            </a:r>
          </a:p>
        </p:txBody>
      </p:sp>
      <p:sp>
        <p:nvSpPr>
          <p:cNvPr id="3" name="Titel 2"/>
          <p:cNvSpPr>
            <a:spLocks noGrp="1"/>
          </p:cNvSpPr>
          <p:nvPr>
            <p:ph type="title"/>
          </p:nvPr>
        </p:nvSpPr>
        <p:spPr/>
        <p:txBody>
          <a:bodyPr/>
          <a:lstStyle/>
          <a:p>
            <a:r>
              <a:rPr lang="de-DE" dirty="0"/>
              <a:t>KS-Produkte für Sichtmauerwerk</a:t>
            </a:r>
          </a:p>
        </p:txBody>
      </p:sp>
      <p:sp>
        <p:nvSpPr>
          <p:cNvPr id="8" name="Fußzeilenplatzhalter 4">
            <a:extLst>
              <a:ext uri="{FF2B5EF4-FFF2-40B4-BE49-F238E27FC236}">
                <a16:creationId xmlns:a16="http://schemas.microsoft.com/office/drawing/2014/main" id="{AB2AD814-8AD6-419D-B45F-2C640704E725}"/>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38395" y="1399755"/>
            <a:ext cx="4465329" cy="4379985"/>
          </a:xfrm>
          <a:prstGeom prst="rect">
            <a:avLst/>
          </a:prstGeom>
        </p:spPr>
      </p:pic>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0" y="1057524"/>
            <a:ext cx="6952228" cy="5119439"/>
          </a:xfrm>
        </p:spPr>
        <p:txBody>
          <a:bodyPr/>
          <a:lstStyle/>
          <a:p>
            <a:r>
              <a:rPr lang="de-DE" altLang="de-DE" dirty="0"/>
              <a:t>Kalksandsteine (</a:t>
            </a:r>
            <a:r>
              <a:rPr lang="de-DE" altLang="de-DE" dirty="0" err="1"/>
              <a:t>Hintermauersteine</a:t>
            </a:r>
            <a:r>
              <a:rPr lang="de-DE" altLang="de-DE" dirty="0"/>
              <a:t>)</a:t>
            </a:r>
          </a:p>
          <a:p>
            <a:r>
              <a:rPr lang="de-DE" altLang="de-DE" dirty="0"/>
              <a:t>Es werden keine besonderen Forderungen gestellt hinsichtlich:</a:t>
            </a:r>
          </a:p>
          <a:p>
            <a:pPr lvl="1"/>
            <a:r>
              <a:rPr lang="de-DE" altLang="de-DE" dirty="0"/>
              <a:t>Frostbeständigkeit</a:t>
            </a:r>
          </a:p>
          <a:p>
            <a:pPr lvl="1"/>
            <a:r>
              <a:rPr lang="de-DE" dirty="0"/>
              <a:t>Optische Beschaffenheit</a:t>
            </a:r>
          </a:p>
          <a:p>
            <a:r>
              <a:rPr lang="de-DE" dirty="0"/>
              <a:t>An das Aussehen und die Kantenbeschaffenheit von </a:t>
            </a:r>
            <a:r>
              <a:rPr lang="de-DE" dirty="0" err="1"/>
              <a:t>Hintermauersteinen</a:t>
            </a:r>
            <a:r>
              <a:rPr lang="de-DE" dirty="0"/>
              <a:t> werden grundsätzlich keine besonderen Anforderungen gestellt. Dies gilt für alle Kalksandsteine, auch bei Anlieferung per Kranwagen, bandagiert oder folienverpackt.</a:t>
            </a:r>
          </a:p>
          <a:p>
            <a:pPr marL="0" indent="0">
              <a:buNone/>
            </a:pPr>
            <a:endParaRPr lang="de-DE" altLang="de-DE" dirty="0"/>
          </a:p>
          <a:p>
            <a:pPr marL="0" indent="0">
              <a:buNone/>
            </a:pPr>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Kalksandsteine für Sichtmauerwerk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434841" y="2932288"/>
            <a:ext cx="4385683" cy="3138018"/>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35724" y="1618344"/>
            <a:ext cx="4384800" cy="1313944"/>
          </a:xfrm>
          <a:prstGeom prst="rect">
            <a:avLst/>
          </a:prstGeom>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435724" y="321863"/>
            <a:ext cx="4384800" cy="1314716"/>
          </a:xfrm>
          <a:prstGeom prst="rect">
            <a:avLst/>
          </a:prstGeom>
        </p:spPr>
      </p:pic>
    </p:spTree>
    <p:extLst>
      <p:ext uri="{BB962C8B-B14F-4D97-AF65-F5344CB8AC3E}">
        <p14:creationId xmlns:p14="http://schemas.microsoft.com/office/powerpoint/2010/main" val="2616261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idx="1"/>
          </p:nvPr>
        </p:nvSpPr>
        <p:spPr/>
        <p:txBody>
          <a:bodyPr/>
          <a:lstStyle/>
          <a:p>
            <a:r>
              <a:rPr lang="de-DE" dirty="0"/>
              <a:t>Kalksandsteine für ungeschütztes Mauerwerk müssen frostwiderstandsfähig sein.</a:t>
            </a:r>
          </a:p>
          <a:p>
            <a:r>
              <a:rPr lang="de-DE" dirty="0"/>
              <a:t>Ungeschütztes Mauerwerk ist der Witterung ausgesetzt. (z.B. Verblendschale)</a:t>
            </a:r>
          </a:p>
          <a:p>
            <a:r>
              <a:rPr lang="de-DE" dirty="0"/>
              <a:t>Nach DIN 20000-402 Einstufung in KS-Vormauersteine und KS-</a:t>
            </a:r>
            <a:r>
              <a:rPr lang="de-DE" dirty="0" err="1"/>
              <a:t>Verblender</a:t>
            </a:r>
            <a:r>
              <a:rPr lang="de-DE" dirty="0"/>
              <a:t>.</a:t>
            </a:r>
          </a:p>
          <a:p>
            <a:r>
              <a:rPr lang="de-DE" dirty="0"/>
              <a:t>Bei Frost-Tau-Wechseln wechselt die Temperatur im Verlauf der Prüfung zwischen -15°C und +20°C.</a:t>
            </a:r>
          </a:p>
          <a:p>
            <a:r>
              <a:rPr lang="de-DE" dirty="0"/>
              <a:t>Mindestens zu deklarierende Frostwiderstandsklasse:</a:t>
            </a:r>
          </a:p>
          <a:p>
            <a:pPr lvl="1">
              <a:tabLst>
                <a:tab pos="3586163" algn="l"/>
              </a:tabLst>
            </a:pPr>
            <a:r>
              <a:rPr lang="de-DE" dirty="0"/>
              <a:t>KS-Vormauersteine (</a:t>
            </a:r>
            <a:r>
              <a:rPr lang="de-DE" dirty="0" err="1"/>
              <a:t>Vm</a:t>
            </a:r>
            <a:r>
              <a:rPr lang="de-DE" dirty="0"/>
              <a:t>):	F1	</a:t>
            </a:r>
            <a:r>
              <a:rPr lang="de-DE" dirty="0">
                <a:ea typeface="Cambria Math"/>
              </a:rPr>
              <a:t>≙ 25 Frost-Tau-Wechseln</a:t>
            </a:r>
            <a:endParaRPr lang="de-DE" dirty="0"/>
          </a:p>
          <a:p>
            <a:pPr lvl="1">
              <a:tabLst>
                <a:tab pos="3586163" algn="l"/>
              </a:tabLst>
            </a:pPr>
            <a:r>
              <a:rPr lang="de-DE" dirty="0"/>
              <a:t>KS-Verblender (</a:t>
            </a:r>
            <a:r>
              <a:rPr lang="de-DE" dirty="0" err="1"/>
              <a:t>Vb</a:t>
            </a:r>
            <a:r>
              <a:rPr lang="de-DE" dirty="0"/>
              <a:t>):	F2	</a:t>
            </a:r>
            <a:r>
              <a:rPr lang="de-DE" dirty="0">
                <a:ea typeface="Cambria Math"/>
              </a:rPr>
              <a:t>≙ 50 Frost-Tau-Wechseln</a:t>
            </a:r>
            <a:endParaRPr lang="de-DE" dirty="0"/>
          </a:p>
          <a:p>
            <a:pPr>
              <a:tabLst>
                <a:tab pos="3586163" algn="l"/>
              </a:tabLst>
            </a:pPr>
            <a:r>
              <a:rPr lang="de-DE" dirty="0">
                <a:ea typeface="Cambria Math"/>
              </a:rPr>
              <a:t>Deklaration der Frostwiderstandsklasse in der Leistungserklärung gemäß DIN EN 771-2 nur bei Kalksandsteinen für ungeschütztes Mauerwerk.</a:t>
            </a:r>
          </a:p>
        </p:txBody>
      </p:sp>
      <p:sp>
        <p:nvSpPr>
          <p:cNvPr id="5" name="Titel 4"/>
          <p:cNvSpPr>
            <a:spLocks noGrp="1"/>
          </p:cNvSpPr>
          <p:nvPr>
            <p:ph type="title"/>
          </p:nvPr>
        </p:nvSpPr>
        <p:spPr/>
        <p:txBody>
          <a:bodyPr/>
          <a:lstStyle/>
          <a:p>
            <a:r>
              <a:rPr lang="de-DE" dirty="0"/>
              <a:t>Frostwiderstand</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An KS-Verblender werden zusätzliche Forderungen gestellt hinsichtlich:</a:t>
            </a:r>
          </a:p>
          <a:p>
            <a:pPr lvl="1"/>
            <a:r>
              <a:rPr lang="de-DE" altLang="de-DE" dirty="0"/>
              <a:t>erhöhter Frostbeständigkeit F2 (50-facher Frost-Tau-Wechsel)</a:t>
            </a:r>
          </a:p>
          <a:p>
            <a:pPr lvl="1"/>
            <a:r>
              <a:rPr lang="de-DE" dirty="0"/>
              <a:t>Steindruckfestigkeitsklasse ≥ 16</a:t>
            </a:r>
          </a:p>
          <a:p>
            <a:pPr lvl="1"/>
            <a:r>
              <a:rPr lang="de-DE" dirty="0"/>
              <a:t>Erhöhte Anforderungen an die Maßhaltigkeit</a:t>
            </a:r>
          </a:p>
          <a:p>
            <a:pPr lvl="1"/>
            <a:r>
              <a:rPr lang="de-DE" dirty="0"/>
              <a:t>Verwendung besonders ausgewählter Rohstoffe</a:t>
            </a:r>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Kalksandsteine für Sichtmauerwerk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4298" y="2519752"/>
            <a:ext cx="6704728" cy="3387632"/>
          </a:xfrm>
          <a:prstGeom prst="rect">
            <a:avLst/>
          </a:prstGeom>
        </p:spPr>
      </p:pic>
    </p:spTree>
    <p:extLst>
      <p:ext uri="{BB962C8B-B14F-4D97-AF65-F5344CB8AC3E}">
        <p14:creationId xmlns:p14="http://schemas.microsoft.com/office/powerpoint/2010/main" val="213920307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Durch die Wahl der Steinoberfläche – glatt oder strukturiert (</a:t>
            </a:r>
            <a:r>
              <a:rPr lang="de-DE" dirty="0" err="1"/>
              <a:t>bruchrau</a:t>
            </a:r>
            <a:r>
              <a:rPr lang="de-DE" dirty="0"/>
              <a:t> oder bossiert) – können sehr unterschiedliche gestalterische Wirkungen erreicht werden.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Kalksandsteine für Sichtmauerwerk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8" name="Textfeld 7"/>
          <p:cNvSpPr txBox="1"/>
          <p:nvPr/>
        </p:nvSpPr>
        <p:spPr>
          <a:xfrm>
            <a:off x="660894" y="1856174"/>
            <a:ext cx="2081232" cy="646331"/>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Glatte </a:t>
            </a:r>
          </a:p>
          <a:p>
            <a:r>
              <a:rPr lang="de-DE" dirty="0">
                <a:latin typeface="Arial" panose="020B0604020202020204" pitchFamily="34" charset="0"/>
                <a:cs typeface="Arial" panose="020B0604020202020204" pitchFamily="34" charset="0"/>
              </a:rPr>
              <a:t>KS-Verblender</a:t>
            </a:r>
          </a:p>
        </p:txBody>
      </p:sp>
      <p:sp>
        <p:nvSpPr>
          <p:cNvPr id="9" name="Textfeld 8"/>
          <p:cNvSpPr txBox="1"/>
          <p:nvPr/>
        </p:nvSpPr>
        <p:spPr>
          <a:xfrm>
            <a:off x="9693266" y="1856174"/>
            <a:ext cx="1685141" cy="646331"/>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Bruchraue </a:t>
            </a:r>
          </a:p>
          <a:p>
            <a:r>
              <a:rPr lang="de-DE" dirty="0">
                <a:latin typeface="Arial" panose="020B0604020202020204" pitchFamily="34" charset="0"/>
                <a:cs typeface="Arial" panose="020B0604020202020204" pitchFamily="34" charset="0"/>
              </a:rPr>
              <a:t>KS-Verblender</a:t>
            </a:r>
          </a:p>
        </p:txBody>
      </p:sp>
      <p:sp>
        <p:nvSpPr>
          <p:cNvPr id="10" name="Textfeld 9"/>
          <p:cNvSpPr txBox="1"/>
          <p:nvPr/>
        </p:nvSpPr>
        <p:spPr>
          <a:xfrm>
            <a:off x="9728508" y="3939497"/>
            <a:ext cx="1685141" cy="646331"/>
          </a:xfrm>
          <a:prstGeom prst="rect">
            <a:avLst/>
          </a:prstGeom>
          <a:noFill/>
        </p:spPr>
        <p:txBody>
          <a:bodyPr wrap="none" rtlCol="0">
            <a:spAutoFit/>
          </a:bodyPr>
          <a:lstStyle/>
          <a:p>
            <a:r>
              <a:rPr lang="de-DE" dirty="0">
                <a:latin typeface="Arial" panose="020B0604020202020204" pitchFamily="34" charset="0"/>
                <a:cs typeface="Arial" panose="020B0604020202020204" pitchFamily="34" charset="0"/>
              </a:rPr>
              <a:t>Bossierte </a:t>
            </a:r>
          </a:p>
          <a:p>
            <a:r>
              <a:rPr lang="de-DE" dirty="0">
                <a:latin typeface="Arial" panose="020B0604020202020204" pitchFamily="34" charset="0"/>
                <a:cs typeface="Arial" panose="020B0604020202020204" pitchFamily="34" charset="0"/>
              </a:rPr>
              <a:t>KS-Verblender</a:t>
            </a:r>
          </a:p>
        </p:txBody>
      </p:sp>
      <p:sp>
        <p:nvSpPr>
          <p:cNvPr id="12" name="Textfeld 11">
            <a:extLst>
              <a:ext uri="{FF2B5EF4-FFF2-40B4-BE49-F238E27FC236}">
                <a16:creationId xmlns:a16="http://schemas.microsoft.com/office/drawing/2014/main" id="{BA9F27D1-D7BB-4865-9482-9964CD01043E}"/>
              </a:ext>
            </a:extLst>
          </p:cNvPr>
          <p:cNvSpPr txBox="1"/>
          <p:nvPr/>
        </p:nvSpPr>
        <p:spPr>
          <a:xfrm>
            <a:off x="679681" y="3939497"/>
            <a:ext cx="2081232" cy="369332"/>
          </a:xfrm>
          <a:prstGeom prst="rect">
            <a:avLst/>
          </a:prstGeom>
          <a:noFill/>
        </p:spPr>
        <p:txBody>
          <a:bodyPr wrap="square" rtlCol="0">
            <a:spAutoFit/>
          </a:bodyPr>
          <a:lstStyle/>
          <a:p>
            <a:r>
              <a:rPr lang="de-DE" dirty="0">
                <a:latin typeface="Arial" panose="020B0604020202020204" pitchFamily="34" charset="0"/>
                <a:cs typeface="Arial" panose="020B0604020202020204" pitchFamily="34" charset="0"/>
              </a:rPr>
              <a:t>KS-</a:t>
            </a:r>
            <a:r>
              <a:rPr lang="de-DE" dirty="0" err="1">
                <a:latin typeface="Arial" panose="020B0604020202020204" pitchFamily="34" charset="0"/>
                <a:cs typeface="Arial" panose="020B0604020202020204" pitchFamily="34" charset="0"/>
              </a:rPr>
              <a:t>Fasensteine</a:t>
            </a:r>
            <a:endParaRPr lang="de-DE" dirty="0">
              <a:latin typeface="Arial" panose="020B0604020202020204" pitchFamily="34" charset="0"/>
              <a:cs typeface="Arial" panose="020B0604020202020204" pitchFamily="34" charset="0"/>
            </a:endParaRPr>
          </a:p>
        </p:txBody>
      </p:sp>
      <p:pic>
        <p:nvPicPr>
          <p:cNvPr id="13" name="Grafik 1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827317" y="3946602"/>
            <a:ext cx="3000375" cy="1924050"/>
          </a:xfrm>
          <a:prstGeom prst="rect">
            <a:avLst/>
          </a:prstGeom>
        </p:spPr>
      </p:pic>
      <p:pic>
        <p:nvPicPr>
          <p:cNvPr id="14" name="Grafik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27316" y="1857280"/>
            <a:ext cx="3000375" cy="1925561"/>
          </a:xfrm>
          <a:prstGeom prst="rect">
            <a:avLst/>
          </a:prstGeom>
        </p:spPr>
      </p:pic>
      <p:pic>
        <p:nvPicPr>
          <p:cNvPr id="15" name="Grafik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49228" y="1833270"/>
            <a:ext cx="2998177" cy="1925515"/>
          </a:xfrm>
          <a:prstGeom prst="rect">
            <a:avLst/>
          </a:prstGeom>
        </p:spPr>
      </p:pic>
      <p:pic>
        <p:nvPicPr>
          <p:cNvPr id="16" name="Grafik 1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449230" y="3938954"/>
            <a:ext cx="3002501" cy="1925515"/>
          </a:xfrm>
          <a:prstGeom prst="rect">
            <a:avLst/>
          </a:prstGeom>
        </p:spPr>
      </p:pic>
    </p:spTree>
    <p:extLst>
      <p:ext uri="{BB962C8B-B14F-4D97-AF65-F5344CB8AC3E}">
        <p14:creationId xmlns:p14="http://schemas.microsoft.com/office/powerpoint/2010/main" val="71795472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KS-Riemchen</a:t>
            </a:r>
          </a:p>
          <a:p>
            <a:pPr lvl="1"/>
            <a:r>
              <a:rPr lang="de-DE" altLang="de-DE" dirty="0"/>
              <a:t>Kalksandsteine mit Steinbreite 10 mm </a:t>
            </a:r>
            <a:r>
              <a:rPr lang="de-DE" altLang="de-DE" dirty="0">
                <a:sym typeface="Symbol" panose="05050102010706020507" pitchFamily="18" charset="2"/>
              </a:rPr>
              <a:t> d &lt; 90 mm</a:t>
            </a:r>
            <a:endParaRPr lang="de-DE" altLang="de-DE" dirty="0"/>
          </a:p>
          <a:p>
            <a:pPr lvl="1"/>
            <a:r>
              <a:rPr lang="de-DE" dirty="0" err="1"/>
              <a:t>Angemörtelte</a:t>
            </a:r>
            <a:r>
              <a:rPr lang="de-DE" dirty="0"/>
              <a:t> Bekleidung</a:t>
            </a:r>
          </a:p>
          <a:p>
            <a:pPr lvl="1"/>
            <a:r>
              <a:rPr lang="de-DE" dirty="0"/>
              <a:t>Ausführungsbestimmungen nach DIN 18515</a:t>
            </a:r>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Kalksandsteine für Sichtmauerwerk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36994" y="1125538"/>
            <a:ext cx="4773168" cy="2976443"/>
          </a:xfrm>
          <a:prstGeom prst="rect">
            <a:avLst/>
          </a:prstGeom>
        </p:spPr>
      </p:pic>
    </p:spTree>
    <p:extLst>
      <p:ext uri="{BB962C8B-B14F-4D97-AF65-F5344CB8AC3E}">
        <p14:creationId xmlns:p14="http://schemas.microsoft.com/office/powerpoint/2010/main" val="397209150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KS-</a:t>
            </a:r>
            <a:r>
              <a:rPr lang="de-DE" altLang="de-DE" dirty="0" err="1"/>
              <a:t>Fasensteine</a:t>
            </a:r>
            <a:endParaRPr lang="de-DE" altLang="de-DE" dirty="0"/>
          </a:p>
          <a:p>
            <a:pPr lvl="1"/>
            <a:r>
              <a:rPr lang="de-DE" dirty="0"/>
              <a:t>Plansteine mit an den Sichtflächen umlaufend abgefasten Kanten</a:t>
            </a:r>
          </a:p>
          <a:p>
            <a:pPr lvl="1"/>
            <a:r>
              <a:rPr lang="de-DE" dirty="0"/>
              <a:t>Verarbeitung mit Dünnbettmörtel</a:t>
            </a:r>
          </a:p>
          <a:p>
            <a:pPr lvl="1"/>
            <a:r>
              <a:rPr lang="de-DE" dirty="0"/>
              <a:t>Bei tragendem Mauerwerk müssen die </a:t>
            </a:r>
            <a:r>
              <a:rPr lang="de-DE" dirty="0" err="1"/>
              <a:t>Fasenbreite</a:t>
            </a:r>
            <a:r>
              <a:rPr lang="de-DE" dirty="0"/>
              <a:t> </a:t>
            </a:r>
            <a:r>
              <a:rPr lang="de-DE" altLang="de-DE" dirty="0">
                <a:sym typeface="Symbol" panose="05050102010706020507" pitchFamily="18" charset="2"/>
              </a:rPr>
              <a:t> 7 mm und die vermörtelte Aufstandsbreite </a:t>
            </a:r>
            <a:r>
              <a:rPr lang="de-DE" dirty="0"/>
              <a:t>≥ 115 mm sein.</a:t>
            </a:r>
          </a:p>
          <a:p>
            <a:pPr lvl="1"/>
            <a:r>
              <a:rPr lang="de-DE" dirty="0"/>
              <a:t>Verwendung als Verblender mit Aufstandsbreite ≥ 90 mm </a:t>
            </a:r>
          </a:p>
          <a:p>
            <a:pPr lvl="1"/>
            <a:r>
              <a:rPr lang="de-DE" dirty="0"/>
              <a:t>Bei Witterungsbeanspruchung sind die Stoßfugen zu vermörteln.</a:t>
            </a:r>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Kalksandsteine für Sichtmauerwerk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l="10390" t="53886" r="3746" b="4745"/>
          <a:stretch/>
        </p:blipFill>
        <p:spPr>
          <a:xfrm>
            <a:off x="931491" y="3413447"/>
            <a:ext cx="4313297" cy="2656800"/>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6540056" y="3413447"/>
            <a:ext cx="3985200" cy="2656800"/>
          </a:xfrm>
          <a:prstGeom prst="rect">
            <a:avLst/>
          </a:prstGeom>
        </p:spPr>
      </p:pic>
    </p:spTree>
    <p:extLst>
      <p:ext uri="{BB962C8B-B14F-4D97-AF65-F5344CB8AC3E}">
        <p14:creationId xmlns:p14="http://schemas.microsoft.com/office/powerpoint/2010/main" val="368326703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05C6DD6-5FE6-4E49-9C64-A2F8BFB64A26}"/>
              </a:ext>
            </a:extLst>
          </p:cNvPr>
          <p:cNvSpPr>
            <a:spLocks noGrp="1"/>
          </p:cNvSpPr>
          <p:nvPr>
            <p:ph idx="1"/>
          </p:nvPr>
        </p:nvSpPr>
        <p:spPr/>
        <p:txBody>
          <a:bodyPr/>
          <a:lstStyle/>
          <a:p>
            <a:r>
              <a:rPr lang="de-DE" altLang="de-DE" dirty="0"/>
              <a:t>In Verblendschalen und bei Ein-Stein-Mauerwerk wird i.d.R. ein Läuferverband ausgeführt.</a:t>
            </a:r>
          </a:p>
          <a:p>
            <a:r>
              <a:rPr lang="de-DE" altLang="de-DE" dirty="0"/>
              <a:t>Die Zugfestigkeit ist beim Läuferverband mit mittiger Überbindung besonders gut. </a:t>
            </a:r>
          </a:p>
          <a:p>
            <a:r>
              <a:rPr lang="de-DE" altLang="de-DE" dirty="0"/>
              <a:t>Für die optische Wirkung sind sorgfältiges Mauern und Verfugen entscheidend.</a:t>
            </a:r>
          </a:p>
          <a:p>
            <a:r>
              <a:rPr lang="de-DE" altLang="de-DE" dirty="0"/>
              <a:t>Jeder Grundverband kann durch Verschieben der Schichten abgewandelt werden.</a:t>
            </a:r>
          </a:p>
          <a:p>
            <a:r>
              <a:rPr lang="de-DE" dirty="0"/>
              <a:t>Zur Verbesserung der </a:t>
            </a:r>
            <a:r>
              <a:rPr lang="de-DE" dirty="0" err="1"/>
              <a:t>Rissesicherheit</a:t>
            </a:r>
            <a:r>
              <a:rPr lang="de-DE" dirty="0"/>
              <a:t> ist ein Mauerverband mit ½-steiniger Überdeckung einem Verband mit ¼-steiniger Überdeckung vorzuziehen.</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Mauerverband</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6" name="Grafik 5">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6070407" y="1057524"/>
            <a:ext cx="5750119" cy="3280560"/>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0138" y="1409931"/>
            <a:ext cx="5190655" cy="2575746"/>
          </a:xfrm>
          <a:prstGeom prst="rect">
            <a:avLst/>
          </a:prstGeom>
        </p:spPr>
      </p:pic>
    </p:spTree>
    <p:extLst>
      <p:ext uri="{BB962C8B-B14F-4D97-AF65-F5344CB8AC3E}">
        <p14:creationId xmlns:p14="http://schemas.microsoft.com/office/powerpoint/2010/main" val="45193433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Mauerverband</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Kreuzverband</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pic>
        <p:nvPicPr>
          <p:cNvPr id="6" name="Grafik 5">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36000" y="1484999"/>
            <a:ext cx="7920000" cy="4301511"/>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746" y="1857602"/>
            <a:ext cx="6995145" cy="3556304"/>
          </a:xfrm>
          <a:prstGeom prst="rect">
            <a:avLst/>
          </a:prstGeom>
        </p:spPr>
      </p:pic>
    </p:spTree>
    <p:extLst>
      <p:ext uri="{BB962C8B-B14F-4D97-AF65-F5344CB8AC3E}">
        <p14:creationId xmlns:p14="http://schemas.microsoft.com/office/powerpoint/2010/main" val="129272314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36000" y="1484999"/>
            <a:ext cx="7920000" cy="4301511"/>
          </a:xfrm>
          <a:prstGeom prst="rect">
            <a:avLst/>
          </a:prstGeom>
        </p:spPr>
      </p:pic>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Mauerverband</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Blockverband</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5854"/>
            <a:ext cx="6994800" cy="3554533"/>
          </a:xfrm>
          <a:prstGeom prst="rect">
            <a:avLst/>
          </a:prstGeom>
        </p:spPr>
      </p:pic>
    </p:spTree>
    <p:extLst>
      <p:ext uri="{BB962C8B-B14F-4D97-AF65-F5344CB8AC3E}">
        <p14:creationId xmlns:p14="http://schemas.microsoft.com/office/powerpoint/2010/main" val="806582425"/>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84997"/>
            <a:ext cx="7920000" cy="4301511"/>
          </a:xfrm>
          <a:prstGeom prst="rect">
            <a:avLst/>
          </a:prstGeom>
        </p:spPr>
      </p:pic>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Mauerverband</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Läuferverband</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900246"/>
            <a:ext cx="6994800" cy="3471012"/>
          </a:xfrm>
          <a:prstGeom prst="rect">
            <a:avLst/>
          </a:prstGeom>
        </p:spPr>
      </p:pic>
    </p:spTree>
    <p:extLst>
      <p:ext uri="{BB962C8B-B14F-4D97-AF65-F5344CB8AC3E}">
        <p14:creationId xmlns:p14="http://schemas.microsoft.com/office/powerpoint/2010/main" val="1320645711"/>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Binderverband</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sp>
        <p:nvSpPr>
          <p:cNvPr id="2" name="Titel 1">
            <a:extLst>
              <a:ext uri="{FF2B5EF4-FFF2-40B4-BE49-F238E27FC236}">
                <a16:creationId xmlns:a16="http://schemas.microsoft.com/office/drawing/2014/main" id="{EE79AFA6-EE71-45AA-A758-16C0F298632E}"/>
              </a:ext>
            </a:extLst>
          </p:cNvPr>
          <p:cNvSpPr>
            <a:spLocks noGrp="1"/>
          </p:cNvSpPr>
          <p:nvPr>
            <p:ph type="title"/>
          </p:nvPr>
        </p:nvSpPr>
        <p:spPr/>
        <p:txBody>
          <a:bodyPr/>
          <a:lstStyle/>
          <a:p>
            <a:r>
              <a:rPr lang="de-DE" dirty="0"/>
              <a:t>Mauerverband</a:t>
            </a:r>
          </a:p>
        </p:txBody>
      </p:sp>
      <p:pic>
        <p:nvPicPr>
          <p:cNvPr id="6" name="Grafik 5">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62364"/>
            <a:ext cx="7920000" cy="4301511"/>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3705"/>
            <a:ext cx="6994800" cy="3558830"/>
          </a:xfrm>
          <a:prstGeom prst="rect">
            <a:avLst/>
          </a:prstGeom>
        </p:spPr>
      </p:pic>
    </p:spTree>
    <p:extLst>
      <p:ext uri="{BB962C8B-B14F-4D97-AF65-F5344CB8AC3E}">
        <p14:creationId xmlns:p14="http://schemas.microsoft.com/office/powerpoint/2010/main" val="399089772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Holländischer Verband</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sp>
        <p:nvSpPr>
          <p:cNvPr id="2" name="Titel 1">
            <a:extLst>
              <a:ext uri="{FF2B5EF4-FFF2-40B4-BE49-F238E27FC236}">
                <a16:creationId xmlns:a16="http://schemas.microsoft.com/office/drawing/2014/main" id="{4687DAAD-AD2A-4884-9FF3-25D16BDD21B5}"/>
              </a:ext>
            </a:extLst>
          </p:cNvPr>
          <p:cNvSpPr>
            <a:spLocks noGrp="1"/>
          </p:cNvSpPr>
          <p:nvPr>
            <p:ph type="title"/>
          </p:nvPr>
        </p:nvSpPr>
        <p:spPr/>
        <p:txBody>
          <a:bodyPr/>
          <a:lstStyle/>
          <a:p>
            <a:r>
              <a:rPr lang="de-DE" dirty="0"/>
              <a:t>Mauerverband</a:t>
            </a:r>
          </a:p>
        </p:txBody>
      </p:sp>
      <p:pic>
        <p:nvPicPr>
          <p:cNvPr id="6" name="Grafik 5">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62364"/>
            <a:ext cx="7920000" cy="4301511"/>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5785"/>
            <a:ext cx="6994800" cy="3554667"/>
          </a:xfrm>
          <a:prstGeom prst="rect">
            <a:avLst/>
          </a:prstGeom>
        </p:spPr>
      </p:pic>
    </p:spTree>
    <p:extLst>
      <p:ext uri="{BB962C8B-B14F-4D97-AF65-F5344CB8AC3E}">
        <p14:creationId xmlns:p14="http://schemas.microsoft.com/office/powerpoint/2010/main" val="3179417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p:cNvSpPr>
            <a:spLocks noGrp="1"/>
          </p:cNvSpPr>
          <p:nvPr>
            <p:ph idx="1"/>
          </p:nvPr>
        </p:nvSpPr>
        <p:spPr/>
        <p:txBody>
          <a:bodyPr/>
          <a:lstStyle/>
          <a:p>
            <a:r>
              <a:rPr lang="de-DE" dirty="0"/>
              <a:t>Kalksandsteine nach DIN 20000-402 entsprechen der Brandverhaltensklasse A1 (Nicht brennbar) und werden entsprechend deklariert.</a:t>
            </a:r>
          </a:p>
        </p:txBody>
      </p:sp>
      <p:sp>
        <p:nvSpPr>
          <p:cNvPr id="5" name="Titel 4"/>
          <p:cNvSpPr>
            <a:spLocks noGrp="1"/>
          </p:cNvSpPr>
          <p:nvPr>
            <p:ph type="title"/>
          </p:nvPr>
        </p:nvSpPr>
        <p:spPr/>
        <p:txBody>
          <a:bodyPr/>
          <a:lstStyle/>
          <a:p>
            <a:r>
              <a:rPr lang="de-DE" dirty="0"/>
              <a:t>Brandverhalten</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51705" y="1657985"/>
            <a:ext cx="2928538" cy="4354195"/>
          </a:xfrm>
          <a:prstGeom prst="rect">
            <a:avLst/>
          </a:prstGeom>
          <a:noFill/>
          <a:ln w="9525">
            <a:noFill/>
            <a:miter lim="800000"/>
            <a:headEnd/>
            <a:tailEnd/>
          </a:ln>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Wilder Verband</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sp>
        <p:nvSpPr>
          <p:cNvPr id="2" name="Titel 1">
            <a:extLst>
              <a:ext uri="{FF2B5EF4-FFF2-40B4-BE49-F238E27FC236}">
                <a16:creationId xmlns:a16="http://schemas.microsoft.com/office/drawing/2014/main" id="{1D6A59AB-D300-4902-9876-7D7454B8E237}"/>
              </a:ext>
            </a:extLst>
          </p:cNvPr>
          <p:cNvSpPr>
            <a:spLocks noGrp="1"/>
          </p:cNvSpPr>
          <p:nvPr>
            <p:ph type="title"/>
          </p:nvPr>
        </p:nvSpPr>
        <p:spPr/>
        <p:txBody>
          <a:bodyPr/>
          <a:lstStyle/>
          <a:p>
            <a:r>
              <a:rPr lang="de-DE" dirty="0"/>
              <a:t>Mauerverband</a:t>
            </a:r>
          </a:p>
        </p:txBody>
      </p:sp>
      <p:pic>
        <p:nvPicPr>
          <p:cNvPr id="6" name="Grafik 5">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62364"/>
            <a:ext cx="7920000" cy="4301511"/>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5190"/>
            <a:ext cx="6994800" cy="3555858"/>
          </a:xfrm>
          <a:prstGeom prst="rect">
            <a:avLst/>
          </a:prstGeom>
        </p:spPr>
      </p:pic>
    </p:spTree>
    <p:extLst>
      <p:ext uri="{BB962C8B-B14F-4D97-AF65-F5344CB8AC3E}">
        <p14:creationId xmlns:p14="http://schemas.microsoft.com/office/powerpoint/2010/main" val="1084329128"/>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Gotischer Verband mit Läufer-Binderschichten</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sp>
        <p:nvSpPr>
          <p:cNvPr id="2" name="Titel 1">
            <a:extLst>
              <a:ext uri="{FF2B5EF4-FFF2-40B4-BE49-F238E27FC236}">
                <a16:creationId xmlns:a16="http://schemas.microsoft.com/office/drawing/2014/main" id="{27BBD182-A153-4B96-9F8F-44D150B80C79}"/>
              </a:ext>
            </a:extLst>
          </p:cNvPr>
          <p:cNvSpPr>
            <a:spLocks noGrp="1"/>
          </p:cNvSpPr>
          <p:nvPr>
            <p:ph type="title"/>
          </p:nvPr>
        </p:nvSpPr>
        <p:spPr/>
        <p:txBody>
          <a:bodyPr/>
          <a:lstStyle/>
          <a:p>
            <a:r>
              <a:rPr lang="de-DE" dirty="0"/>
              <a:t>Mauerverband</a:t>
            </a:r>
          </a:p>
        </p:txBody>
      </p:sp>
      <p:pic>
        <p:nvPicPr>
          <p:cNvPr id="6" name="Grafik 5">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62364"/>
            <a:ext cx="7920000" cy="4301511"/>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5054"/>
            <a:ext cx="6994800" cy="3556129"/>
          </a:xfrm>
          <a:prstGeom prst="rect">
            <a:avLst/>
          </a:prstGeom>
        </p:spPr>
      </p:pic>
    </p:spTree>
    <p:extLst>
      <p:ext uri="{BB962C8B-B14F-4D97-AF65-F5344CB8AC3E}">
        <p14:creationId xmlns:p14="http://schemas.microsoft.com/office/powerpoint/2010/main" val="375986410"/>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Gotischer Verband - Abwandlung</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sp>
        <p:nvSpPr>
          <p:cNvPr id="2" name="Titel 1">
            <a:extLst>
              <a:ext uri="{FF2B5EF4-FFF2-40B4-BE49-F238E27FC236}">
                <a16:creationId xmlns:a16="http://schemas.microsoft.com/office/drawing/2014/main" id="{777B03F8-F0CD-4D1E-B6DD-2AE7B48F04F7}"/>
              </a:ext>
            </a:extLst>
          </p:cNvPr>
          <p:cNvSpPr>
            <a:spLocks noGrp="1"/>
          </p:cNvSpPr>
          <p:nvPr>
            <p:ph type="title"/>
          </p:nvPr>
        </p:nvSpPr>
        <p:spPr/>
        <p:txBody>
          <a:bodyPr/>
          <a:lstStyle/>
          <a:p>
            <a:r>
              <a:rPr lang="de-DE" dirty="0"/>
              <a:t>Mauerverband</a:t>
            </a:r>
          </a:p>
        </p:txBody>
      </p:sp>
      <p:pic>
        <p:nvPicPr>
          <p:cNvPr id="8" name="Grafik 7">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62364"/>
            <a:ext cx="7920000" cy="4301511"/>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4952"/>
            <a:ext cx="6994800" cy="3556333"/>
          </a:xfrm>
          <a:prstGeom prst="rect">
            <a:avLst/>
          </a:prstGeom>
        </p:spPr>
      </p:pic>
    </p:spTree>
    <p:extLst>
      <p:ext uri="{BB962C8B-B14F-4D97-AF65-F5344CB8AC3E}">
        <p14:creationId xmlns:p14="http://schemas.microsoft.com/office/powerpoint/2010/main" val="335513582"/>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Gotischer Verband - Abwandlung als Zickzack-Verband</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sp>
        <p:nvSpPr>
          <p:cNvPr id="2" name="Titel 1">
            <a:extLst>
              <a:ext uri="{FF2B5EF4-FFF2-40B4-BE49-F238E27FC236}">
                <a16:creationId xmlns:a16="http://schemas.microsoft.com/office/drawing/2014/main" id="{4D3EFBDC-2FFD-4103-8573-DD7D6F768F3B}"/>
              </a:ext>
            </a:extLst>
          </p:cNvPr>
          <p:cNvSpPr>
            <a:spLocks noGrp="1"/>
          </p:cNvSpPr>
          <p:nvPr>
            <p:ph type="title"/>
          </p:nvPr>
        </p:nvSpPr>
        <p:spPr/>
        <p:txBody>
          <a:bodyPr/>
          <a:lstStyle/>
          <a:p>
            <a:r>
              <a:rPr lang="de-DE" dirty="0"/>
              <a:t>Mauerverband</a:t>
            </a:r>
          </a:p>
        </p:txBody>
      </p:sp>
      <p:pic>
        <p:nvPicPr>
          <p:cNvPr id="6" name="Grafik 5">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62364"/>
            <a:ext cx="7920000" cy="4301511"/>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4849"/>
            <a:ext cx="6994800" cy="3556539"/>
          </a:xfrm>
          <a:prstGeom prst="rect">
            <a:avLst/>
          </a:prstGeom>
        </p:spPr>
      </p:pic>
    </p:spTree>
    <p:extLst>
      <p:ext uri="{BB962C8B-B14F-4D97-AF65-F5344CB8AC3E}">
        <p14:creationId xmlns:p14="http://schemas.microsoft.com/office/powerpoint/2010/main" val="92429602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62364"/>
            <a:ext cx="7920000" cy="4301511"/>
          </a:xfrm>
          <a:prstGeom prst="rect">
            <a:avLst/>
          </a:prstGeom>
        </p:spPr>
      </p:pic>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Gotischer Verband - Abwandlung mit Läuferschichten</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sp>
        <p:nvSpPr>
          <p:cNvPr id="2" name="Titel 1">
            <a:extLst>
              <a:ext uri="{FF2B5EF4-FFF2-40B4-BE49-F238E27FC236}">
                <a16:creationId xmlns:a16="http://schemas.microsoft.com/office/drawing/2014/main" id="{F0FD860B-0C7F-411B-9139-2B120C7FE583}"/>
              </a:ext>
            </a:extLst>
          </p:cNvPr>
          <p:cNvSpPr>
            <a:spLocks noGrp="1"/>
          </p:cNvSpPr>
          <p:nvPr>
            <p:ph type="title"/>
          </p:nvPr>
        </p:nvSpPr>
        <p:spPr/>
        <p:txBody>
          <a:bodyPr/>
          <a:lstStyle/>
          <a:p>
            <a:r>
              <a:rPr lang="de-DE" dirty="0"/>
              <a:t>Mauerverband</a:t>
            </a: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3668"/>
            <a:ext cx="6994800" cy="3558902"/>
          </a:xfrm>
          <a:prstGeom prst="rect">
            <a:avLst/>
          </a:prstGeom>
        </p:spPr>
      </p:pic>
    </p:spTree>
    <p:extLst>
      <p:ext uri="{BB962C8B-B14F-4D97-AF65-F5344CB8AC3E}">
        <p14:creationId xmlns:p14="http://schemas.microsoft.com/office/powerpoint/2010/main" val="429091152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Märkischer Verband mit Läufer-Binderschichten</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sp>
        <p:nvSpPr>
          <p:cNvPr id="2" name="Titel 1">
            <a:extLst>
              <a:ext uri="{FF2B5EF4-FFF2-40B4-BE49-F238E27FC236}">
                <a16:creationId xmlns:a16="http://schemas.microsoft.com/office/drawing/2014/main" id="{67DF19AE-A489-4AC3-B08A-9D7C5EC23FCA}"/>
              </a:ext>
            </a:extLst>
          </p:cNvPr>
          <p:cNvSpPr>
            <a:spLocks noGrp="1"/>
          </p:cNvSpPr>
          <p:nvPr>
            <p:ph type="title"/>
          </p:nvPr>
        </p:nvSpPr>
        <p:spPr/>
        <p:txBody>
          <a:bodyPr/>
          <a:lstStyle/>
          <a:p>
            <a:r>
              <a:rPr lang="de-DE" dirty="0"/>
              <a:t>Mauerverband</a:t>
            </a:r>
          </a:p>
        </p:txBody>
      </p:sp>
      <p:pic>
        <p:nvPicPr>
          <p:cNvPr id="7" name="Grafik 6">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62364"/>
            <a:ext cx="7920000" cy="4301511"/>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5852"/>
            <a:ext cx="6994800" cy="3554533"/>
          </a:xfrm>
          <a:prstGeom prst="rect">
            <a:avLst/>
          </a:prstGeom>
        </p:spPr>
      </p:pic>
    </p:spTree>
    <p:extLst>
      <p:ext uri="{BB962C8B-B14F-4D97-AF65-F5344CB8AC3E}">
        <p14:creationId xmlns:p14="http://schemas.microsoft.com/office/powerpoint/2010/main" val="994913478"/>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Märkischer Verband - Abwandlung</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sp>
        <p:nvSpPr>
          <p:cNvPr id="2" name="Titel 1">
            <a:extLst>
              <a:ext uri="{FF2B5EF4-FFF2-40B4-BE49-F238E27FC236}">
                <a16:creationId xmlns:a16="http://schemas.microsoft.com/office/drawing/2014/main" id="{7C38DBE4-538A-4AED-9D67-523EF084237C}"/>
              </a:ext>
            </a:extLst>
          </p:cNvPr>
          <p:cNvSpPr>
            <a:spLocks noGrp="1"/>
          </p:cNvSpPr>
          <p:nvPr>
            <p:ph type="title"/>
          </p:nvPr>
        </p:nvSpPr>
        <p:spPr/>
        <p:txBody>
          <a:bodyPr/>
          <a:lstStyle/>
          <a:p>
            <a:r>
              <a:rPr lang="de-DE" dirty="0"/>
              <a:t>Mauerverband</a:t>
            </a:r>
          </a:p>
        </p:txBody>
      </p:sp>
      <p:pic>
        <p:nvPicPr>
          <p:cNvPr id="6" name="Grafik 5">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62364"/>
            <a:ext cx="7920000" cy="4301511"/>
          </a:xfrm>
          <a:prstGeom prst="rect">
            <a:avLst/>
          </a:prstGeom>
        </p:spPr>
      </p:pic>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5054"/>
            <a:ext cx="6994800" cy="3556129"/>
          </a:xfrm>
          <a:prstGeom prst="rect">
            <a:avLst/>
          </a:prstGeom>
        </p:spPr>
      </p:pic>
    </p:spTree>
    <p:extLst>
      <p:ext uri="{BB962C8B-B14F-4D97-AF65-F5344CB8AC3E}">
        <p14:creationId xmlns:p14="http://schemas.microsoft.com/office/powerpoint/2010/main" val="21634610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Märkischer Verband - Abwandlung als Zickzack-Verband</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pic>
        <p:nvPicPr>
          <p:cNvPr id="7" name="Grafik 6">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62364"/>
            <a:ext cx="7920000" cy="4301511"/>
          </a:xfrm>
          <a:prstGeom prst="rect">
            <a:avLst/>
          </a:prstGeom>
        </p:spPr>
      </p:pic>
      <p:sp>
        <p:nvSpPr>
          <p:cNvPr id="5" name="Titel 4">
            <a:extLst>
              <a:ext uri="{FF2B5EF4-FFF2-40B4-BE49-F238E27FC236}">
                <a16:creationId xmlns:a16="http://schemas.microsoft.com/office/drawing/2014/main" id="{DD4D8F1A-AD8E-4247-BFC6-6797C82AE9C0}"/>
              </a:ext>
            </a:extLst>
          </p:cNvPr>
          <p:cNvSpPr>
            <a:spLocks noGrp="1"/>
          </p:cNvSpPr>
          <p:nvPr>
            <p:ph type="title"/>
          </p:nvPr>
        </p:nvSpPr>
        <p:spPr/>
        <p:txBody>
          <a:bodyPr/>
          <a:lstStyle/>
          <a:p>
            <a:r>
              <a:rPr lang="de-DE" dirty="0"/>
              <a:t>Mauerverband</a:t>
            </a: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5919"/>
            <a:ext cx="6994800" cy="3554400"/>
          </a:xfrm>
          <a:prstGeom prst="rect">
            <a:avLst/>
          </a:prstGeom>
        </p:spPr>
      </p:pic>
    </p:spTree>
    <p:extLst>
      <p:ext uri="{BB962C8B-B14F-4D97-AF65-F5344CB8AC3E}">
        <p14:creationId xmlns:p14="http://schemas.microsoft.com/office/powerpoint/2010/main" val="405829296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127319" y="1462364"/>
            <a:ext cx="7920000" cy="4301511"/>
          </a:xfrm>
          <a:prstGeom prst="rect">
            <a:avLst/>
          </a:prstGeom>
        </p:spPr>
      </p:pic>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0" name="Inhaltsplatzhalter 1">
            <a:extLst>
              <a:ext uri="{FF2B5EF4-FFF2-40B4-BE49-F238E27FC236}">
                <a16:creationId xmlns:a16="http://schemas.microsoft.com/office/drawing/2014/main" id="{D8F4CD93-0FDA-4384-A6CF-44C4FB144D3E}"/>
              </a:ext>
            </a:extLst>
          </p:cNvPr>
          <p:cNvSpPr txBox="1">
            <a:spLocks/>
          </p:cNvSpPr>
          <p:nvPr/>
        </p:nvSpPr>
        <p:spPr>
          <a:xfrm>
            <a:off x="349997" y="1053402"/>
            <a:ext cx="11474644"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ltLang="de-DE" dirty="0"/>
              <a:t>Märkischer Verband - Abwandlung mit Läuferschichten</a:t>
            </a:r>
          </a:p>
          <a:p>
            <a:pPr marL="0" indent="0">
              <a:buNone/>
            </a:pPr>
            <a:endParaRPr lang="de-DE" dirty="0"/>
          </a:p>
          <a:p>
            <a:pPr marL="0" indent="0">
              <a:buFont typeface="Wingdings" panose="05000000000000000000" pitchFamily="2" charset="2"/>
              <a:buNone/>
            </a:pPr>
            <a:endParaRPr lang="de-DE" altLang="de-DE" dirty="0"/>
          </a:p>
          <a:p>
            <a:pPr marL="0" indent="0">
              <a:buFont typeface="Wingdings" panose="05000000000000000000" pitchFamily="2" charset="2"/>
              <a:buNone/>
            </a:pPr>
            <a:endParaRPr lang="de-DE" dirty="0"/>
          </a:p>
          <a:p>
            <a:pPr marL="0" indent="0">
              <a:buFont typeface="Wingdings" panose="05000000000000000000" pitchFamily="2" charset="2"/>
              <a:buNone/>
            </a:pPr>
            <a:endParaRPr lang="de-DE" dirty="0"/>
          </a:p>
        </p:txBody>
      </p:sp>
      <p:sp>
        <p:nvSpPr>
          <p:cNvPr id="2" name="Titel 1">
            <a:extLst>
              <a:ext uri="{FF2B5EF4-FFF2-40B4-BE49-F238E27FC236}">
                <a16:creationId xmlns:a16="http://schemas.microsoft.com/office/drawing/2014/main" id="{D385E718-A238-4809-AAA4-C78E955FBEB0}"/>
              </a:ext>
            </a:extLst>
          </p:cNvPr>
          <p:cNvSpPr>
            <a:spLocks noGrp="1"/>
          </p:cNvSpPr>
          <p:nvPr>
            <p:ph type="title"/>
          </p:nvPr>
        </p:nvSpPr>
        <p:spPr/>
        <p:txBody>
          <a:bodyPr/>
          <a:lstStyle/>
          <a:p>
            <a:r>
              <a:rPr lang="de-DE" dirty="0"/>
              <a:t>Mauerverband</a:t>
            </a: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89919" y="1835480"/>
            <a:ext cx="6994800" cy="3555277"/>
          </a:xfrm>
          <a:prstGeom prst="rect">
            <a:avLst/>
          </a:prstGeom>
        </p:spPr>
      </p:pic>
    </p:spTree>
    <p:extLst>
      <p:ext uri="{BB962C8B-B14F-4D97-AF65-F5344CB8AC3E}">
        <p14:creationId xmlns:p14="http://schemas.microsoft.com/office/powerpoint/2010/main" val="374944592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CD221AAB-2555-4086-ADE9-805FAC053A4A}"/>
              </a:ext>
            </a:extLst>
          </p:cNvPr>
          <p:cNvSpPr>
            <a:spLocks noGrp="1"/>
          </p:cNvSpPr>
          <p:nvPr>
            <p:ph idx="1"/>
          </p:nvPr>
        </p:nvSpPr>
        <p:spPr>
          <a:xfrm>
            <a:off x="345881" y="1057524"/>
            <a:ext cx="7331926" cy="5119439"/>
          </a:xfrm>
        </p:spPr>
        <p:txBody>
          <a:bodyPr/>
          <a:lstStyle/>
          <a:p>
            <a:r>
              <a:rPr lang="de-DE" dirty="0"/>
              <a:t>Zu empfehlen ist, dass in der Leistungsbeschreibung neben Mustersteinen auch eine Musterfläche vereinbart wird. Mit Hilfe dieser können Steine, Mauerverband und Verfugung festgelegt und abgestimmt werden.</a:t>
            </a:r>
          </a:p>
          <a:p>
            <a:r>
              <a:rPr lang="de-DE" altLang="de-DE" dirty="0"/>
              <a:t>Bei der Beurteilung von Sichtmauerwerk spielt ein angemessener,  gebrauchsüblicher Betrachtungsabstand eine Rolle.</a:t>
            </a:r>
          </a:p>
          <a:p>
            <a:r>
              <a:rPr lang="de-DE" altLang="de-DE" dirty="0"/>
              <a:t>Die Wirkung von Mauerwerksverbänden ist abhängig durch die sorgfältige und fachgerechte Ausführung:</a:t>
            </a:r>
          </a:p>
          <a:p>
            <a:pPr lvl="1"/>
            <a:r>
              <a:rPr lang="de-DE" altLang="de-DE" dirty="0"/>
              <a:t>Gleichmäßige Fugendicke</a:t>
            </a:r>
          </a:p>
          <a:p>
            <a:pPr lvl="1"/>
            <a:r>
              <a:rPr lang="de-DE" altLang="de-DE" dirty="0"/>
              <a:t>Teilsteine sollten nass gesägt werden (keine Hammerteilung)</a:t>
            </a:r>
          </a:p>
          <a:p>
            <a:pPr lvl="1"/>
            <a:r>
              <a:rPr lang="de-DE" altLang="de-DE" dirty="0"/>
              <a:t>Ausloten der Steinköpfe oder Stoßfugen</a:t>
            </a:r>
          </a:p>
          <a:p>
            <a:pPr lvl="1"/>
            <a:r>
              <a:rPr lang="de-DE" altLang="de-DE" dirty="0"/>
              <a:t>Steine müssen sorgfältig transportiert und gestapelt werden</a:t>
            </a:r>
          </a:p>
          <a:p>
            <a:pPr lvl="1"/>
            <a:r>
              <a:rPr lang="de-DE" altLang="de-DE" dirty="0"/>
              <a:t>KS-Verblender haben herstellungsbedingt nur eine kantensaubere Kopf- und Läuferseite, Steine entsprechend prüfen, ggf. drehen und Mehrbedarf bei der Bestellung beachten.</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Mauerverband - Ausführungshinweise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85050" y="1057524"/>
            <a:ext cx="3835475" cy="4882105"/>
          </a:xfrm>
          <a:prstGeom prst="rect">
            <a:avLst/>
          </a:prstGeom>
        </p:spPr>
      </p:pic>
    </p:spTree>
    <p:extLst>
      <p:ext uri="{BB962C8B-B14F-4D97-AF65-F5344CB8AC3E}">
        <p14:creationId xmlns:p14="http://schemas.microsoft.com/office/powerpoint/2010/main" val="687592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 Mauerwerk</a:t>
            </a:r>
          </a:p>
        </p:txBody>
      </p:sp>
      <p:pic>
        <p:nvPicPr>
          <p:cNvPr id="5" name="Grafik 4">
            <a:extLst>
              <a:ext uri="{FF2B5EF4-FFF2-40B4-BE49-F238E27FC236}">
                <a16:creationId xmlns:a16="http://schemas.microsoft.com/office/drawing/2014/main" id="{CD4D234A-D9DB-468D-B103-51E59265870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5015" y="505954"/>
            <a:ext cx="3969071" cy="5624641"/>
          </a:xfrm>
          <a:prstGeom prst="rect">
            <a:avLst/>
          </a:prstGeom>
          <a:ln>
            <a:solidFill>
              <a:schemeClr val="bg1">
                <a:lumMod val="85000"/>
              </a:schemeClr>
            </a:solidFill>
          </a:ln>
        </p:spPr>
      </p:pic>
      <p:sp>
        <p:nvSpPr>
          <p:cNvPr id="21" name="Titel 2">
            <a:extLst>
              <a:ext uri="{FF2B5EF4-FFF2-40B4-BE49-F238E27FC236}">
                <a16:creationId xmlns:a16="http://schemas.microsoft.com/office/drawing/2014/main" id="{6A777D43-713D-4449-9829-B0FA6666438A}"/>
              </a:ext>
            </a:extLst>
          </p:cNvPr>
          <p:cNvSpPr txBox="1">
            <a:spLocks/>
          </p:cNvSpPr>
          <p:nvPr/>
        </p:nvSpPr>
        <p:spPr bwMode="gray">
          <a:xfrm>
            <a:off x="4517131" y="2984744"/>
            <a:ext cx="7303394" cy="888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Mauerwerk</a:t>
            </a:r>
          </a:p>
        </p:txBody>
      </p:sp>
    </p:spTree>
    <p:extLst>
      <p:ext uri="{BB962C8B-B14F-4D97-AF65-F5344CB8AC3E}">
        <p14:creationId xmlns:p14="http://schemas.microsoft.com/office/powerpoint/2010/main" val="11614212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345881" y="1057524"/>
            <a:ext cx="6097648" cy="5119439"/>
          </a:xfrm>
        </p:spPr>
        <p:txBody>
          <a:bodyPr/>
          <a:lstStyle/>
          <a:p>
            <a:r>
              <a:rPr lang="de-DE" dirty="0"/>
              <a:t>Kalksandsteine werden in verschiedenen Eigenschaften für unterschiedliche Anwendungsbereiche angeboten. </a:t>
            </a:r>
          </a:p>
          <a:p>
            <a:r>
              <a:rPr lang="de-DE" dirty="0"/>
              <a:t>Alle Kalksandsteine sind nach DIN EN 771-2 mit dem CE-Kennzeichen versehen.</a:t>
            </a:r>
          </a:p>
          <a:p>
            <a:r>
              <a:rPr lang="de-DE" dirty="0"/>
              <a:t>Steinarten sind durch verschiedene Kriterien zu unterscheiden:</a:t>
            </a:r>
          </a:p>
          <a:p>
            <a:pPr lvl="1"/>
            <a:r>
              <a:rPr lang="de-DE" dirty="0"/>
              <a:t>Lochanteil bezogen auf die Lagerfläche (Vollsteine/Lochsteine)</a:t>
            </a:r>
          </a:p>
          <a:p>
            <a:pPr lvl="1"/>
            <a:r>
              <a:rPr lang="de-DE" dirty="0"/>
              <a:t>Stegdickensumme (Lochsteine)</a:t>
            </a:r>
          </a:p>
          <a:p>
            <a:pPr lvl="1"/>
            <a:r>
              <a:rPr lang="de-DE" dirty="0"/>
              <a:t>Anordnung und Ausbildung von Griffhilfen, Grifflöchern und </a:t>
            </a:r>
            <a:r>
              <a:rPr lang="de-DE" dirty="0" err="1"/>
              <a:t>Hantierlöchern</a:t>
            </a:r>
            <a:endParaRPr lang="de-DE" dirty="0"/>
          </a:p>
          <a:p>
            <a:pPr lvl="1"/>
            <a:r>
              <a:rPr lang="de-DE" dirty="0"/>
              <a:t>Anordnung und Ausgestaltung von Lochbildern (Lochreihenanzahl, Stegdicken, Lochdurchmesser)</a:t>
            </a:r>
          </a:p>
          <a:p>
            <a:pPr lvl="1"/>
            <a:r>
              <a:rPr lang="de-DE" dirty="0"/>
              <a:t>Stoßfugenausbildung (Nut-Feder-System)</a:t>
            </a:r>
          </a:p>
          <a:p>
            <a:pPr lvl="1"/>
            <a:r>
              <a:rPr lang="de-DE" dirty="0"/>
              <a:t>Kantenausbildung (</a:t>
            </a:r>
            <a:r>
              <a:rPr lang="de-DE" dirty="0" err="1"/>
              <a:t>Fasensteine</a:t>
            </a:r>
            <a:r>
              <a:rPr lang="de-DE" dirty="0"/>
              <a:t>)</a:t>
            </a:r>
          </a:p>
        </p:txBody>
      </p:sp>
      <p:sp>
        <p:nvSpPr>
          <p:cNvPr id="5" name="Titel 4"/>
          <p:cNvSpPr>
            <a:spLocks noGrp="1"/>
          </p:cNvSpPr>
          <p:nvPr>
            <p:ph type="title"/>
          </p:nvPr>
        </p:nvSpPr>
        <p:spPr/>
        <p:txBody>
          <a:bodyPr/>
          <a:lstStyle/>
          <a:p>
            <a:r>
              <a:rPr lang="de-DE" dirty="0"/>
              <a:t>Steinarten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88526" y="1057524"/>
            <a:ext cx="4932000" cy="4932000"/>
          </a:xfrm>
          <a:prstGeom prst="rect">
            <a:avLst/>
          </a:prstGeom>
        </p:spPr>
      </p:pic>
    </p:spTree>
    <p:extLst>
      <p:ext uri="{BB962C8B-B14F-4D97-AF65-F5344CB8AC3E}">
        <p14:creationId xmlns:p14="http://schemas.microsoft.com/office/powerpoint/2010/main" val="134719258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0" y="1057524"/>
            <a:ext cx="11846119" cy="5119439"/>
          </a:xfrm>
        </p:spPr>
        <p:txBody>
          <a:bodyPr/>
          <a:lstStyle/>
          <a:p>
            <a:r>
              <a:rPr lang="de-DE" altLang="de-DE" dirty="0"/>
              <a:t>Es gibt zwei Arten der Verfugung:</a:t>
            </a:r>
          </a:p>
          <a:p>
            <a:pPr lvl="1"/>
            <a:r>
              <a:rPr lang="de-DE" altLang="de-DE" dirty="0"/>
              <a:t>nachträgliche Verfugung</a:t>
            </a:r>
          </a:p>
          <a:p>
            <a:pPr lvl="1"/>
            <a:r>
              <a:rPr lang="de-DE" altLang="de-DE" dirty="0"/>
              <a:t>Fugenglattstrich</a:t>
            </a:r>
          </a:p>
          <a:p>
            <a:r>
              <a:rPr lang="de-DE" altLang="de-DE" dirty="0"/>
              <a:t>Geschlämmtes Mauerwerk wird in untergeordneten Räumen mit geringsten optischen Ansprüchen ausgeführt.</a:t>
            </a:r>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Fugenbearbeitung</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8" name="Grafik 7">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447756" y="2451100"/>
            <a:ext cx="11372767" cy="3630275"/>
          </a:xfrm>
          <a:prstGeom prst="rect">
            <a:avLst/>
          </a:prstGeom>
        </p:spPr>
      </p:pic>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5813" y="2843837"/>
            <a:ext cx="11256652" cy="3048000"/>
          </a:xfrm>
          <a:prstGeom prst="rect">
            <a:avLst/>
          </a:prstGeom>
        </p:spPr>
      </p:pic>
    </p:spTree>
    <p:extLst>
      <p:ext uri="{BB962C8B-B14F-4D97-AF65-F5344CB8AC3E}">
        <p14:creationId xmlns:p14="http://schemas.microsoft.com/office/powerpoint/2010/main" val="3109041208"/>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Bei der nachträglichen Verfugung ist zu beachten:</a:t>
            </a:r>
          </a:p>
          <a:p>
            <a:pPr lvl="1"/>
            <a:r>
              <a:rPr lang="de-DE" altLang="de-DE" dirty="0"/>
              <a:t>nur bei Steindicken ≥ 10,5 cm</a:t>
            </a:r>
          </a:p>
          <a:p>
            <a:pPr lvl="1"/>
            <a:r>
              <a:rPr lang="de-DE" altLang="de-DE" dirty="0"/>
              <a:t>Fugen werden nach DIN EN 1996-2 beim Aufmauern mindestens 1,5 cm tief und flankensauber ausgekratzt</a:t>
            </a:r>
          </a:p>
          <a:p>
            <a:pPr lvl="1"/>
            <a:r>
              <a:rPr lang="de-DE" altLang="de-DE" dirty="0"/>
              <a:t>Auskratzen der Fugen mit  einem Holzbrettchen, um Beschädigungen an den Steinkanten zu vermeiden und gleichmäßige Auskratztiefen zu erreichen.</a:t>
            </a:r>
          </a:p>
          <a:p>
            <a:pPr lvl="1"/>
            <a:r>
              <a:rPr lang="de-DE" altLang="de-DE" dirty="0"/>
              <a:t>erdfeuchten bis plastischen Fugenmörtel mit einer Fugenkelle hohlraumfrei einbringen und verdichten </a:t>
            </a:r>
          </a:p>
          <a:p>
            <a:pPr lvl="1"/>
            <a:r>
              <a:rPr lang="de-DE" altLang="de-DE" dirty="0"/>
              <a:t>Lager- und Stoßfugen gut miteinander verbinden </a:t>
            </a:r>
          </a:p>
          <a:p>
            <a:pPr lvl="1"/>
            <a:r>
              <a:rPr lang="de-DE" altLang="de-DE" dirty="0"/>
              <a:t>gute Flankenhaftung des Mörtels an den Steinen</a:t>
            </a:r>
          </a:p>
          <a:p>
            <a:pPr lvl="1"/>
            <a:r>
              <a:rPr lang="de-DE" altLang="de-DE" dirty="0"/>
              <a:t>Schutz des frischen Mauerwerks.</a:t>
            </a:r>
            <a:br>
              <a:rPr lang="de-DE" altLang="de-DE" dirty="0"/>
            </a:br>
            <a:endParaRPr lang="de-DE" altLang="de-DE" dirty="0"/>
          </a:p>
          <a:p>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Fugenbearbeitung</a:t>
            </a:r>
          </a:p>
        </p:txBody>
      </p:sp>
      <p:pic>
        <p:nvPicPr>
          <p:cNvPr id="8" name="Inhaltsplatzhalter 7"/>
          <p:cNvPicPr>
            <a:picLocks noGrp="1" noChangeAspect="1"/>
          </p:cNvPicPr>
          <p:nvPr>
            <p:ph idx="10"/>
          </p:nvPr>
        </p:nvPicPr>
        <p:blipFill>
          <a:blip r:embed="rId2" cstate="screen">
            <a:extLst>
              <a:ext uri="{28A0092B-C50C-407E-A947-70E740481C1C}">
                <a14:useLocalDpi xmlns:a14="http://schemas.microsoft.com/office/drawing/2010/main"/>
              </a:ext>
            </a:extLst>
          </a:blip>
          <a:stretch>
            <a:fillRect/>
          </a:stretch>
        </p:blipFill>
        <p:spPr>
          <a:xfrm>
            <a:off x="6070601" y="1074475"/>
            <a:ext cx="5749925" cy="4312443"/>
          </a:xfrm>
        </p:spPr>
      </p:pic>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Tree>
    <p:extLst>
      <p:ext uri="{BB962C8B-B14F-4D97-AF65-F5344CB8AC3E}">
        <p14:creationId xmlns:p14="http://schemas.microsoft.com/office/powerpoint/2010/main" val="271811204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Ausführungsschritte bei nachträglicher Verfugung</a:t>
            </a:r>
          </a:p>
          <a:p>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Fugenbearbeitung</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8" name="Grafik 7">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723900" y="1511300"/>
            <a:ext cx="9969500" cy="4473869"/>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56339" y="1696593"/>
            <a:ext cx="8504621" cy="4103281"/>
          </a:xfrm>
          <a:prstGeom prst="rect">
            <a:avLst/>
          </a:prstGeom>
        </p:spPr>
      </p:pic>
    </p:spTree>
    <p:extLst>
      <p:ext uri="{BB962C8B-B14F-4D97-AF65-F5344CB8AC3E}">
        <p14:creationId xmlns:p14="http://schemas.microsoft.com/office/powerpoint/2010/main" val="333092830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Bei der nachträglichen Verfugung ist zu beachten:</a:t>
            </a:r>
          </a:p>
          <a:p>
            <a:pPr lvl="1"/>
            <a:r>
              <a:rPr lang="de-DE" altLang="de-DE" dirty="0"/>
              <a:t>erdfeuchten bis plastischen Fugenmörtel mit einer Fugenkelle hohlraumfrei einbringen und verdichten</a:t>
            </a:r>
          </a:p>
          <a:p>
            <a:pPr lvl="1"/>
            <a:r>
              <a:rPr lang="de-DE" altLang="de-DE" dirty="0"/>
              <a:t>Lager- und Stoßfugen gut miteinander verbinden</a:t>
            </a:r>
          </a:p>
          <a:p>
            <a:pPr lvl="1"/>
            <a:r>
              <a:rPr lang="de-DE" altLang="de-DE" dirty="0"/>
              <a:t>gute Flankenhaftung des Mörtels an den Steinen</a:t>
            </a:r>
          </a:p>
          <a:p>
            <a:pPr lvl="1"/>
            <a:r>
              <a:rPr lang="de-DE" altLang="de-DE" dirty="0"/>
              <a:t>bei weißem Fugenmörtel Verwendung einer Fugenkelle aus nicht rostendem Stahl, um dunkle Verfärbungen durch Stahlabrieb zu vermeiden.</a:t>
            </a:r>
          </a:p>
          <a:p>
            <a:pPr lvl="1"/>
            <a:r>
              <a:rPr lang="de-DE" altLang="de-DE" dirty="0"/>
              <a:t>Ausführung nur bei trockener Witterung</a:t>
            </a:r>
          </a:p>
          <a:p>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Fugenbearbeitung</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b="11729"/>
          <a:stretch/>
        </p:blipFill>
        <p:spPr>
          <a:xfrm>
            <a:off x="7345682" y="1057524"/>
            <a:ext cx="4474844" cy="4906962"/>
          </a:xfrm>
          <a:prstGeom prst="rect">
            <a:avLst/>
          </a:prstGeom>
        </p:spPr>
      </p:pic>
      <p:sp>
        <p:nvSpPr>
          <p:cNvPr id="7" name="Textfeld 6"/>
          <p:cNvSpPr txBox="1"/>
          <p:nvPr/>
        </p:nvSpPr>
        <p:spPr>
          <a:xfrm>
            <a:off x="9044940" y="5964486"/>
            <a:ext cx="2755900"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Bild: </a:t>
            </a:r>
            <a:r>
              <a:rPr lang="de-DE" sz="1000" dirty="0" err="1">
                <a:latin typeface="Arial" panose="020B0604020202020204" pitchFamily="34" charset="0"/>
                <a:cs typeface="Arial" panose="020B0604020202020204" pitchFamily="34" charset="0"/>
              </a:rPr>
              <a:t>Xella</a:t>
            </a:r>
            <a:r>
              <a:rPr lang="de-DE" sz="1000" dirty="0">
                <a:latin typeface="Arial" panose="020B0604020202020204" pitchFamily="34" charset="0"/>
                <a:cs typeface="Arial" panose="020B0604020202020204" pitchFamily="34" charset="0"/>
              </a:rPr>
              <a:t> Deutschland GmbH</a:t>
            </a:r>
          </a:p>
        </p:txBody>
      </p:sp>
    </p:spTree>
    <p:extLst>
      <p:ext uri="{BB962C8B-B14F-4D97-AF65-F5344CB8AC3E}">
        <p14:creationId xmlns:p14="http://schemas.microsoft.com/office/powerpoint/2010/main" val="4055259628"/>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Nachträgliche Verfugung</a:t>
            </a:r>
          </a:p>
          <a:p>
            <a:pPr lvl="1"/>
            <a:r>
              <a:rPr lang="de-DE" altLang="de-DE" dirty="0"/>
              <a:t>Die Fugen des Sichtmauerwerks müssen von Staub und lockeren Mörtelresten befreit werden.</a:t>
            </a:r>
            <a:br>
              <a:rPr lang="de-DE" altLang="de-DE" dirty="0"/>
            </a:br>
            <a:endParaRPr lang="de-DE" altLang="de-DE" dirty="0"/>
          </a:p>
          <a:p>
            <a:endParaRPr lang="de-DE" altLang="de-DE" dirty="0"/>
          </a:p>
        </p:txBody>
      </p:sp>
      <p:sp>
        <p:nvSpPr>
          <p:cNvPr id="5" name="Inhaltsplatzhalter 4">
            <a:extLst>
              <a:ext uri="{FF2B5EF4-FFF2-40B4-BE49-F238E27FC236}">
                <a16:creationId xmlns:a16="http://schemas.microsoft.com/office/drawing/2014/main" id="{739EBE7C-8458-40F0-8B29-B89DBF48F49B}"/>
              </a:ext>
            </a:extLst>
          </p:cNvPr>
          <p:cNvSpPr>
            <a:spLocks noGrp="1"/>
          </p:cNvSpPr>
          <p:nvPr>
            <p:ph idx="10"/>
          </p:nvPr>
        </p:nvSpPr>
        <p:spPr/>
        <p:txBody>
          <a:bodyPr/>
          <a:lstStyle/>
          <a:p>
            <a:endParaRPr lang="de-DE" altLang="de-DE" dirty="0"/>
          </a:p>
          <a:p>
            <a:pPr lvl="1"/>
            <a:r>
              <a:rPr lang="de-DE" altLang="de-DE" dirty="0"/>
              <a:t>Das Mauerwerk ist gründlich </a:t>
            </a:r>
            <a:r>
              <a:rPr lang="de-DE" altLang="de-DE" dirty="0" err="1"/>
              <a:t>vorzunässen</a:t>
            </a:r>
            <a:r>
              <a:rPr lang="de-DE" altLang="de-DE" dirty="0"/>
              <a:t>.</a:t>
            </a:r>
            <a:endParaRPr lang="de-DE"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7" name="Titel 6">
            <a:extLst>
              <a:ext uri="{FF2B5EF4-FFF2-40B4-BE49-F238E27FC236}">
                <a16:creationId xmlns:a16="http://schemas.microsoft.com/office/drawing/2014/main" id="{C0F1A770-399A-469E-80C4-1659629F20A0}"/>
              </a:ext>
            </a:extLst>
          </p:cNvPr>
          <p:cNvSpPr>
            <a:spLocks noGrp="1"/>
          </p:cNvSpPr>
          <p:nvPr>
            <p:ph type="title"/>
          </p:nvPr>
        </p:nvSpPr>
        <p:spPr/>
        <p:txBody>
          <a:bodyPr/>
          <a:lstStyle/>
          <a:p>
            <a:r>
              <a:rPr lang="de-DE" dirty="0"/>
              <a:t>Fugenbearbeitung</a:t>
            </a:r>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838" y="1992164"/>
            <a:ext cx="4501323" cy="4126212"/>
          </a:xfrm>
          <a:prstGeom prst="rect">
            <a:avLst/>
          </a:prstGeom>
        </p:spPr>
      </p:pic>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73244" y="1993376"/>
            <a:ext cx="4500000" cy="4125000"/>
          </a:xfrm>
          <a:prstGeom prst="rect">
            <a:avLst/>
          </a:prstGeom>
        </p:spPr>
      </p:pic>
    </p:spTree>
    <p:extLst>
      <p:ext uri="{BB962C8B-B14F-4D97-AF65-F5344CB8AC3E}">
        <p14:creationId xmlns:p14="http://schemas.microsoft.com/office/powerpoint/2010/main" val="191983464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Beim Fugenglattstrich ist zu beachten:</a:t>
            </a:r>
          </a:p>
          <a:p>
            <a:pPr lvl="1"/>
            <a:r>
              <a:rPr lang="de-DE" altLang="de-DE" dirty="0"/>
              <a:t>Verfugung vollflächig aus einem „Guss“ erstellten</a:t>
            </a:r>
          </a:p>
          <a:p>
            <a:pPr lvl="1"/>
            <a:r>
              <a:rPr lang="de-DE" altLang="de-DE" dirty="0"/>
              <a:t>Überquellender Mörtel mit der Kelle abschneiden</a:t>
            </a:r>
          </a:p>
          <a:p>
            <a:pPr lvl="1"/>
            <a:r>
              <a:rPr lang="de-DE" altLang="de-DE" dirty="0"/>
              <a:t>Nach Beginn des </a:t>
            </a:r>
            <a:r>
              <a:rPr lang="de-DE" altLang="de-DE" dirty="0" err="1"/>
              <a:t>Ansteifens</a:t>
            </a:r>
            <a:r>
              <a:rPr lang="de-DE" altLang="de-DE" dirty="0"/>
              <a:t> den Mörtel mit einem </a:t>
            </a:r>
            <a:r>
              <a:rPr lang="de-DE" altLang="de-DE" dirty="0" err="1"/>
              <a:t>Fugholz</a:t>
            </a:r>
            <a:r>
              <a:rPr lang="de-DE" altLang="de-DE" dirty="0"/>
              <a:t> oder einem Schlauchstück bündig mit der Vorderkante des Sichtmauerwerks glatt streichen und verdichten</a:t>
            </a:r>
          </a:p>
          <a:p>
            <a:pPr lvl="1"/>
            <a:r>
              <a:rPr lang="de-DE" altLang="de-DE" dirty="0"/>
              <a:t>frisches Sichtmauerwerk vor starkem Regen und starker Sonneneinstrahlung schützen und bei sommerlicher trockener Witterung ggf. mit Wasser besprühen.</a:t>
            </a:r>
          </a:p>
          <a:p>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Fugenbearbeitung</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10488" y="1074475"/>
            <a:ext cx="5510037" cy="4709299"/>
          </a:xfrm>
          <a:prstGeom prst="rect">
            <a:avLst/>
          </a:prstGeom>
        </p:spPr>
      </p:pic>
      <p:sp>
        <p:nvSpPr>
          <p:cNvPr id="7" name="Textfeld 6"/>
          <p:cNvSpPr txBox="1"/>
          <p:nvPr/>
        </p:nvSpPr>
        <p:spPr>
          <a:xfrm>
            <a:off x="9044940" y="5874174"/>
            <a:ext cx="2755900"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Bild: </a:t>
            </a:r>
            <a:r>
              <a:rPr lang="de-DE" sz="1000" dirty="0" err="1">
                <a:latin typeface="Arial" panose="020B0604020202020204" pitchFamily="34" charset="0"/>
                <a:cs typeface="Arial" panose="020B0604020202020204" pitchFamily="34" charset="0"/>
              </a:rPr>
              <a:t>Xella</a:t>
            </a:r>
            <a:r>
              <a:rPr lang="de-DE" sz="1000" dirty="0">
                <a:latin typeface="Arial" panose="020B0604020202020204" pitchFamily="34" charset="0"/>
                <a:cs typeface="Arial" panose="020B0604020202020204" pitchFamily="34" charset="0"/>
              </a:rPr>
              <a:t> Deutschland GmbH</a:t>
            </a:r>
          </a:p>
        </p:txBody>
      </p:sp>
    </p:spTree>
    <p:extLst>
      <p:ext uri="{BB962C8B-B14F-4D97-AF65-F5344CB8AC3E}">
        <p14:creationId xmlns:p14="http://schemas.microsoft.com/office/powerpoint/2010/main" val="119165804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2974348" y="1057524"/>
            <a:ext cx="6322052" cy="5034593"/>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pPr marL="0" indent="0">
              <a:buNone/>
            </a:pPr>
            <a:endParaRPr lang="de-DE" altLang="de-DE" dirty="0"/>
          </a:p>
          <a:p>
            <a:pPr marL="0" indent="0">
              <a:buNone/>
            </a:pPr>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Fugenbearbeitung</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0919" y="1142369"/>
            <a:ext cx="5528911" cy="4867767"/>
          </a:xfrm>
          <a:prstGeom prst="rect">
            <a:avLst/>
          </a:prstGeom>
        </p:spPr>
      </p:pic>
    </p:spTree>
    <p:extLst>
      <p:ext uri="{BB962C8B-B14F-4D97-AF65-F5344CB8AC3E}">
        <p14:creationId xmlns:p14="http://schemas.microsoft.com/office/powerpoint/2010/main" val="2846689830"/>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Sichtmauerwerk kann aus optischen Gründen</a:t>
            </a:r>
          </a:p>
          <a:p>
            <a:pPr lvl="1"/>
            <a:r>
              <a:rPr lang="de-DE" altLang="de-DE" dirty="0"/>
              <a:t>farblos imprägniert</a:t>
            </a:r>
          </a:p>
          <a:p>
            <a:pPr lvl="1"/>
            <a:r>
              <a:rPr lang="de-DE" altLang="de-DE" dirty="0"/>
              <a:t>mit einem deckenden Anstrich versehen werden</a:t>
            </a:r>
          </a:p>
          <a:p>
            <a:r>
              <a:rPr lang="de-DE" altLang="de-DE" dirty="0"/>
              <a:t>Imprägnierungen verändern das Erscheinungsbild nicht, wirken </a:t>
            </a:r>
            <a:r>
              <a:rPr lang="de-DE" altLang="de-DE" dirty="0" err="1"/>
              <a:t>Vermutzung</a:t>
            </a:r>
            <a:r>
              <a:rPr lang="de-DE" altLang="de-DE" dirty="0"/>
              <a:t> und </a:t>
            </a:r>
            <a:r>
              <a:rPr lang="de-DE" altLang="de-DE" dirty="0" err="1"/>
              <a:t>Veralgung</a:t>
            </a:r>
            <a:r>
              <a:rPr lang="de-DE" altLang="de-DE" dirty="0"/>
              <a:t> entgegen, schnelle und gleichmäßige Trocknung nach Regen.</a:t>
            </a:r>
          </a:p>
          <a:p>
            <a:r>
              <a:rPr lang="de-DE" altLang="de-DE" dirty="0"/>
              <a:t>Bei deckenden Anstriche wirkt das Sichtmauerwerk flächiger, Unregelmäßigkeiten sind weniger auffällig.</a:t>
            </a:r>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Oberflächenbehandlung von Sichtmauerwerk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334126" y="1057524"/>
            <a:ext cx="5486400" cy="4847976"/>
          </a:xfrm>
          <a:prstGeom prst="rect">
            <a:avLst/>
          </a:prstGeom>
        </p:spPr>
      </p:pic>
    </p:spTree>
    <p:extLst>
      <p:ext uri="{BB962C8B-B14F-4D97-AF65-F5344CB8AC3E}">
        <p14:creationId xmlns:p14="http://schemas.microsoft.com/office/powerpoint/2010/main" val="1343581297"/>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Die Reinigung von Sichtmauerwerk erfolgt grund-</a:t>
            </a:r>
            <a:br>
              <a:rPr lang="de-DE" altLang="de-DE" dirty="0"/>
            </a:br>
            <a:r>
              <a:rPr lang="de-DE" altLang="de-DE" dirty="0" err="1"/>
              <a:t>sätzlich</a:t>
            </a:r>
            <a:r>
              <a:rPr lang="de-DE" altLang="de-DE" dirty="0"/>
              <a:t>:</a:t>
            </a:r>
          </a:p>
          <a:p>
            <a:pPr lvl="1"/>
            <a:r>
              <a:rPr lang="de-DE" altLang="de-DE" dirty="0"/>
              <a:t>mit klarem Wasser</a:t>
            </a:r>
          </a:p>
          <a:p>
            <a:pPr lvl="1"/>
            <a:r>
              <a:rPr lang="de-DE" altLang="de-DE" dirty="0"/>
              <a:t>ggf. mechanisch, z.B. einer Wurzelbürste</a:t>
            </a:r>
          </a:p>
          <a:p>
            <a:r>
              <a:rPr lang="de-DE" altLang="de-DE" dirty="0"/>
              <a:t>Leichte Verschmutzungen, wie z.B. ausgehärtete</a:t>
            </a:r>
            <a:br>
              <a:rPr lang="de-DE" altLang="de-DE" dirty="0"/>
            </a:br>
            <a:r>
              <a:rPr lang="de-DE" altLang="de-DE" dirty="0"/>
              <a:t>Mörtelspritzer, lassen sich einfach mechanisch entfernen durch:</a:t>
            </a:r>
          </a:p>
          <a:p>
            <a:pPr lvl="1"/>
            <a:r>
              <a:rPr lang="de-DE" altLang="de-DE" dirty="0"/>
              <a:t>Abstoßen mit einem Spachtel</a:t>
            </a:r>
          </a:p>
          <a:p>
            <a:pPr lvl="1"/>
            <a:r>
              <a:rPr lang="de-DE" altLang="de-DE" dirty="0"/>
              <a:t>Abschleifen mit Glas- oder Sandpapier</a:t>
            </a:r>
          </a:p>
          <a:p>
            <a:pPr lvl="1"/>
            <a:r>
              <a:rPr lang="de-DE" altLang="de-DE" dirty="0"/>
              <a:t>Abschleifen mit einem halbierten oder geviertelten</a:t>
            </a:r>
            <a:br>
              <a:rPr lang="de-DE" altLang="de-DE" dirty="0"/>
            </a:br>
            <a:r>
              <a:rPr lang="de-DE" altLang="de-DE" dirty="0"/>
              <a:t>KS-Verblender</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Reinigung von Sichtmauerwerk</a:t>
            </a:r>
          </a:p>
        </p:txBody>
      </p:sp>
      <p:pic>
        <p:nvPicPr>
          <p:cNvPr id="8" name="Inhaltsplatzhalter 7"/>
          <p:cNvPicPr>
            <a:picLocks noGrp="1" noChangeAspect="1"/>
          </p:cNvPicPr>
          <p:nvPr>
            <p:ph idx="10"/>
          </p:nvPr>
        </p:nvPicPr>
        <p:blipFill rotWithShape="1">
          <a:blip r:embed="rId2" cstate="screen">
            <a:extLst>
              <a:ext uri="{28A0092B-C50C-407E-A947-70E740481C1C}">
                <a14:useLocalDpi xmlns:a14="http://schemas.microsoft.com/office/drawing/2010/main"/>
              </a:ext>
            </a:extLst>
          </a:blip>
          <a:srcRect/>
          <a:stretch/>
        </p:blipFill>
        <p:spPr>
          <a:xfrm>
            <a:off x="6207126" y="1057524"/>
            <a:ext cx="5613400" cy="4791604"/>
          </a:xfrm>
        </p:spPr>
      </p:pic>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9" name="Textfeld 8"/>
          <p:cNvSpPr txBox="1"/>
          <p:nvPr/>
        </p:nvSpPr>
        <p:spPr>
          <a:xfrm>
            <a:off x="6464762" y="1435100"/>
            <a:ext cx="1663238" cy="369332"/>
          </a:xfrm>
          <a:prstGeom prst="rect">
            <a:avLst/>
          </a:prstGeom>
          <a:noFill/>
        </p:spPr>
        <p:txBody>
          <a:bodyPr wrap="square" rtlCol="0">
            <a:spAutoFit/>
          </a:bodyPr>
          <a:lstStyle/>
          <a:p>
            <a:r>
              <a:rPr lang="de-DE" b="1" dirty="0">
                <a:solidFill>
                  <a:srgbClr val="FF0000"/>
                </a:solidFill>
                <a:latin typeface="Arial" panose="020B0604020202020204" pitchFamily="34" charset="0"/>
                <a:cs typeface="Arial" panose="020B0604020202020204" pitchFamily="34" charset="0"/>
              </a:rPr>
              <a:t>verschmutzt</a:t>
            </a:r>
          </a:p>
        </p:txBody>
      </p:sp>
      <p:sp>
        <p:nvSpPr>
          <p:cNvPr id="10" name="Textfeld 9"/>
          <p:cNvSpPr txBox="1"/>
          <p:nvPr/>
        </p:nvSpPr>
        <p:spPr>
          <a:xfrm>
            <a:off x="9385762" y="1435100"/>
            <a:ext cx="1663238" cy="369332"/>
          </a:xfrm>
          <a:prstGeom prst="rect">
            <a:avLst/>
          </a:prstGeom>
          <a:noFill/>
        </p:spPr>
        <p:txBody>
          <a:bodyPr wrap="square" rtlCol="0">
            <a:spAutoFit/>
          </a:bodyPr>
          <a:lstStyle/>
          <a:p>
            <a:r>
              <a:rPr lang="de-DE" b="1" dirty="0">
                <a:solidFill>
                  <a:srgbClr val="00B2EB"/>
                </a:solidFill>
                <a:latin typeface="Arial" panose="020B0604020202020204" pitchFamily="34" charset="0"/>
                <a:cs typeface="Arial" panose="020B0604020202020204" pitchFamily="34" charset="0"/>
              </a:rPr>
              <a:t>gereinigt</a:t>
            </a:r>
          </a:p>
        </p:txBody>
      </p:sp>
    </p:spTree>
    <p:extLst>
      <p:ext uri="{BB962C8B-B14F-4D97-AF65-F5344CB8AC3E}">
        <p14:creationId xmlns:p14="http://schemas.microsoft.com/office/powerpoint/2010/main" val="3129724408"/>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Bei stärkeren Verschmutzungen ist die Nass-reinigung mit folgenden Methoden zu empfehlen:</a:t>
            </a:r>
          </a:p>
          <a:p>
            <a:pPr lvl="1"/>
            <a:r>
              <a:rPr lang="de-DE" altLang="de-DE" dirty="0"/>
              <a:t>Wurzelbürste und klarem Wasser unter Zugabe eines Netzmittels zur Herabsetzung der Oberflächenspannung</a:t>
            </a:r>
          </a:p>
          <a:p>
            <a:pPr lvl="1"/>
            <a:r>
              <a:rPr lang="de-DE" altLang="de-DE" dirty="0"/>
              <a:t>Dampfstrahlreinigung mit Netzmittel         (Vorsicht: Düseneinstellung und Abstand so wählen, dass keine Schädigungen auftreten).</a:t>
            </a:r>
          </a:p>
          <a:p>
            <a:r>
              <a:rPr lang="de-DE" dirty="0"/>
              <a:t>Das Absäuern von KS-Mauerwerk ist nach DIN 18330 nicht zulässig.</a:t>
            </a:r>
          </a:p>
          <a:p>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Reinigung von Sichtmauerwerk</a:t>
            </a:r>
          </a:p>
        </p:txBody>
      </p:sp>
      <p:pic>
        <p:nvPicPr>
          <p:cNvPr id="8" name="Inhaltsplatzhalter 7"/>
          <p:cNvPicPr>
            <a:picLocks noGrp="1" noChangeAspect="1"/>
          </p:cNvPicPr>
          <p:nvPr>
            <p:ph idx="10"/>
          </p:nvPr>
        </p:nvPicPr>
        <p:blipFill>
          <a:blip r:embed="rId2" cstate="screen">
            <a:extLst>
              <a:ext uri="{28A0092B-C50C-407E-A947-70E740481C1C}">
                <a14:useLocalDpi xmlns:a14="http://schemas.microsoft.com/office/drawing/2010/main"/>
              </a:ext>
            </a:extLst>
          </a:blip>
          <a:stretch>
            <a:fillRect/>
          </a:stretch>
        </p:blipFill>
        <p:spPr>
          <a:xfrm>
            <a:off x="6070601" y="1221441"/>
            <a:ext cx="5749925" cy="4791604"/>
          </a:xfrm>
        </p:spPr>
      </p:pic>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Tree>
    <p:extLst>
      <p:ext uri="{BB962C8B-B14F-4D97-AF65-F5344CB8AC3E}">
        <p14:creationId xmlns:p14="http://schemas.microsoft.com/office/powerpoint/2010/main" val="20067249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nhaltsplatzhalter 9"/>
          <p:cNvGraphicFramePr>
            <a:graphicFrameLocks noGrp="1"/>
          </p:cNvGraphicFramePr>
          <p:nvPr>
            <p:ph idx="1"/>
          </p:nvPr>
        </p:nvGraphicFramePr>
        <p:xfrm>
          <a:off x="480550" y="1057275"/>
          <a:ext cx="11492678" cy="4901412"/>
        </p:xfrm>
        <a:graphic>
          <a:graphicData uri="http://schemas.openxmlformats.org/drawingml/2006/table">
            <a:tbl>
              <a:tblPr firstRow="1" bandRow="1">
                <a:tableStyleId>{5940675A-B579-460E-94D1-54222C63F5DA}</a:tableStyleId>
              </a:tblPr>
              <a:tblGrid>
                <a:gridCol w="451784">
                  <a:extLst>
                    <a:ext uri="{9D8B030D-6E8A-4147-A177-3AD203B41FA5}">
                      <a16:colId xmlns:a16="http://schemas.microsoft.com/office/drawing/2014/main" val="20000"/>
                    </a:ext>
                  </a:extLst>
                </a:gridCol>
                <a:gridCol w="1846729">
                  <a:extLst>
                    <a:ext uri="{9D8B030D-6E8A-4147-A177-3AD203B41FA5}">
                      <a16:colId xmlns:a16="http://schemas.microsoft.com/office/drawing/2014/main" val="20001"/>
                    </a:ext>
                  </a:extLst>
                </a:gridCol>
                <a:gridCol w="1075765">
                  <a:extLst>
                    <a:ext uri="{9D8B030D-6E8A-4147-A177-3AD203B41FA5}">
                      <a16:colId xmlns:a16="http://schemas.microsoft.com/office/drawing/2014/main" val="20002"/>
                    </a:ext>
                  </a:extLst>
                </a:gridCol>
                <a:gridCol w="941294">
                  <a:extLst>
                    <a:ext uri="{9D8B030D-6E8A-4147-A177-3AD203B41FA5}">
                      <a16:colId xmlns:a16="http://schemas.microsoft.com/office/drawing/2014/main" val="20003"/>
                    </a:ext>
                  </a:extLst>
                </a:gridCol>
                <a:gridCol w="7177106">
                  <a:extLst>
                    <a:ext uri="{9D8B030D-6E8A-4147-A177-3AD203B41FA5}">
                      <a16:colId xmlns:a16="http://schemas.microsoft.com/office/drawing/2014/main" val="20004"/>
                    </a:ext>
                  </a:extLst>
                </a:gridCol>
              </a:tblGrid>
              <a:tr h="119768">
                <a:tc gridSpan="2">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hMerge="1">
                  <a:txBody>
                    <a:bodyPr/>
                    <a:lstStyle/>
                    <a:p>
                      <a:endParaRPr lang="de-DE"/>
                    </a:p>
                  </a:txBody>
                  <a:tcPr/>
                </a:tc>
                <a:tc>
                  <a:txBody>
                    <a:bodyPr/>
                    <a:lstStyle/>
                    <a:p>
                      <a:pPr algn="ctr"/>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pPr algn="ctr"/>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extLst>
                  <a:ext uri="{0D108BD9-81ED-4DB2-BD59-A6C34878D82A}">
                    <a16:rowId xmlns:a16="http://schemas.microsoft.com/office/drawing/2014/main" val="10000"/>
                  </a:ext>
                </a:extLst>
              </a:tr>
              <a:tr h="718605">
                <a:tc gridSpan="2">
                  <a:txBody>
                    <a:bodyPr/>
                    <a:lstStyle/>
                    <a:p>
                      <a:r>
                        <a:rPr lang="de-DE" sz="1400" b="1" dirty="0">
                          <a:latin typeface="Arial" pitchFamily="34" charset="0"/>
                          <a:cs typeface="Arial" pitchFamily="34" charset="0"/>
                        </a:rPr>
                        <a:t>Bezeichnung</a:t>
                      </a:r>
                    </a:p>
                  </a:txBody>
                  <a:tcPr>
                    <a:lnT w="12700" cmpd="sng">
                      <a:noFill/>
                    </a:lnT>
                    <a:solidFill>
                      <a:srgbClr val="00B2EB">
                        <a:alpha val="14902"/>
                      </a:srgbClr>
                    </a:solidFill>
                  </a:tcPr>
                </a:tc>
                <a:tc hMerge="1">
                  <a:txBody>
                    <a:bodyPr/>
                    <a:lstStyle/>
                    <a:p>
                      <a:endParaRPr lang="de-DE" dirty="0">
                        <a:latin typeface="Arial" pitchFamily="34" charset="0"/>
                        <a:cs typeface="Arial" pitchFamily="34" charset="0"/>
                      </a:endParaRPr>
                    </a:p>
                  </a:txBody>
                  <a:tcPr/>
                </a:tc>
                <a:tc>
                  <a:txBody>
                    <a:bodyPr/>
                    <a:lstStyle/>
                    <a:p>
                      <a:pPr algn="ctr"/>
                      <a:r>
                        <a:rPr lang="de-DE" sz="1400" b="1" dirty="0">
                          <a:latin typeface="Arial" pitchFamily="34" charset="0"/>
                          <a:cs typeface="Arial" pitchFamily="34" charset="0"/>
                        </a:rPr>
                        <a:t>Kurz- </a:t>
                      </a:r>
                    </a:p>
                    <a:p>
                      <a:pPr algn="ctr"/>
                      <a:r>
                        <a:rPr lang="de-DE" sz="1400" b="1" dirty="0" err="1">
                          <a:latin typeface="Arial" pitchFamily="34" charset="0"/>
                          <a:cs typeface="Arial" pitchFamily="34" charset="0"/>
                        </a:rPr>
                        <a:t>zeichen</a:t>
                      </a:r>
                      <a:endParaRPr lang="de-DE" sz="1400" b="1" dirty="0">
                        <a:latin typeface="Arial" pitchFamily="34" charset="0"/>
                        <a:cs typeface="Arial" pitchFamily="34" charset="0"/>
                      </a:endParaRPr>
                    </a:p>
                  </a:txBody>
                  <a:tcPr>
                    <a:lnT w="12700" cmpd="sng">
                      <a:noFill/>
                    </a:lnT>
                    <a:solidFill>
                      <a:srgbClr val="00B2EB">
                        <a:alpha val="14902"/>
                      </a:srgbClr>
                    </a:solidFill>
                  </a:tcPr>
                </a:tc>
                <a:tc>
                  <a:txBody>
                    <a:bodyPr/>
                    <a:lstStyle/>
                    <a:p>
                      <a:pPr algn="ctr"/>
                      <a:r>
                        <a:rPr lang="de-DE" sz="1400" b="1" dirty="0">
                          <a:latin typeface="Arial" pitchFamily="34" charset="0"/>
                          <a:cs typeface="Arial" pitchFamily="34" charset="0"/>
                        </a:rPr>
                        <a:t>Schicht-</a:t>
                      </a:r>
                    </a:p>
                    <a:p>
                      <a:pPr algn="ctr"/>
                      <a:r>
                        <a:rPr lang="de-DE" sz="1400" b="1" dirty="0">
                          <a:latin typeface="Arial" pitchFamily="34" charset="0"/>
                          <a:cs typeface="Arial" pitchFamily="34" charset="0"/>
                        </a:rPr>
                        <a:t>höhe </a:t>
                      </a:r>
                    </a:p>
                    <a:p>
                      <a:pPr algn="ctr"/>
                      <a:r>
                        <a:rPr lang="de-DE" sz="1400" b="1" dirty="0">
                          <a:latin typeface="Arial" pitchFamily="34" charset="0"/>
                          <a:cs typeface="Arial" pitchFamily="34" charset="0"/>
                        </a:rPr>
                        <a:t>[cm]</a:t>
                      </a:r>
                    </a:p>
                  </a:txBody>
                  <a:tcPr>
                    <a:lnT w="12700" cmpd="sng">
                      <a:noFill/>
                    </a:lnT>
                    <a:solidFill>
                      <a:srgbClr val="00B2EB">
                        <a:alpha val="14902"/>
                      </a:srgbClr>
                    </a:solidFill>
                  </a:tcPr>
                </a:tc>
                <a:tc>
                  <a:txBody>
                    <a:bodyPr/>
                    <a:lstStyle/>
                    <a:p>
                      <a:r>
                        <a:rPr lang="de-DE" sz="1400" b="1" dirty="0">
                          <a:latin typeface="Arial" pitchFamily="34" charset="0"/>
                          <a:cs typeface="Arial" pitchFamily="34" charset="0"/>
                        </a:rPr>
                        <a:t>Eigenschaften und Anwendungsbereiche</a:t>
                      </a:r>
                    </a:p>
                  </a:txBody>
                  <a:tcPr>
                    <a:lnT w="12700" cmpd="sng">
                      <a:noFill/>
                    </a:lnT>
                    <a:solidFill>
                      <a:srgbClr val="00B2EB">
                        <a:alpha val="14902"/>
                      </a:srgbClr>
                    </a:solidFill>
                  </a:tcPr>
                </a:tc>
                <a:extLst>
                  <a:ext uri="{0D108BD9-81ED-4DB2-BD59-A6C34878D82A}">
                    <a16:rowId xmlns:a16="http://schemas.microsoft.com/office/drawing/2014/main" val="10001"/>
                  </a:ext>
                </a:extLst>
              </a:tr>
              <a:tr h="364293">
                <a:tc gridSpan="5">
                  <a:txBody>
                    <a:bodyPr/>
                    <a:lstStyle/>
                    <a:p>
                      <a:r>
                        <a:rPr lang="de-DE" sz="1400" b="1" dirty="0">
                          <a:solidFill>
                            <a:srgbClr val="00B2EB"/>
                          </a:solidFill>
                          <a:latin typeface="Arial" pitchFamily="34" charset="0"/>
                          <a:cs typeface="Arial" pitchFamily="34" charset="0"/>
                        </a:rPr>
                        <a:t>a) Kalksandsteine: Lochanteil ≤ 15 % der Lagerfläche</a:t>
                      </a:r>
                    </a:p>
                  </a:txBody>
                  <a:tcPr>
                    <a:solidFill>
                      <a:srgbClr val="00B2EB">
                        <a:alpha val="14902"/>
                      </a:srgbClr>
                    </a:solidFill>
                  </a:tcPr>
                </a:tc>
                <a:tc hMerge="1">
                  <a:txBody>
                    <a:bodyPr/>
                    <a:lstStyle/>
                    <a:p>
                      <a:endParaRPr lang="de-DE" dirty="0">
                        <a:latin typeface="Arial" pitchFamily="34" charset="0"/>
                        <a:cs typeface="Arial" pitchFamily="34" charset="0"/>
                      </a:endParaRPr>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364293">
                <a:tc>
                  <a:txBody>
                    <a:bodyPr/>
                    <a:lstStyle/>
                    <a:p>
                      <a:r>
                        <a:rPr lang="de-DE" sz="1400" b="1" dirty="0">
                          <a:latin typeface="Arial" pitchFamily="34" charset="0"/>
                          <a:cs typeface="Arial" pitchFamily="34" charset="0"/>
                        </a:rPr>
                        <a:t>1</a:t>
                      </a:r>
                    </a:p>
                  </a:txBody>
                  <a:tcPr>
                    <a:solidFill>
                      <a:srgbClr val="00B2EB">
                        <a:alpha val="14902"/>
                      </a:srgbClr>
                    </a:solidFill>
                  </a:tcPr>
                </a:tc>
                <a:tc>
                  <a:txBody>
                    <a:bodyPr/>
                    <a:lstStyle/>
                    <a:p>
                      <a:r>
                        <a:rPr lang="de-DE" sz="1400" b="1" dirty="0">
                          <a:latin typeface="Arial" pitchFamily="34" charset="0"/>
                          <a:cs typeface="Arial" pitchFamily="34" charset="0"/>
                        </a:rPr>
                        <a:t>KS-Vollsteine</a:t>
                      </a:r>
                    </a:p>
                  </a:txBody>
                  <a:tcPr>
                    <a:solidFill>
                      <a:srgbClr val="00B2EB">
                        <a:alpha val="14902"/>
                      </a:srgbClr>
                    </a:solidFill>
                  </a:tcPr>
                </a:tc>
                <a:tc>
                  <a:txBody>
                    <a:bodyPr/>
                    <a:lstStyle/>
                    <a:p>
                      <a:pPr algn="ctr"/>
                      <a:r>
                        <a:rPr lang="de-DE" sz="1400" dirty="0">
                          <a:latin typeface="Arial" pitchFamily="34" charset="0"/>
                          <a:cs typeface="Arial" pitchFamily="34" charset="0"/>
                        </a:rPr>
                        <a:t>KS</a:t>
                      </a:r>
                    </a:p>
                  </a:txBody>
                  <a:tcPr>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 12,5</a:t>
                      </a:r>
                    </a:p>
                  </a:txBody>
                  <a:tcPr>
                    <a:solidFill>
                      <a:srgbClr val="00B2EB">
                        <a:alpha val="10196"/>
                      </a:srgbClr>
                    </a:solidFill>
                  </a:tcPr>
                </a:tc>
                <a:tc>
                  <a:txBody>
                    <a:bodyPr/>
                    <a:lstStyle/>
                    <a:p>
                      <a:r>
                        <a:rPr lang="de-DE" sz="1400" dirty="0">
                          <a:latin typeface="Arial" pitchFamily="34" charset="0"/>
                          <a:cs typeface="Arial" pitchFamily="34" charset="0"/>
                        </a:rPr>
                        <a:t>Für tragendes und nicht tragendes Mauerwerk in</a:t>
                      </a:r>
                      <a:r>
                        <a:rPr lang="de-DE" sz="1400" baseline="0" dirty="0">
                          <a:latin typeface="Arial" pitchFamily="34" charset="0"/>
                          <a:cs typeface="Arial" pitchFamily="34" charset="0"/>
                        </a:rPr>
                        <a:t> </a:t>
                      </a:r>
                      <a:r>
                        <a:rPr lang="de-DE" sz="1400" dirty="0">
                          <a:latin typeface="Arial" pitchFamily="34" charset="0"/>
                          <a:cs typeface="Arial" pitchFamily="34" charset="0"/>
                        </a:rPr>
                        <a:t>Normalmauermörtel versetzt</a:t>
                      </a:r>
                    </a:p>
                  </a:txBody>
                  <a:tcPr>
                    <a:solidFill>
                      <a:srgbClr val="00B2EB">
                        <a:alpha val="10196"/>
                      </a:srgbClr>
                    </a:solidFill>
                  </a:tcPr>
                </a:tc>
                <a:extLst>
                  <a:ext uri="{0D108BD9-81ED-4DB2-BD59-A6C34878D82A}">
                    <a16:rowId xmlns:a16="http://schemas.microsoft.com/office/drawing/2014/main" val="10003"/>
                  </a:ext>
                </a:extLst>
              </a:tr>
              <a:tr h="509012">
                <a:tc>
                  <a:txBody>
                    <a:bodyPr/>
                    <a:lstStyle/>
                    <a:p>
                      <a:r>
                        <a:rPr lang="de-DE" sz="1400" b="1" dirty="0">
                          <a:latin typeface="Arial" pitchFamily="34" charset="0"/>
                          <a:cs typeface="Arial" pitchFamily="34" charset="0"/>
                        </a:rPr>
                        <a:t>2</a:t>
                      </a:r>
                    </a:p>
                  </a:txBody>
                  <a:tcPr>
                    <a:solidFill>
                      <a:srgbClr val="00B2EB">
                        <a:alpha val="14902"/>
                      </a:srgbClr>
                    </a:solidFill>
                  </a:tcPr>
                </a:tc>
                <a:tc>
                  <a:txBody>
                    <a:bodyPr/>
                    <a:lstStyle/>
                    <a:p>
                      <a:r>
                        <a:rPr lang="de-DE" sz="1400" b="1" dirty="0">
                          <a:latin typeface="Arial" pitchFamily="34" charset="0"/>
                          <a:cs typeface="Arial" pitchFamily="34" charset="0"/>
                        </a:rPr>
                        <a:t>KS -R-Blocksteine</a:t>
                      </a:r>
                    </a:p>
                  </a:txBody>
                  <a:tcPr>
                    <a:solidFill>
                      <a:srgbClr val="00B2EB">
                        <a:alpha val="14902"/>
                      </a:srgbClr>
                    </a:solidFill>
                  </a:tcPr>
                </a:tc>
                <a:tc>
                  <a:txBody>
                    <a:bodyPr/>
                    <a:lstStyle/>
                    <a:p>
                      <a:pPr algn="ctr"/>
                      <a:r>
                        <a:rPr lang="de-DE" sz="1400" dirty="0">
                          <a:latin typeface="Arial" pitchFamily="34" charset="0"/>
                          <a:cs typeface="Arial" pitchFamily="34" charset="0"/>
                        </a:rPr>
                        <a:t>KS -R</a:t>
                      </a:r>
                    </a:p>
                  </a:txBody>
                  <a:tcPr>
                    <a:solidFill>
                      <a:srgbClr val="00B2EB">
                        <a:alpha val="10196"/>
                      </a:srgbClr>
                    </a:solidFill>
                  </a:tcPr>
                </a:tc>
                <a:tc>
                  <a:txBody>
                    <a:bodyPr/>
                    <a:lstStyle/>
                    <a:p>
                      <a:pPr algn="ctr"/>
                      <a:r>
                        <a:rPr lang="de-DE" sz="1400" dirty="0">
                          <a:latin typeface="Arial" pitchFamily="34" charset="0"/>
                          <a:cs typeface="Arial" pitchFamily="34" charset="0"/>
                        </a:rPr>
                        <a:t>&gt; 12,5</a:t>
                      </a:r>
                    </a:p>
                    <a:p>
                      <a:pPr algn="ctr"/>
                      <a:r>
                        <a:rPr lang="de-DE" sz="1400" dirty="0">
                          <a:latin typeface="Arial" pitchFamily="34" charset="0"/>
                          <a:cs typeface="Arial" pitchFamily="34" charset="0"/>
                        </a:rPr>
                        <a:t>≤ 25</a:t>
                      </a:r>
                    </a:p>
                  </a:txBody>
                  <a:tcPr>
                    <a:solidFill>
                      <a:srgbClr val="00B2EB">
                        <a:alpha val="10196"/>
                      </a:srgbClr>
                    </a:solidFill>
                  </a:tcPr>
                </a:tc>
                <a:tc>
                  <a:txBody>
                    <a:bodyPr/>
                    <a:lstStyle/>
                    <a:p>
                      <a:r>
                        <a:rPr lang="de-DE" sz="1400" dirty="0">
                          <a:latin typeface="Arial" pitchFamily="34" charset="0"/>
                          <a:cs typeface="Arial" pitchFamily="34" charset="0"/>
                        </a:rPr>
                        <a:t>Wie Zeile 1, zusätzlich mit Nut-Feder-System an</a:t>
                      </a:r>
                      <a:r>
                        <a:rPr lang="de-DE" sz="1400" baseline="0" dirty="0">
                          <a:latin typeface="Arial" pitchFamily="34" charset="0"/>
                          <a:cs typeface="Arial" pitchFamily="34" charset="0"/>
                        </a:rPr>
                        <a:t> </a:t>
                      </a:r>
                      <a:r>
                        <a:rPr lang="de-DE" sz="1400" dirty="0">
                          <a:latin typeface="Arial" pitchFamily="34" charset="0"/>
                          <a:cs typeface="Arial" pitchFamily="34" charset="0"/>
                        </a:rPr>
                        <a:t>den Stirnseiten; Stoßfugenvermörtelung kann daher im</a:t>
                      </a:r>
                      <a:r>
                        <a:rPr lang="de-DE" sz="1400" baseline="0" dirty="0">
                          <a:latin typeface="Arial" pitchFamily="34" charset="0"/>
                          <a:cs typeface="Arial" pitchFamily="34" charset="0"/>
                        </a:rPr>
                        <a:t> </a:t>
                      </a:r>
                      <a:r>
                        <a:rPr lang="de-DE" sz="1400" dirty="0">
                          <a:latin typeface="Arial" pitchFamily="34" charset="0"/>
                          <a:cs typeface="Arial" pitchFamily="34" charset="0"/>
                        </a:rPr>
                        <a:t>Regelfall entfallen</a:t>
                      </a:r>
                    </a:p>
                  </a:txBody>
                  <a:tcPr>
                    <a:solidFill>
                      <a:srgbClr val="00B2EB">
                        <a:alpha val="10196"/>
                      </a:srgbClr>
                    </a:solidFill>
                  </a:tcPr>
                </a:tc>
                <a:extLst>
                  <a:ext uri="{0D108BD9-81ED-4DB2-BD59-A6C34878D82A}">
                    <a16:rowId xmlns:a16="http://schemas.microsoft.com/office/drawing/2014/main" val="10004"/>
                  </a:ext>
                </a:extLst>
              </a:tr>
              <a:tr h="509012">
                <a:tc>
                  <a:txBody>
                    <a:bodyPr/>
                    <a:lstStyle/>
                    <a:p>
                      <a:r>
                        <a:rPr lang="de-DE" sz="1400" b="1" dirty="0">
                          <a:latin typeface="Arial" pitchFamily="34" charset="0"/>
                          <a:cs typeface="Arial" pitchFamily="34" charset="0"/>
                        </a:rPr>
                        <a:t>3</a:t>
                      </a:r>
                    </a:p>
                  </a:txBody>
                  <a:tcPr>
                    <a:solidFill>
                      <a:srgbClr val="00B2EB">
                        <a:alpha val="14902"/>
                      </a:srgbClr>
                    </a:solidFill>
                  </a:tcPr>
                </a:tc>
                <a:tc>
                  <a:txBody>
                    <a:bodyPr/>
                    <a:lstStyle/>
                    <a:p>
                      <a:r>
                        <a:rPr lang="de-DE" sz="1400" b="1" dirty="0">
                          <a:latin typeface="Arial" pitchFamily="34" charset="0"/>
                          <a:cs typeface="Arial" pitchFamily="34" charset="0"/>
                        </a:rPr>
                        <a:t>KS-Plansteine </a:t>
                      </a:r>
                    </a:p>
                    <a:p>
                      <a:r>
                        <a:rPr lang="de-DE" sz="1400" b="1" dirty="0">
                          <a:latin typeface="Arial" pitchFamily="34" charset="0"/>
                          <a:cs typeface="Arial" pitchFamily="34" charset="0"/>
                        </a:rPr>
                        <a:t>KS -R-Plansteine</a:t>
                      </a:r>
                    </a:p>
                  </a:txBody>
                  <a:tcPr>
                    <a:solidFill>
                      <a:srgbClr val="00B2EB">
                        <a:alpha val="14902"/>
                      </a:srgbClr>
                    </a:solidFill>
                  </a:tcPr>
                </a:tc>
                <a:tc>
                  <a:txBody>
                    <a:bodyPr/>
                    <a:lstStyle/>
                    <a:p>
                      <a:pPr algn="ctr"/>
                      <a:r>
                        <a:rPr lang="de-DE" sz="1400" dirty="0">
                          <a:latin typeface="Arial" pitchFamily="34" charset="0"/>
                          <a:cs typeface="Arial" pitchFamily="34" charset="0"/>
                        </a:rPr>
                        <a:t>KS P</a:t>
                      </a:r>
                    </a:p>
                    <a:p>
                      <a:pPr algn="ctr"/>
                      <a:r>
                        <a:rPr lang="de-DE" sz="1400" dirty="0">
                          <a:latin typeface="Arial" pitchFamily="34" charset="0"/>
                          <a:cs typeface="Arial" pitchFamily="34" charset="0"/>
                        </a:rPr>
                        <a:t>KS –R P</a:t>
                      </a:r>
                    </a:p>
                  </a:txBody>
                  <a:tcPr>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 25</a:t>
                      </a:r>
                    </a:p>
                    <a:p>
                      <a:pPr algn="ctr"/>
                      <a:endParaRPr lang="de-DE" sz="1400" dirty="0">
                        <a:latin typeface="Arial" pitchFamily="34" charset="0"/>
                        <a:cs typeface="Arial" pitchFamily="34" charset="0"/>
                      </a:endParaRPr>
                    </a:p>
                  </a:txBody>
                  <a:tcPr>
                    <a:solidFill>
                      <a:srgbClr val="00B2EB">
                        <a:alpha val="10196"/>
                      </a:srgbClr>
                    </a:solidFill>
                  </a:tcPr>
                </a:tc>
                <a:tc>
                  <a:txBody>
                    <a:bodyPr/>
                    <a:lstStyle/>
                    <a:p>
                      <a:r>
                        <a:rPr lang="de-DE" sz="1400" dirty="0">
                          <a:latin typeface="Arial" pitchFamily="34" charset="0"/>
                          <a:cs typeface="Arial" pitchFamily="34" charset="0"/>
                        </a:rPr>
                        <a:t>Wie Zeile 2, aufgrund höherer Anforderungen an die</a:t>
                      </a:r>
                      <a:r>
                        <a:rPr lang="de-DE" sz="1400" baseline="0" dirty="0">
                          <a:latin typeface="Arial" pitchFamily="34" charset="0"/>
                          <a:cs typeface="Arial" pitchFamily="34" charset="0"/>
                        </a:rPr>
                        <a:t> </a:t>
                      </a:r>
                      <a:r>
                        <a:rPr lang="de-DE" sz="1400" dirty="0" err="1">
                          <a:latin typeface="Arial" pitchFamily="34" charset="0"/>
                          <a:cs typeface="Arial" pitchFamily="34" charset="0"/>
                        </a:rPr>
                        <a:t>Abmaßklasse</a:t>
                      </a:r>
                      <a:r>
                        <a:rPr lang="de-DE" sz="1400" dirty="0">
                          <a:latin typeface="Arial" pitchFamily="34" charset="0"/>
                          <a:cs typeface="Arial" pitchFamily="34" charset="0"/>
                        </a:rPr>
                        <a:t> (Toleranzen) zum Versetzen in Dünnbettmörtel geeignet</a:t>
                      </a:r>
                    </a:p>
                  </a:txBody>
                  <a:tcPr>
                    <a:solidFill>
                      <a:srgbClr val="00B2EB">
                        <a:alpha val="10196"/>
                      </a:srgbClr>
                    </a:solidFill>
                  </a:tcPr>
                </a:tc>
                <a:extLst>
                  <a:ext uri="{0D108BD9-81ED-4DB2-BD59-A6C34878D82A}">
                    <a16:rowId xmlns:a16="http://schemas.microsoft.com/office/drawing/2014/main" val="10005"/>
                  </a:ext>
                </a:extLst>
              </a:tr>
              <a:tr h="364293">
                <a:tc>
                  <a:txBody>
                    <a:bodyPr/>
                    <a:lstStyle/>
                    <a:p>
                      <a:r>
                        <a:rPr lang="de-DE" sz="1400" b="1" dirty="0">
                          <a:latin typeface="Arial" pitchFamily="34" charset="0"/>
                          <a:cs typeface="Arial" pitchFamily="34" charset="0"/>
                        </a:rPr>
                        <a:t>4</a:t>
                      </a:r>
                    </a:p>
                  </a:txBody>
                  <a:tcPr>
                    <a:solidFill>
                      <a:srgbClr val="00B2EB">
                        <a:alpha val="14902"/>
                      </a:srgbClr>
                    </a:solidFill>
                  </a:tcPr>
                </a:tc>
                <a:tc>
                  <a:txBody>
                    <a:bodyPr/>
                    <a:lstStyle/>
                    <a:p>
                      <a:r>
                        <a:rPr lang="de-DE" sz="1400" b="1" dirty="0">
                          <a:latin typeface="Arial" pitchFamily="34" charset="0"/>
                          <a:cs typeface="Arial" pitchFamily="34" charset="0"/>
                        </a:rPr>
                        <a:t>KS-</a:t>
                      </a:r>
                      <a:r>
                        <a:rPr lang="de-DE" sz="1400" b="1" dirty="0" err="1">
                          <a:latin typeface="Arial" pitchFamily="34" charset="0"/>
                          <a:cs typeface="Arial" pitchFamily="34" charset="0"/>
                        </a:rPr>
                        <a:t>Fasensteine</a:t>
                      </a:r>
                      <a:endParaRPr lang="de-DE" sz="1400" b="1" dirty="0">
                        <a:latin typeface="Arial" pitchFamily="34" charset="0"/>
                        <a:cs typeface="Arial" pitchFamily="34" charset="0"/>
                      </a:endParaRPr>
                    </a:p>
                  </a:txBody>
                  <a:tcPr>
                    <a:solidFill>
                      <a:srgbClr val="00B2EB">
                        <a:alpha val="14902"/>
                      </a:srgbClr>
                    </a:solidFill>
                  </a:tcPr>
                </a:tc>
                <a:tc>
                  <a:txBody>
                    <a:bodyPr/>
                    <a:lstStyle/>
                    <a:p>
                      <a:pPr algn="ctr"/>
                      <a:r>
                        <a:rPr lang="de-DE" sz="1400" dirty="0">
                          <a:latin typeface="Arial" pitchFamily="34" charset="0"/>
                          <a:cs typeface="Arial" pitchFamily="34" charset="0"/>
                        </a:rPr>
                        <a:t>KS F</a:t>
                      </a:r>
                    </a:p>
                  </a:txBody>
                  <a:tcPr>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 25</a:t>
                      </a:r>
                    </a:p>
                  </a:txBody>
                  <a:tcPr>
                    <a:solidFill>
                      <a:srgbClr val="00B2EB">
                        <a:alpha val="10196"/>
                      </a:srgbClr>
                    </a:solidFill>
                  </a:tcPr>
                </a:tc>
                <a:tc>
                  <a:txBody>
                    <a:bodyPr/>
                    <a:lstStyle/>
                    <a:p>
                      <a:r>
                        <a:rPr lang="de-DE" sz="1400" dirty="0">
                          <a:latin typeface="Arial" pitchFamily="34" charset="0"/>
                          <a:cs typeface="Arial" pitchFamily="34" charset="0"/>
                        </a:rPr>
                        <a:t>Wie Zeile 3, jedoch mit beidseitig umlaufender Fase an der Sichtseite von ca. 4 bis 7 mm</a:t>
                      </a:r>
                    </a:p>
                  </a:txBody>
                  <a:tcPr>
                    <a:solidFill>
                      <a:srgbClr val="00B2EB">
                        <a:alpha val="10196"/>
                      </a:srgbClr>
                    </a:solidFill>
                  </a:tcPr>
                </a:tc>
                <a:extLst>
                  <a:ext uri="{0D108BD9-81ED-4DB2-BD59-A6C34878D82A}">
                    <a16:rowId xmlns:a16="http://schemas.microsoft.com/office/drawing/2014/main" val="10006"/>
                  </a:ext>
                </a:extLst>
              </a:tr>
              <a:tr h="509012">
                <a:tc>
                  <a:txBody>
                    <a:bodyPr/>
                    <a:lstStyle/>
                    <a:p>
                      <a:r>
                        <a:rPr lang="de-DE" sz="1400" b="1" dirty="0">
                          <a:latin typeface="Arial" pitchFamily="34" charset="0"/>
                          <a:cs typeface="Arial" pitchFamily="34" charset="0"/>
                        </a:rPr>
                        <a:t>5</a:t>
                      </a:r>
                    </a:p>
                  </a:txBody>
                  <a:tcPr>
                    <a:solidFill>
                      <a:srgbClr val="00B2EB">
                        <a:alpha val="14902"/>
                      </a:srgbClr>
                    </a:solidFill>
                  </a:tcPr>
                </a:tc>
                <a:tc>
                  <a:txBody>
                    <a:bodyPr/>
                    <a:lstStyle/>
                    <a:p>
                      <a:r>
                        <a:rPr lang="de-DE" sz="1400" b="1" dirty="0">
                          <a:latin typeface="Arial" pitchFamily="34" charset="0"/>
                          <a:cs typeface="Arial" pitchFamily="34" charset="0"/>
                        </a:rPr>
                        <a:t>KS XL-Raster- </a:t>
                      </a:r>
                    </a:p>
                    <a:p>
                      <a:r>
                        <a:rPr lang="de-DE" sz="1400" b="1" dirty="0" err="1">
                          <a:latin typeface="Arial" pitchFamily="34" charset="0"/>
                          <a:cs typeface="Arial" pitchFamily="34" charset="0"/>
                        </a:rPr>
                        <a:t>elemente</a:t>
                      </a:r>
                      <a:r>
                        <a:rPr lang="de-DE" sz="1400" b="1" dirty="0">
                          <a:latin typeface="Arial" pitchFamily="34" charset="0"/>
                          <a:cs typeface="Arial" pitchFamily="34" charset="0"/>
                        </a:rPr>
                        <a:t> </a:t>
                      </a:r>
                      <a:r>
                        <a:rPr lang="de-DE" sz="1400" b="1" baseline="30000" dirty="0">
                          <a:latin typeface="Arial" pitchFamily="34" charset="0"/>
                          <a:cs typeface="Arial" pitchFamily="34" charset="0"/>
                        </a:rPr>
                        <a:t>1)</a:t>
                      </a:r>
                    </a:p>
                  </a:txBody>
                  <a:tcPr>
                    <a:solidFill>
                      <a:srgbClr val="00B2EB">
                        <a:alpha val="14902"/>
                      </a:srgbClr>
                    </a:solidFill>
                  </a:tcPr>
                </a:tc>
                <a:tc>
                  <a:txBody>
                    <a:bodyPr/>
                    <a:lstStyle/>
                    <a:p>
                      <a:pPr algn="ctr"/>
                      <a:r>
                        <a:rPr lang="de-DE" sz="1400" dirty="0">
                          <a:latin typeface="Arial" pitchFamily="34" charset="0"/>
                          <a:cs typeface="Arial" pitchFamily="34" charset="0"/>
                        </a:rPr>
                        <a:t>KS XL-RE</a:t>
                      </a:r>
                    </a:p>
                  </a:txBody>
                  <a:tcPr>
                    <a:solidFill>
                      <a:srgbClr val="00B2EB">
                        <a:alpha val="10196"/>
                      </a:srgbClr>
                    </a:solidFill>
                  </a:tcPr>
                </a:tc>
                <a:tc>
                  <a:txBody>
                    <a:bodyPr/>
                    <a:lstStyle/>
                    <a:p>
                      <a:pPr algn="ctr"/>
                      <a:r>
                        <a:rPr lang="de-DE" sz="1400" dirty="0">
                          <a:latin typeface="Arial" pitchFamily="34" charset="0"/>
                          <a:cs typeface="Arial" pitchFamily="34" charset="0"/>
                        </a:rPr>
                        <a:t>≥ 50</a:t>
                      </a:r>
                    </a:p>
                    <a:p>
                      <a:pPr algn="ctr"/>
                      <a:r>
                        <a:rPr lang="de-DE" sz="1400" dirty="0">
                          <a:latin typeface="Arial" pitchFamily="34" charset="0"/>
                          <a:cs typeface="Arial" pitchFamily="34" charset="0"/>
                        </a:rPr>
                        <a:t>≤ 62,5</a:t>
                      </a:r>
                    </a:p>
                  </a:txBody>
                  <a:tcPr>
                    <a:solidFill>
                      <a:srgbClr val="00B2EB">
                        <a:alpha val="10196"/>
                      </a:srgbClr>
                    </a:solidFill>
                  </a:tcPr>
                </a:tc>
                <a:tc>
                  <a:txBody>
                    <a:bodyPr/>
                    <a:lstStyle/>
                    <a:p>
                      <a:r>
                        <a:rPr lang="de-DE" sz="1400" dirty="0">
                          <a:latin typeface="Arial" pitchFamily="34" charset="0"/>
                          <a:cs typeface="Arial" pitchFamily="34" charset="0"/>
                        </a:rPr>
                        <a:t>Wie Zeile 3; Lieferung von Regelelementen der Länge 498 mm sowie Ergänzungselementen der Längen 373 mm und 248 mm</a:t>
                      </a:r>
                    </a:p>
                  </a:txBody>
                  <a:tcPr>
                    <a:solidFill>
                      <a:srgbClr val="00B2EB">
                        <a:alpha val="10196"/>
                      </a:srgbClr>
                    </a:solidFill>
                  </a:tcPr>
                </a:tc>
                <a:extLst>
                  <a:ext uri="{0D108BD9-81ED-4DB2-BD59-A6C34878D82A}">
                    <a16:rowId xmlns:a16="http://schemas.microsoft.com/office/drawing/2014/main" val="10007"/>
                  </a:ext>
                </a:extLst>
              </a:tr>
              <a:tr h="509012">
                <a:tc>
                  <a:txBody>
                    <a:bodyPr/>
                    <a:lstStyle/>
                    <a:p>
                      <a:r>
                        <a:rPr lang="de-DE" sz="1400" b="1" dirty="0">
                          <a:latin typeface="Arial" pitchFamily="34" charset="0"/>
                          <a:cs typeface="Arial" pitchFamily="34" charset="0"/>
                        </a:rPr>
                        <a:t>6</a:t>
                      </a:r>
                    </a:p>
                  </a:txBody>
                  <a:tcPr>
                    <a:solidFill>
                      <a:srgbClr val="00B2EB">
                        <a:alpha val="14902"/>
                      </a:srgbClr>
                    </a:solidFill>
                  </a:tcPr>
                </a:tc>
                <a:tc>
                  <a:txBody>
                    <a:bodyPr/>
                    <a:lstStyle/>
                    <a:p>
                      <a:r>
                        <a:rPr lang="de-DE" sz="1400" b="1" dirty="0">
                          <a:latin typeface="Arial" pitchFamily="34" charset="0"/>
                          <a:cs typeface="Arial" pitchFamily="34" charset="0"/>
                        </a:rPr>
                        <a:t>KS XL-Plan- </a:t>
                      </a:r>
                    </a:p>
                    <a:p>
                      <a:r>
                        <a:rPr lang="de-DE" sz="1400" b="1" dirty="0" err="1">
                          <a:latin typeface="Arial" pitchFamily="34" charset="0"/>
                          <a:cs typeface="Arial" pitchFamily="34" charset="0"/>
                        </a:rPr>
                        <a:t>elemente</a:t>
                      </a:r>
                      <a:r>
                        <a:rPr lang="de-DE" sz="1400" b="1" dirty="0">
                          <a:latin typeface="Arial" pitchFamily="34" charset="0"/>
                          <a:cs typeface="Arial" pitchFamily="34" charset="0"/>
                        </a:rPr>
                        <a:t> </a:t>
                      </a:r>
                      <a:r>
                        <a:rPr lang="de-DE" sz="1400" b="1" baseline="30000" dirty="0">
                          <a:latin typeface="Arial" pitchFamily="34" charset="0"/>
                          <a:cs typeface="Arial" pitchFamily="34" charset="0"/>
                        </a:rPr>
                        <a:t>1)</a:t>
                      </a:r>
                    </a:p>
                  </a:txBody>
                  <a:tcPr>
                    <a:solidFill>
                      <a:srgbClr val="00B2EB">
                        <a:alpha val="14902"/>
                      </a:srgbClr>
                    </a:solidFill>
                  </a:tcPr>
                </a:tc>
                <a:tc>
                  <a:txBody>
                    <a:bodyPr/>
                    <a:lstStyle/>
                    <a:p>
                      <a:pPr algn="ctr"/>
                      <a:r>
                        <a:rPr lang="de-DE" sz="1400" dirty="0">
                          <a:latin typeface="Arial" pitchFamily="34" charset="0"/>
                          <a:cs typeface="Arial" pitchFamily="34" charset="0"/>
                        </a:rPr>
                        <a:t>KS XL-PE</a:t>
                      </a:r>
                    </a:p>
                  </a:txBody>
                  <a:tcPr>
                    <a:solidFill>
                      <a:srgbClr val="00B2EB">
                        <a:alpha val="10196"/>
                      </a:srgbClr>
                    </a:solidFill>
                  </a:tcPr>
                </a:tc>
                <a:tc>
                  <a:txBody>
                    <a:bodyPr/>
                    <a:lstStyle/>
                    <a:p>
                      <a:pPr algn="ctr"/>
                      <a:r>
                        <a:rPr lang="de-DE" sz="1400" dirty="0">
                          <a:latin typeface="Arial" pitchFamily="34" charset="0"/>
                          <a:cs typeface="Arial" pitchFamily="34" charset="0"/>
                        </a:rPr>
                        <a:t>≥ 50</a:t>
                      </a:r>
                    </a:p>
                    <a:p>
                      <a:pPr algn="ctr"/>
                      <a:r>
                        <a:rPr lang="de-DE" sz="1400" dirty="0">
                          <a:latin typeface="Arial" pitchFamily="34" charset="0"/>
                          <a:cs typeface="Arial" pitchFamily="34" charset="0"/>
                        </a:rPr>
                        <a:t>≤ 65</a:t>
                      </a:r>
                    </a:p>
                  </a:txBody>
                  <a:tcPr>
                    <a:solidFill>
                      <a:srgbClr val="00B2EB">
                        <a:alpha val="10196"/>
                      </a:srgbClr>
                    </a:solidFill>
                  </a:tcPr>
                </a:tc>
                <a:tc>
                  <a:txBody>
                    <a:bodyPr/>
                    <a:lstStyle/>
                    <a:p>
                      <a:r>
                        <a:rPr lang="de-DE" sz="1400" dirty="0">
                          <a:latin typeface="Arial" pitchFamily="34" charset="0"/>
                          <a:cs typeface="Arial" pitchFamily="34" charset="0"/>
                        </a:rPr>
                        <a:t>Wie Zeile 3; Lieferung von werkseitig vorkonfektionierten Wandbausätzen mit Regelelementen der Länge 998 mm</a:t>
                      </a:r>
                    </a:p>
                  </a:txBody>
                  <a:tcPr>
                    <a:solidFill>
                      <a:srgbClr val="00B2EB">
                        <a:alpha val="10196"/>
                      </a:srgbClr>
                    </a:solidFill>
                  </a:tcPr>
                </a:tc>
                <a:extLst>
                  <a:ext uri="{0D108BD9-81ED-4DB2-BD59-A6C34878D82A}">
                    <a16:rowId xmlns:a16="http://schemas.microsoft.com/office/drawing/2014/main" val="10008"/>
                  </a:ext>
                </a:extLst>
              </a:tr>
              <a:tr h="509012">
                <a:tc>
                  <a:txBody>
                    <a:bodyPr/>
                    <a:lstStyle/>
                    <a:p>
                      <a:r>
                        <a:rPr lang="de-DE" sz="1400" b="1" dirty="0">
                          <a:latin typeface="Arial" pitchFamily="34" charset="0"/>
                          <a:cs typeface="Arial" pitchFamily="34" charset="0"/>
                        </a:rPr>
                        <a:t>7</a:t>
                      </a:r>
                    </a:p>
                  </a:txBody>
                  <a:tcPr>
                    <a:solidFill>
                      <a:srgbClr val="00B2EB">
                        <a:alpha val="14902"/>
                      </a:srgbClr>
                    </a:solidFill>
                  </a:tcPr>
                </a:tc>
                <a:tc>
                  <a:txBody>
                    <a:bodyPr/>
                    <a:lstStyle/>
                    <a:p>
                      <a:r>
                        <a:rPr lang="de-DE" sz="1400" b="1" dirty="0">
                          <a:latin typeface="Arial" pitchFamily="34" charset="0"/>
                          <a:cs typeface="Arial" pitchFamily="34" charset="0"/>
                        </a:rPr>
                        <a:t>KS XL-E-Plan- </a:t>
                      </a:r>
                    </a:p>
                    <a:p>
                      <a:r>
                        <a:rPr lang="de-DE" sz="1400" b="1" dirty="0" err="1">
                          <a:latin typeface="Arial" pitchFamily="34" charset="0"/>
                          <a:cs typeface="Arial" pitchFamily="34" charset="0"/>
                        </a:rPr>
                        <a:t>elemente</a:t>
                      </a:r>
                      <a:endParaRPr lang="de-DE" sz="1400" b="1" dirty="0">
                        <a:latin typeface="Arial" pitchFamily="34" charset="0"/>
                        <a:cs typeface="Arial" pitchFamily="34" charset="0"/>
                      </a:endParaRPr>
                    </a:p>
                  </a:txBody>
                  <a:tcPr>
                    <a:solidFill>
                      <a:srgbClr val="00B2EB">
                        <a:alpha val="14902"/>
                      </a:srgbClr>
                    </a:solidFill>
                  </a:tcPr>
                </a:tc>
                <a:tc>
                  <a:txBody>
                    <a:bodyPr/>
                    <a:lstStyle/>
                    <a:p>
                      <a:pPr algn="ctr"/>
                      <a:r>
                        <a:rPr lang="de-DE" sz="1400" dirty="0">
                          <a:latin typeface="Arial" pitchFamily="34" charset="0"/>
                          <a:cs typeface="Arial" pitchFamily="34" charset="0"/>
                        </a:rPr>
                        <a:t>KS XL-E</a:t>
                      </a:r>
                    </a:p>
                  </a:txBody>
                  <a:tcPr>
                    <a:solidFill>
                      <a:srgbClr val="00B2EB">
                        <a:alpha val="10196"/>
                      </a:srgbClr>
                    </a:solidFill>
                  </a:tcPr>
                </a:tc>
                <a:tc>
                  <a:txBody>
                    <a:bodyPr/>
                    <a:lstStyle/>
                    <a:p>
                      <a:pPr algn="ctr"/>
                      <a:r>
                        <a:rPr lang="de-DE" sz="1400" dirty="0">
                          <a:latin typeface="Arial" pitchFamily="34" charset="0"/>
                          <a:cs typeface="Arial" pitchFamily="34" charset="0"/>
                        </a:rPr>
                        <a:t>= 50</a:t>
                      </a:r>
                    </a:p>
                  </a:txBody>
                  <a:tcPr>
                    <a:solidFill>
                      <a:srgbClr val="00B2EB">
                        <a:alpha val="10196"/>
                      </a:srgbClr>
                    </a:solidFill>
                  </a:tcPr>
                </a:tc>
                <a:tc>
                  <a:txBody>
                    <a:bodyPr/>
                    <a:lstStyle/>
                    <a:p>
                      <a:r>
                        <a:rPr lang="de-DE" sz="1400" dirty="0">
                          <a:latin typeface="Arial" pitchFamily="34" charset="0"/>
                          <a:cs typeface="Arial" pitchFamily="34" charset="0"/>
                        </a:rPr>
                        <a:t>Wie Zeile 5, jedoch mit durchgehenden Installationskanälen (KS -E-Steine)</a:t>
                      </a:r>
                    </a:p>
                  </a:txBody>
                  <a:tcPr>
                    <a:solidFill>
                      <a:srgbClr val="00B2EB">
                        <a:alpha val="10196"/>
                      </a:srgbClr>
                    </a:solidFill>
                  </a:tcPr>
                </a:tc>
                <a:extLst>
                  <a:ext uri="{0D108BD9-81ED-4DB2-BD59-A6C34878D82A}">
                    <a16:rowId xmlns:a16="http://schemas.microsoft.com/office/drawing/2014/main" val="10009"/>
                  </a:ext>
                </a:extLst>
              </a:tr>
              <a:tr h="364293">
                <a:tc gridSpan="5">
                  <a:txBody>
                    <a:bodyPr/>
                    <a:lstStyle/>
                    <a:p>
                      <a:r>
                        <a:rPr lang="de-DE" sz="1000" dirty="0">
                          <a:solidFill>
                            <a:schemeClr val="bg1">
                              <a:lumMod val="50000"/>
                            </a:schemeClr>
                          </a:solidFill>
                          <a:latin typeface="Arial" pitchFamily="34" charset="0"/>
                          <a:cs typeface="Arial" pitchFamily="34" charset="0"/>
                        </a:rPr>
                        <a:t>1)  Im Markt sind unterschiedliche Marken bekannt</a:t>
                      </a:r>
                      <a:r>
                        <a:rPr lang="de-DE" sz="1200" dirty="0">
                          <a:solidFill>
                            <a:schemeClr val="bg1">
                              <a:lumMod val="50000"/>
                            </a:schemeClr>
                          </a:solidFill>
                          <a:latin typeface="Arial" pitchFamily="34" charset="0"/>
                          <a:cs typeface="Arial" pitchFamily="34" charset="0"/>
                        </a:rPr>
                        <a:t>.</a:t>
                      </a:r>
                    </a:p>
                  </a:txBody>
                  <a:tcPr anchor="ctr">
                    <a:solidFill>
                      <a:srgbClr val="00B2EB">
                        <a:alpha val="10196"/>
                      </a:srgbClr>
                    </a:solidFill>
                  </a:tcPr>
                </a:tc>
                <a:tc hMerge="1">
                  <a:txBody>
                    <a:bodyPr/>
                    <a:lstStyle/>
                    <a:p>
                      <a:endParaRPr lang="de-DE" sz="1400" dirty="0">
                        <a:latin typeface="Arial" pitchFamily="34" charset="0"/>
                        <a:cs typeface="Arial" pitchFamily="34" charset="0"/>
                      </a:endParaRPr>
                    </a:p>
                  </a:txBody>
                  <a:tcPr/>
                </a:tc>
                <a:tc hMerge="1">
                  <a:txBody>
                    <a:bodyPr/>
                    <a:lstStyle/>
                    <a:p>
                      <a:endParaRPr lang="de-DE" sz="1400" dirty="0"/>
                    </a:p>
                  </a:txBody>
                  <a:tcPr/>
                </a:tc>
                <a:tc hMerge="1">
                  <a:txBody>
                    <a:bodyPr/>
                    <a:lstStyle/>
                    <a:p>
                      <a:endParaRPr lang="de-DE" sz="1400" dirty="0"/>
                    </a:p>
                  </a:txBody>
                  <a:tcPr/>
                </a:tc>
                <a:tc hMerge="1">
                  <a:txBody>
                    <a:bodyPr/>
                    <a:lstStyle/>
                    <a:p>
                      <a:endParaRPr lang="de-DE"/>
                    </a:p>
                  </a:txBody>
                  <a:tcPr/>
                </a:tc>
                <a:extLst>
                  <a:ext uri="{0D108BD9-81ED-4DB2-BD59-A6C34878D82A}">
                    <a16:rowId xmlns:a16="http://schemas.microsoft.com/office/drawing/2014/main" val="10010"/>
                  </a:ext>
                </a:extLst>
              </a:tr>
            </a:tbl>
          </a:graphicData>
        </a:graphic>
      </p:graphicFrame>
      <p:sp>
        <p:nvSpPr>
          <p:cNvPr id="5" name="Titel 4"/>
          <p:cNvSpPr>
            <a:spLocks noGrp="1"/>
          </p:cNvSpPr>
          <p:nvPr>
            <p:ph type="title"/>
          </p:nvPr>
        </p:nvSpPr>
        <p:spPr/>
        <p:txBody>
          <a:bodyPr/>
          <a:lstStyle/>
          <a:p>
            <a:r>
              <a:rPr lang="de-DE" dirty="0"/>
              <a:t>Steinarten und -bezeichnungen nach DIN 20000-402</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spTree>
    <p:extLst>
      <p:ext uri="{BB962C8B-B14F-4D97-AF65-F5344CB8AC3E}">
        <p14:creationId xmlns:p14="http://schemas.microsoft.com/office/powerpoint/2010/main" val="52129074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6923599" cy="5119439"/>
          </a:xfrm>
        </p:spPr>
        <p:txBody>
          <a:bodyPr/>
          <a:lstStyle/>
          <a:p>
            <a:r>
              <a:rPr lang="de-DE" dirty="0"/>
              <a:t>Folgende Mörtel werden üblicherweise verwendet:</a:t>
            </a:r>
          </a:p>
          <a:p>
            <a:pPr lvl="1"/>
            <a:r>
              <a:rPr lang="de-DE" dirty="0"/>
              <a:t>bei Verblendschalen:		NM </a:t>
            </a:r>
            <a:r>
              <a:rPr lang="de-DE" dirty="0" err="1"/>
              <a:t>IIa</a:t>
            </a:r>
            <a:r>
              <a:rPr lang="de-DE" dirty="0"/>
              <a:t> </a:t>
            </a:r>
          </a:p>
          <a:p>
            <a:pPr lvl="1"/>
            <a:r>
              <a:rPr lang="de-DE" dirty="0"/>
              <a:t>bei KS-</a:t>
            </a:r>
            <a:r>
              <a:rPr lang="de-DE" dirty="0" err="1"/>
              <a:t>Fasensteinen</a:t>
            </a:r>
            <a:r>
              <a:rPr lang="de-DE" dirty="0"/>
              <a:t>:		DM </a:t>
            </a:r>
          </a:p>
          <a:p>
            <a:pPr lvl="1"/>
            <a:r>
              <a:rPr lang="de-DE" dirty="0"/>
              <a:t>beim nachträglichen Verfugen:	NM III</a:t>
            </a:r>
          </a:p>
          <a:p>
            <a:r>
              <a:rPr lang="de-DE" dirty="0"/>
              <a:t>Mörtel müssen frei sein von:</a:t>
            </a:r>
          </a:p>
          <a:p>
            <a:pPr lvl="1"/>
            <a:r>
              <a:rPr lang="de-DE" dirty="0"/>
              <a:t>Salzen</a:t>
            </a:r>
          </a:p>
          <a:p>
            <a:pPr lvl="1"/>
            <a:r>
              <a:rPr lang="de-DE" dirty="0"/>
              <a:t>Lehmanteilen</a:t>
            </a:r>
          </a:p>
          <a:p>
            <a:pPr lvl="1"/>
            <a:r>
              <a:rPr lang="de-DE" dirty="0"/>
              <a:t>Anderen organischen oder anorganischen Verunreinigungen</a:t>
            </a:r>
          </a:p>
          <a:p>
            <a:r>
              <a:rPr lang="de-DE" dirty="0"/>
              <a:t>Bewährt haben sich Werk-Trockenmörtel.</a:t>
            </a:r>
          </a:p>
          <a:p>
            <a:r>
              <a:rPr lang="de-DE" dirty="0"/>
              <a:t>Aus</a:t>
            </a:r>
            <a:r>
              <a:rPr lang="de-DE" altLang="de-DE" dirty="0"/>
              <a:t>reichender Witterungsschutz setzt gute Haftung zwischen</a:t>
            </a:r>
            <a:br>
              <a:rPr lang="de-DE" altLang="de-DE" dirty="0"/>
            </a:br>
            <a:r>
              <a:rPr lang="de-DE" altLang="de-DE" dirty="0"/>
              <a:t>Stein und Mörtel voraus.</a:t>
            </a:r>
          </a:p>
          <a:p>
            <a:r>
              <a:rPr lang="de-DE" altLang="de-DE" dirty="0"/>
              <a:t>Andernfalls kann Niederschlagwasser in das Mauerwerk</a:t>
            </a:r>
            <a:br>
              <a:rPr lang="de-DE" altLang="de-DE" dirty="0"/>
            </a:br>
            <a:r>
              <a:rPr lang="de-DE" altLang="de-DE" dirty="0"/>
              <a:t>eindringen und damit seine Dauerhaftigkeit mindern.</a:t>
            </a:r>
          </a:p>
          <a:p>
            <a:pPr marL="0" indent="0">
              <a:buNone/>
            </a:pPr>
            <a:endParaRPr lang="de-DE" dirty="0"/>
          </a:p>
          <a:p>
            <a:endParaRPr lang="de-DE" altLang="de-DE" dirty="0"/>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 für Sicht- und Verblendmauerwerk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85100" y="1057524"/>
            <a:ext cx="4035426" cy="4923073"/>
          </a:xfrm>
          <a:prstGeom prst="rect">
            <a:avLst/>
          </a:prstGeom>
        </p:spPr>
      </p:pic>
    </p:spTree>
    <p:extLst>
      <p:ext uri="{BB962C8B-B14F-4D97-AF65-F5344CB8AC3E}">
        <p14:creationId xmlns:p14="http://schemas.microsoft.com/office/powerpoint/2010/main" val="136959831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Rezeptmörtel (Normalmauermörtel); Zusammensetzung und Mischungsverhältnis in Raumteilen (aus DIN V 18580 Anhang A)</a:t>
            </a:r>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 für Sicht- und Verblendmauerwerk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06305" y="1765978"/>
            <a:ext cx="9753796" cy="4249008"/>
          </a:xfrm>
          <a:prstGeom prst="rect">
            <a:avLst/>
          </a:prstGeom>
        </p:spPr>
      </p:pic>
    </p:spTree>
    <p:extLst>
      <p:ext uri="{BB962C8B-B14F-4D97-AF65-F5344CB8AC3E}">
        <p14:creationId xmlns:p14="http://schemas.microsoft.com/office/powerpoint/2010/main" val="2984003405"/>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7040880" y="1125537"/>
            <a:ext cx="4779644" cy="4987455"/>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Die </a:t>
            </a:r>
            <a:r>
              <a:rPr lang="de-DE" altLang="de-DE" dirty="0" err="1"/>
              <a:t>Verblenderschale</a:t>
            </a:r>
            <a:r>
              <a:rPr lang="de-DE" altLang="de-DE" dirty="0"/>
              <a:t> der zweischaligen Außenwand wird über Luftschichtanker an der tragenden Innenschale befestigt:</a:t>
            </a:r>
          </a:p>
          <a:p>
            <a:pPr lvl="1"/>
            <a:r>
              <a:rPr lang="de-DE" altLang="de-DE" dirty="0"/>
              <a:t>Drahtanker für Normalmauermörtel mit Klemm- und Abtropfscheibe nach DIN EN 1996-2/NA</a:t>
            </a:r>
          </a:p>
          <a:p>
            <a:pPr lvl="1"/>
            <a:r>
              <a:rPr lang="de-DE" altLang="de-DE" dirty="0"/>
              <a:t>Luftschichtanker für Dünnbettmörtel mit Klemm- und Abtropfscheibe </a:t>
            </a:r>
          </a:p>
          <a:p>
            <a:pPr lvl="1"/>
            <a:r>
              <a:rPr lang="de-DE" altLang="de-DE" dirty="0"/>
              <a:t>Einschlaganker mit Klemm- und Abtropfscheibe </a:t>
            </a:r>
          </a:p>
          <a:p>
            <a:pPr marL="0" indent="0">
              <a:buNone/>
            </a:pPr>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Luftschichtanker für zweischaliges Verblendmauerwerk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8502" y="1658335"/>
            <a:ext cx="4424400" cy="3917815"/>
          </a:xfrm>
          <a:prstGeom prst="rect">
            <a:avLst/>
          </a:prstGeom>
        </p:spPr>
      </p:pic>
    </p:spTree>
    <p:extLst>
      <p:ext uri="{BB962C8B-B14F-4D97-AF65-F5344CB8AC3E}">
        <p14:creationId xmlns:p14="http://schemas.microsoft.com/office/powerpoint/2010/main" val="109489094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Drahtanker</a:t>
            </a:r>
          </a:p>
          <a:p>
            <a:pPr lvl="1"/>
            <a:r>
              <a:rPr lang="de-DE" altLang="de-DE" dirty="0"/>
              <a:t>Geregelt nach einer allgemeinen bauaufsichtlichen Zulassung</a:t>
            </a:r>
          </a:p>
          <a:p>
            <a:pPr lvl="1"/>
            <a:r>
              <a:rPr lang="de-DE" altLang="de-DE" dirty="0"/>
              <a:t>Aus nicht rostendem Stahl, Ø = 4 mm</a:t>
            </a:r>
          </a:p>
          <a:p>
            <a:pPr lvl="1"/>
            <a:r>
              <a:rPr lang="de-DE" altLang="de-DE" dirty="0"/>
              <a:t>Lichte Abstand beider Schalen </a:t>
            </a:r>
            <a:r>
              <a:rPr lang="de-DE" altLang="de-DE" dirty="0">
                <a:sym typeface="Symbol" panose="05050102010706020507" pitchFamily="18" charset="2"/>
              </a:rPr>
              <a:t> 150 mm</a:t>
            </a:r>
          </a:p>
          <a:p>
            <a:pPr lvl="1"/>
            <a:r>
              <a:rPr lang="de-DE" altLang="de-DE" dirty="0"/>
              <a:t>Mindestanzahl nach DIN EN 1996-2/NA, </a:t>
            </a:r>
            <a:br>
              <a:rPr lang="de-DE" altLang="de-DE" dirty="0"/>
            </a:br>
            <a:r>
              <a:rPr lang="de-DE" altLang="de-DE" dirty="0"/>
              <a:t>Tabelle NA.D.1</a:t>
            </a:r>
          </a:p>
          <a:p>
            <a:pPr lvl="1"/>
            <a:r>
              <a:rPr lang="de-DE" altLang="de-DE" dirty="0"/>
              <a:t>Abstand untereinander:</a:t>
            </a:r>
          </a:p>
          <a:p>
            <a:pPr lvl="2"/>
            <a:r>
              <a:rPr lang="de-DE" altLang="de-DE" dirty="0"/>
              <a:t>vertikal </a:t>
            </a:r>
            <a:r>
              <a:rPr lang="de-DE" altLang="de-DE" dirty="0">
                <a:sym typeface="Symbol" panose="05050102010706020507" pitchFamily="18" charset="2"/>
              </a:rPr>
              <a:t> 500 mm </a:t>
            </a:r>
          </a:p>
          <a:p>
            <a:pPr lvl="2"/>
            <a:r>
              <a:rPr lang="de-DE" altLang="de-DE" dirty="0"/>
              <a:t>horizontal </a:t>
            </a:r>
            <a:r>
              <a:rPr lang="de-DE" altLang="de-DE" dirty="0">
                <a:sym typeface="Symbol" panose="05050102010706020507" pitchFamily="18" charset="2"/>
              </a:rPr>
              <a:t> 750 mm</a:t>
            </a:r>
            <a:endParaRPr lang="de-DE" altLang="de-DE" dirty="0"/>
          </a:p>
          <a:p>
            <a:pPr lvl="1"/>
            <a:r>
              <a:rPr lang="de-DE" altLang="de-DE" dirty="0"/>
              <a:t>Klemm- und Abtropfscheiben aus Kunststoff</a:t>
            </a:r>
          </a:p>
          <a:p>
            <a:endParaRPr lang="de-DE" altLang="de-DE" dirty="0">
              <a:sym typeface="Symbol" panose="05050102010706020507" pitchFamily="18" charset="2"/>
            </a:endParaRPr>
          </a:p>
          <a:p>
            <a:endParaRPr lang="de-DE" altLang="de-DE" dirty="0"/>
          </a:p>
          <a:p>
            <a:endParaRPr lang="de-DE" altLang="de-DE" dirty="0"/>
          </a:p>
          <a:p>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Luftschichtanker für zweischaliges Verblendmauerwerk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7" name="Grafik 6">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6096000" y="1074475"/>
            <a:ext cx="5737687" cy="4987455"/>
          </a:xfrm>
          <a:prstGeom prst="rect">
            <a:avLst/>
          </a:prstGeom>
        </p:spPr>
      </p:pic>
      <p:pic>
        <p:nvPicPr>
          <p:cNvPr id="6" name="Inhaltsplatzhalter 5"/>
          <p:cNvPicPr>
            <a:picLocks noGrp="1" noChangeAspect="1"/>
          </p:cNvPicPr>
          <p:nvPr>
            <p:ph idx="10"/>
          </p:nvPr>
        </p:nvPicPr>
        <p:blipFill rotWithShape="1">
          <a:blip r:embed="rId3" cstate="screen">
            <a:extLst>
              <a:ext uri="{28A0092B-C50C-407E-A947-70E740481C1C}">
                <a14:useLocalDpi xmlns:a14="http://schemas.microsoft.com/office/drawing/2010/main"/>
              </a:ext>
            </a:extLst>
          </a:blip>
          <a:srcRect/>
          <a:stretch/>
        </p:blipFill>
        <p:spPr>
          <a:xfrm>
            <a:off x="6096194" y="2010007"/>
            <a:ext cx="5749925" cy="3214472"/>
          </a:xfrm>
        </p:spPr>
      </p:pic>
    </p:spTree>
    <p:extLst>
      <p:ext uri="{BB962C8B-B14F-4D97-AF65-F5344CB8AC3E}">
        <p14:creationId xmlns:p14="http://schemas.microsoft.com/office/powerpoint/2010/main" val="3920397964"/>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6755959" cy="5119439"/>
          </a:xfrm>
        </p:spPr>
        <p:txBody>
          <a:bodyPr/>
          <a:lstStyle/>
          <a:p>
            <a:r>
              <a:rPr lang="de-DE" altLang="de-DE" dirty="0"/>
              <a:t>Luftschichtanker</a:t>
            </a:r>
          </a:p>
          <a:p>
            <a:pPr lvl="1"/>
            <a:r>
              <a:rPr lang="de-DE" dirty="0"/>
              <a:t>Für größere Schalenabstände, derzeit </a:t>
            </a:r>
            <a:r>
              <a:rPr lang="de-DE" altLang="de-DE" dirty="0">
                <a:sym typeface="Symbol" panose="05050102010706020507" pitchFamily="18" charset="2"/>
              </a:rPr>
              <a:t> 250 mm, Luftschichtanker nach </a:t>
            </a:r>
            <a:r>
              <a:rPr lang="de-DE" altLang="de-DE" dirty="0"/>
              <a:t>allgemeiner bauaufsichtlicher Zulassung</a:t>
            </a:r>
          </a:p>
          <a:p>
            <a:pPr lvl="1"/>
            <a:r>
              <a:rPr lang="de-DE" altLang="de-DE" dirty="0"/>
              <a:t>aus nicht rostendem Stahl</a:t>
            </a:r>
          </a:p>
          <a:p>
            <a:pPr lvl="1"/>
            <a:r>
              <a:rPr lang="de-DE" altLang="de-DE" dirty="0"/>
              <a:t>zum Einlegen oder Eindübeln</a:t>
            </a:r>
          </a:p>
          <a:p>
            <a:pPr lvl="1"/>
            <a:r>
              <a:rPr lang="de-DE" altLang="de-DE" dirty="0"/>
              <a:t>Mindestanzahl nach allgemeinen bauaufsichtlichen Zulassung</a:t>
            </a:r>
          </a:p>
          <a:p>
            <a:pPr lvl="1"/>
            <a:r>
              <a:rPr lang="de-DE" altLang="de-DE" dirty="0"/>
              <a:t>Tragende Schale beim Eindübeln:</a:t>
            </a:r>
          </a:p>
          <a:p>
            <a:pPr lvl="2"/>
            <a:r>
              <a:rPr lang="de-DE" altLang="de-DE" dirty="0"/>
              <a:t>SFK ≥ 12</a:t>
            </a:r>
          </a:p>
          <a:p>
            <a:pPr lvl="2"/>
            <a:r>
              <a:rPr lang="de-DE" altLang="de-DE" dirty="0"/>
              <a:t>Mörtel ≥ MG II</a:t>
            </a:r>
          </a:p>
          <a:p>
            <a:pPr lvl="2"/>
            <a:r>
              <a:rPr lang="de-DE" altLang="de-DE" dirty="0"/>
              <a:t>Dübel nicht in Lager- oder Stoßfugen setzen</a:t>
            </a:r>
          </a:p>
          <a:p>
            <a:pPr lvl="2"/>
            <a:r>
              <a:rPr lang="de-DE" altLang="de-DE" dirty="0"/>
              <a:t>Abstand zu Steinrändern ≥ 3 cm</a:t>
            </a:r>
          </a:p>
          <a:p>
            <a:pPr lvl="1"/>
            <a:r>
              <a:rPr lang="de-DE" dirty="0"/>
              <a:t>Bei der wirtschaftlichen Ausführung des </a:t>
            </a:r>
            <a:r>
              <a:rPr lang="de-DE" dirty="0" err="1"/>
              <a:t>Hintermauerwerks</a:t>
            </a:r>
            <a:r>
              <a:rPr lang="de-DE" dirty="0"/>
              <a:t> in großformatigen Kalksandsteinen (KS XL) empfiehlt sich der Einsatz von Einschlag- bzw. </a:t>
            </a:r>
            <a:r>
              <a:rPr lang="de-DE" dirty="0" err="1"/>
              <a:t>Dübelankern</a:t>
            </a:r>
            <a:endParaRPr lang="de-DE" altLang="de-DE" dirty="0"/>
          </a:p>
          <a:p>
            <a:endParaRPr lang="de-DE" altLang="de-DE" dirty="0"/>
          </a:p>
          <a:p>
            <a:endParaRPr lang="de-DE" altLang="de-DE" dirty="0">
              <a:sym typeface="Symbol" panose="05050102010706020507" pitchFamily="18" charset="2"/>
            </a:endParaRPr>
          </a:p>
          <a:p>
            <a:endParaRPr lang="de-DE" altLang="de-DE" dirty="0"/>
          </a:p>
          <a:p>
            <a:endParaRPr lang="de-DE" altLang="de-DE" dirty="0"/>
          </a:p>
          <a:p>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Luftschichtanker für zweischaliges Verblendmauerwerk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10" name="Grafik 9">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7101840" y="1074475"/>
            <a:ext cx="4718686" cy="4987455"/>
          </a:xfrm>
          <a:prstGeom prst="rect">
            <a:avLst/>
          </a:prstGeom>
        </p:spPr>
      </p:pic>
      <p:pic>
        <p:nvPicPr>
          <p:cNvPr id="11" name="Grafik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96200" y="1275036"/>
            <a:ext cx="3529966" cy="2208324"/>
          </a:xfrm>
          <a:prstGeom prst="rect">
            <a:avLst/>
          </a:prstGeom>
        </p:spPr>
      </p:pic>
      <p:pic>
        <p:nvPicPr>
          <p:cNvPr id="12" name="Grafik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96200" y="3896843"/>
            <a:ext cx="3529966" cy="2048696"/>
          </a:xfrm>
          <a:prstGeom prst="rect">
            <a:avLst/>
          </a:prstGeom>
        </p:spPr>
      </p:pic>
    </p:spTree>
    <p:extLst>
      <p:ext uri="{BB962C8B-B14F-4D97-AF65-F5344CB8AC3E}">
        <p14:creationId xmlns:p14="http://schemas.microsoft.com/office/powerpoint/2010/main" val="137736872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Zusätzliche Drahtanker (3 Stück je m) sind</a:t>
            </a:r>
            <a:br>
              <a:rPr lang="de-DE" altLang="de-DE" dirty="0"/>
            </a:br>
            <a:r>
              <a:rPr lang="de-DE" altLang="de-DE" dirty="0"/>
              <a:t>nach DIN EN 1996-2/NA anzuordnen:</a:t>
            </a:r>
          </a:p>
          <a:p>
            <a:pPr lvl="1"/>
            <a:r>
              <a:rPr lang="de-DE" altLang="de-DE" dirty="0"/>
              <a:t>an Öffnungen</a:t>
            </a:r>
          </a:p>
          <a:p>
            <a:pPr lvl="1"/>
            <a:r>
              <a:rPr lang="de-DE" altLang="de-DE" dirty="0"/>
              <a:t>entlang von Dehnungsfugen</a:t>
            </a:r>
          </a:p>
          <a:p>
            <a:pPr lvl="1"/>
            <a:r>
              <a:rPr lang="de-DE" altLang="de-DE" dirty="0"/>
              <a:t>am oberen Ende der Außenschale</a:t>
            </a:r>
          </a:p>
          <a:p>
            <a:pPr lvl="1"/>
            <a:r>
              <a:rPr lang="de-DE" altLang="de-DE" dirty="0"/>
              <a:t>an Gebäudeecken</a:t>
            </a:r>
          </a:p>
          <a:p>
            <a:endParaRPr lang="de-DE" altLang="de-DE" dirty="0">
              <a:sym typeface="Symbol" panose="05050102010706020507" pitchFamily="18" charset="2"/>
            </a:endParaRPr>
          </a:p>
          <a:p>
            <a:endParaRPr lang="de-DE" altLang="de-DE" dirty="0"/>
          </a:p>
          <a:p>
            <a:endParaRPr lang="de-DE" altLang="de-DE" dirty="0"/>
          </a:p>
          <a:p>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Luftschichtanker für zweischaliges Verblendmauerwerk</a:t>
            </a:r>
          </a:p>
        </p:txBody>
      </p:sp>
      <p:pic>
        <p:nvPicPr>
          <p:cNvPr id="8" name="Grafik 7">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6096000" y="1074475"/>
            <a:ext cx="5737687" cy="4987455"/>
          </a:xfrm>
          <a:prstGeom prst="rect">
            <a:avLst/>
          </a:prstGeom>
        </p:spPr>
      </p:pic>
      <p:pic>
        <p:nvPicPr>
          <p:cNvPr id="7" name="Inhaltsplatzhalter 6"/>
          <p:cNvPicPr>
            <a:picLocks noGrp="1" noChangeAspect="1"/>
          </p:cNvPicPr>
          <p:nvPr>
            <p:ph idx="10"/>
          </p:nvPr>
        </p:nvPicPr>
        <p:blipFill>
          <a:blip r:embed="rId3" cstate="screen">
            <a:extLst>
              <a:ext uri="{28A0092B-C50C-407E-A947-70E740481C1C}">
                <a14:useLocalDpi xmlns:a14="http://schemas.microsoft.com/office/drawing/2010/main"/>
              </a:ext>
            </a:extLst>
          </a:blip>
          <a:stretch>
            <a:fillRect/>
          </a:stretch>
        </p:blipFill>
        <p:spPr>
          <a:xfrm>
            <a:off x="6732001" y="1211926"/>
            <a:ext cx="4465685" cy="4712551"/>
          </a:xfrm>
        </p:spPr>
      </p:pic>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Tree>
    <p:extLst>
      <p:ext uri="{BB962C8B-B14F-4D97-AF65-F5344CB8AC3E}">
        <p14:creationId xmlns:p14="http://schemas.microsoft.com/office/powerpoint/2010/main" val="208223810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sym typeface="Symbol" panose="05050102010706020507" pitchFamily="18" charset="2"/>
              </a:rPr>
              <a:t>Erforderliche Ankeranzahl im Binnenland in Abhängigkeit von der Gebäudehöhe und Windlastzone</a:t>
            </a:r>
          </a:p>
          <a:p>
            <a:endParaRPr lang="de-DE" altLang="de-DE" dirty="0"/>
          </a:p>
          <a:p>
            <a:endParaRPr lang="de-DE" altLang="de-DE" dirty="0"/>
          </a:p>
          <a:p>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Luftschichtanker für zweischaliges Verblendmauerwerk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8" name="Grafik 7">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447757" y="1447800"/>
            <a:ext cx="11372767" cy="4569580"/>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2168" y="1619597"/>
            <a:ext cx="9343944" cy="4225986"/>
          </a:xfrm>
          <a:prstGeom prst="rect">
            <a:avLst/>
          </a:prstGeom>
        </p:spPr>
      </p:pic>
    </p:spTree>
    <p:extLst>
      <p:ext uri="{BB962C8B-B14F-4D97-AF65-F5344CB8AC3E}">
        <p14:creationId xmlns:p14="http://schemas.microsoft.com/office/powerpoint/2010/main" val="224158615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Mindestanzahl Drahtanker je m² Wandfläche DIN EN 1996-2/NA</a:t>
            </a:r>
          </a:p>
          <a:p>
            <a:pPr marL="0" indent="0">
              <a:buNone/>
            </a:pPr>
            <a:endParaRPr lang="de-DE" altLang="de-DE" dirty="0"/>
          </a:p>
          <a:p>
            <a:pPr marL="0" indent="0">
              <a:buNone/>
            </a:pPr>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Luftschichtanker für zweischaliges Verblendmauerwerk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6240" y="1449875"/>
            <a:ext cx="9702000" cy="4607734"/>
          </a:xfrm>
          <a:prstGeom prst="rect">
            <a:avLst/>
          </a:prstGeom>
        </p:spPr>
      </p:pic>
    </p:spTree>
    <p:extLst>
      <p:ext uri="{BB962C8B-B14F-4D97-AF65-F5344CB8AC3E}">
        <p14:creationId xmlns:p14="http://schemas.microsoft.com/office/powerpoint/2010/main" val="132891980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Luftschichtanker (Beispiele) zum Einlegen beim Aufmauern</a:t>
            </a:r>
            <a:endParaRPr lang="de-DE" altLang="de-DE" dirty="0">
              <a:sym typeface="Symbol" panose="05050102010706020507" pitchFamily="18" charset="2"/>
            </a:endParaRPr>
          </a:p>
          <a:p>
            <a:endParaRPr lang="de-DE" altLang="de-DE" dirty="0"/>
          </a:p>
          <a:p>
            <a:endParaRPr lang="de-DE" altLang="de-DE" dirty="0"/>
          </a:p>
          <a:p>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Luftschichtanker für zweischaliges Verblendmauerwerk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4457" y="1384300"/>
            <a:ext cx="6841542" cy="4680000"/>
          </a:xfrm>
          <a:prstGeom prst="rect">
            <a:avLst/>
          </a:prstGeom>
        </p:spPr>
      </p:pic>
    </p:spTree>
    <p:extLst>
      <p:ext uri="{BB962C8B-B14F-4D97-AF65-F5344CB8AC3E}">
        <p14:creationId xmlns:p14="http://schemas.microsoft.com/office/powerpoint/2010/main" val="213589116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Luftschichtanker (Beispiele) zum Eindübeln in die Tragschale</a:t>
            </a:r>
          </a:p>
          <a:p>
            <a:endParaRPr lang="de-DE" altLang="de-DE" dirty="0">
              <a:sym typeface="Symbol" panose="05050102010706020507" pitchFamily="18" charset="2"/>
            </a:endParaRPr>
          </a:p>
          <a:p>
            <a:endParaRPr lang="de-DE" altLang="de-DE" dirty="0"/>
          </a:p>
          <a:p>
            <a:endParaRPr lang="de-DE" altLang="de-DE" dirty="0"/>
          </a:p>
          <a:p>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Luftschichtanker für zweischaliges Verblendmauerwerk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2623" y="1400633"/>
            <a:ext cx="9577077" cy="4660045"/>
          </a:xfrm>
          <a:prstGeom prst="rect">
            <a:avLst/>
          </a:prstGeom>
        </p:spPr>
      </p:pic>
    </p:spTree>
    <p:extLst>
      <p:ext uri="{BB962C8B-B14F-4D97-AF65-F5344CB8AC3E}">
        <p14:creationId xmlns:p14="http://schemas.microsoft.com/office/powerpoint/2010/main" val="1555464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Inhaltsplatzhalter 9"/>
          <p:cNvGraphicFramePr>
            <a:graphicFrameLocks noGrp="1"/>
          </p:cNvGraphicFramePr>
          <p:nvPr>
            <p:ph idx="1"/>
          </p:nvPr>
        </p:nvGraphicFramePr>
        <p:xfrm>
          <a:off x="480550" y="1057275"/>
          <a:ext cx="11492678" cy="4800600"/>
        </p:xfrm>
        <a:graphic>
          <a:graphicData uri="http://schemas.openxmlformats.org/drawingml/2006/table">
            <a:tbl>
              <a:tblPr firstRow="1" bandRow="1">
                <a:tableStyleId>{5940675A-B579-460E-94D1-54222C63F5DA}</a:tableStyleId>
              </a:tblPr>
              <a:tblGrid>
                <a:gridCol w="451784">
                  <a:extLst>
                    <a:ext uri="{9D8B030D-6E8A-4147-A177-3AD203B41FA5}">
                      <a16:colId xmlns:a16="http://schemas.microsoft.com/office/drawing/2014/main" val="20000"/>
                    </a:ext>
                  </a:extLst>
                </a:gridCol>
                <a:gridCol w="1846729">
                  <a:extLst>
                    <a:ext uri="{9D8B030D-6E8A-4147-A177-3AD203B41FA5}">
                      <a16:colId xmlns:a16="http://schemas.microsoft.com/office/drawing/2014/main" val="20001"/>
                    </a:ext>
                  </a:extLst>
                </a:gridCol>
                <a:gridCol w="1075765">
                  <a:extLst>
                    <a:ext uri="{9D8B030D-6E8A-4147-A177-3AD203B41FA5}">
                      <a16:colId xmlns:a16="http://schemas.microsoft.com/office/drawing/2014/main" val="20002"/>
                    </a:ext>
                  </a:extLst>
                </a:gridCol>
                <a:gridCol w="941294">
                  <a:extLst>
                    <a:ext uri="{9D8B030D-6E8A-4147-A177-3AD203B41FA5}">
                      <a16:colId xmlns:a16="http://schemas.microsoft.com/office/drawing/2014/main" val="20003"/>
                    </a:ext>
                  </a:extLst>
                </a:gridCol>
                <a:gridCol w="7177106">
                  <a:extLst>
                    <a:ext uri="{9D8B030D-6E8A-4147-A177-3AD203B41FA5}">
                      <a16:colId xmlns:a16="http://schemas.microsoft.com/office/drawing/2014/main" val="20004"/>
                    </a:ext>
                  </a:extLst>
                </a:gridCol>
              </a:tblGrid>
              <a:tr h="0">
                <a:tc gridSpan="2">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hMerge="1">
                  <a:txBody>
                    <a:bodyPr/>
                    <a:lstStyle/>
                    <a:p>
                      <a:endParaRPr lang="de-DE"/>
                    </a:p>
                  </a:txBody>
                  <a:tcPr/>
                </a:tc>
                <a:tc>
                  <a:txBody>
                    <a:bodyPr/>
                    <a:lstStyle/>
                    <a:p>
                      <a:pPr algn="ctr"/>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pPr algn="ctr"/>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extLst>
                  <a:ext uri="{0D108BD9-81ED-4DB2-BD59-A6C34878D82A}">
                    <a16:rowId xmlns:a16="http://schemas.microsoft.com/office/drawing/2014/main" val="10000"/>
                  </a:ext>
                </a:extLst>
              </a:tr>
              <a:tr h="370840">
                <a:tc gridSpan="2">
                  <a:txBody>
                    <a:bodyPr/>
                    <a:lstStyle/>
                    <a:p>
                      <a:r>
                        <a:rPr lang="de-DE" sz="1400" b="1" dirty="0">
                          <a:latin typeface="Arial" pitchFamily="34" charset="0"/>
                          <a:cs typeface="Arial" pitchFamily="34" charset="0"/>
                        </a:rPr>
                        <a:t>Bezeichnung</a:t>
                      </a:r>
                    </a:p>
                  </a:txBody>
                  <a:tcPr>
                    <a:lnT w="12700" cmpd="sng">
                      <a:noFill/>
                    </a:lnT>
                    <a:solidFill>
                      <a:srgbClr val="00B2EB">
                        <a:alpha val="14902"/>
                      </a:srgbClr>
                    </a:solidFill>
                  </a:tcPr>
                </a:tc>
                <a:tc hMerge="1">
                  <a:txBody>
                    <a:bodyPr/>
                    <a:lstStyle/>
                    <a:p>
                      <a:endParaRPr lang="de-DE" dirty="0">
                        <a:latin typeface="Arial" pitchFamily="34" charset="0"/>
                        <a:cs typeface="Arial" pitchFamily="34" charset="0"/>
                      </a:endParaRPr>
                    </a:p>
                  </a:txBody>
                  <a:tcPr/>
                </a:tc>
                <a:tc>
                  <a:txBody>
                    <a:bodyPr/>
                    <a:lstStyle/>
                    <a:p>
                      <a:pPr algn="ctr"/>
                      <a:r>
                        <a:rPr lang="de-DE" sz="1400" b="1" dirty="0">
                          <a:latin typeface="Arial" pitchFamily="34" charset="0"/>
                          <a:cs typeface="Arial" pitchFamily="34" charset="0"/>
                        </a:rPr>
                        <a:t>Kurz- </a:t>
                      </a:r>
                    </a:p>
                    <a:p>
                      <a:pPr algn="ctr"/>
                      <a:r>
                        <a:rPr lang="de-DE" sz="1400" b="1" dirty="0" err="1">
                          <a:latin typeface="Arial" pitchFamily="34" charset="0"/>
                          <a:cs typeface="Arial" pitchFamily="34" charset="0"/>
                        </a:rPr>
                        <a:t>zeichen</a:t>
                      </a:r>
                      <a:endParaRPr lang="de-DE" sz="1400" b="1" dirty="0">
                        <a:latin typeface="Arial" pitchFamily="34" charset="0"/>
                        <a:cs typeface="Arial" pitchFamily="34" charset="0"/>
                      </a:endParaRPr>
                    </a:p>
                  </a:txBody>
                  <a:tcPr>
                    <a:lnT w="12700" cmpd="sng">
                      <a:noFill/>
                    </a:lnT>
                    <a:solidFill>
                      <a:srgbClr val="00B2EB">
                        <a:alpha val="14902"/>
                      </a:srgbClr>
                    </a:solidFill>
                  </a:tcPr>
                </a:tc>
                <a:tc>
                  <a:txBody>
                    <a:bodyPr/>
                    <a:lstStyle/>
                    <a:p>
                      <a:pPr algn="ctr"/>
                      <a:r>
                        <a:rPr lang="de-DE" sz="1400" b="1" dirty="0">
                          <a:latin typeface="Arial" pitchFamily="34" charset="0"/>
                          <a:cs typeface="Arial" pitchFamily="34" charset="0"/>
                        </a:rPr>
                        <a:t>Schicht-</a:t>
                      </a:r>
                    </a:p>
                    <a:p>
                      <a:pPr algn="ctr"/>
                      <a:r>
                        <a:rPr lang="de-DE" sz="1400" b="1" dirty="0">
                          <a:latin typeface="Arial" pitchFamily="34" charset="0"/>
                          <a:cs typeface="Arial" pitchFamily="34" charset="0"/>
                        </a:rPr>
                        <a:t>höhe </a:t>
                      </a:r>
                    </a:p>
                    <a:p>
                      <a:pPr algn="ctr"/>
                      <a:r>
                        <a:rPr lang="de-DE" sz="1400" b="1" dirty="0">
                          <a:latin typeface="Arial" pitchFamily="34" charset="0"/>
                          <a:cs typeface="Arial" pitchFamily="34" charset="0"/>
                        </a:rPr>
                        <a:t>[cm]</a:t>
                      </a:r>
                    </a:p>
                  </a:txBody>
                  <a:tcPr>
                    <a:lnT w="12700" cmpd="sng">
                      <a:noFill/>
                    </a:lnT>
                    <a:solidFill>
                      <a:srgbClr val="00B2EB">
                        <a:alpha val="14902"/>
                      </a:srgbClr>
                    </a:solidFill>
                  </a:tcPr>
                </a:tc>
                <a:tc>
                  <a:txBody>
                    <a:bodyPr/>
                    <a:lstStyle/>
                    <a:p>
                      <a:r>
                        <a:rPr lang="de-DE" sz="1400" b="1" dirty="0">
                          <a:latin typeface="Arial" pitchFamily="34" charset="0"/>
                          <a:cs typeface="Arial" pitchFamily="34" charset="0"/>
                        </a:rPr>
                        <a:t>Eigenschaften und Anwendungsbereiche</a:t>
                      </a:r>
                    </a:p>
                  </a:txBody>
                  <a:tcPr>
                    <a:lnT w="12700" cmpd="sng">
                      <a:noFill/>
                    </a:lnT>
                    <a:solidFill>
                      <a:srgbClr val="00B2EB">
                        <a:alpha val="14902"/>
                      </a:srgbClr>
                    </a:solidFill>
                  </a:tcPr>
                </a:tc>
                <a:extLst>
                  <a:ext uri="{0D108BD9-81ED-4DB2-BD59-A6C34878D82A}">
                    <a16:rowId xmlns:a16="http://schemas.microsoft.com/office/drawing/2014/main" val="10001"/>
                  </a:ext>
                </a:extLst>
              </a:tr>
              <a:tr h="370840">
                <a:tc gridSpan="5">
                  <a:txBody>
                    <a:bodyPr/>
                    <a:lstStyle/>
                    <a:p>
                      <a:r>
                        <a:rPr lang="de-DE" sz="1400" b="1" dirty="0">
                          <a:solidFill>
                            <a:srgbClr val="00B2EB"/>
                          </a:solidFill>
                          <a:latin typeface="Arial" pitchFamily="34" charset="0"/>
                          <a:cs typeface="Arial" pitchFamily="34" charset="0"/>
                        </a:rPr>
                        <a:t>b) Kalksandsteine: Lochanteil &gt; 15 % der Lagerfläche</a:t>
                      </a:r>
                    </a:p>
                  </a:txBody>
                  <a:tcPr>
                    <a:solidFill>
                      <a:srgbClr val="00B2EB">
                        <a:alpha val="14902"/>
                      </a:srgbClr>
                    </a:solidFill>
                  </a:tcPr>
                </a:tc>
                <a:tc hMerge="1">
                  <a:txBody>
                    <a:bodyPr/>
                    <a:lstStyle/>
                    <a:p>
                      <a:endParaRPr lang="de-DE" dirty="0">
                        <a:latin typeface="Arial" pitchFamily="34" charset="0"/>
                        <a:cs typeface="Arial" pitchFamily="34" charset="0"/>
                      </a:endParaRPr>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2"/>
                  </a:ext>
                </a:extLst>
              </a:tr>
              <a:tr h="370840">
                <a:tc>
                  <a:txBody>
                    <a:bodyPr/>
                    <a:lstStyle/>
                    <a:p>
                      <a:r>
                        <a:rPr lang="de-DE" sz="1400" b="1" dirty="0">
                          <a:latin typeface="Arial" pitchFamily="34" charset="0"/>
                          <a:cs typeface="Arial" pitchFamily="34" charset="0"/>
                        </a:rPr>
                        <a:t>8</a:t>
                      </a:r>
                    </a:p>
                  </a:txBody>
                  <a:tcPr>
                    <a:solidFill>
                      <a:srgbClr val="00B2EB">
                        <a:alpha val="14902"/>
                      </a:srgbClr>
                    </a:solidFill>
                  </a:tcPr>
                </a:tc>
                <a:tc>
                  <a:txBody>
                    <a:bodyPr/>
                    <a:lstStyle/>
                    <a:p>
                      <a:r>
                        <a:rPr lang="de-DE" sz="1400" b="1" dirty="0">
                          <a:latin typeface="Arial" pitchFamily="34" charset="0"/>
                          <a:cs typeface="Arial" pitchFamily="34" charset="0"/>
                        </a:rPr>
                        <a:t>KS-Lochsteine</a:t>
                      </a:r>
                    </a:p>
                  </a:txBody>
                  <a:tcPr>
                    <a:solidFill>
                      <a:srgbClr val="00B2EB">
                        <a:alpha val="14902"/>
                      </a:srgbClr>
                    </a:solidFill>
                  </a:tcPr>
                </a:tc>
                <a:tc>
                  <a:txBody>
                    <a:bodyPr/>
                    <a:lstStyle/>
                    <a:p>
                      <a:pPr algn="ctr"/>
                      <a:r>
                        <a:rPr lang="de-DE" sz="1400" dirty="0">
                          <a:latin typeface="Arial" pitchFamily="34" charset="0"/>
                          <a:cs typeface="Arial" pitchFamily="34" charset="0"/>
                        </a:rPr>
                        <a:t>KS L</a:t>
                      </a:r>
                    </a:p>
                  </a:txBody>
                  <a:tcPr>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 12,5</a:t>
                      </a:r>
                    </a:p>
                  </a:txBody>
                  <a:tcPr>
                    <a:solidFill>
                      <a:srgbClr val="00B2EB">
                        <a:alpha val="10196"/>
                      </a:srgbClr>
                    </a:solidFill>
                  </a:tcPr>
                </a:tc>
                <a:tc>
                  <a:txBody>
                    <a:bodyPr/>
                    <a:lstStyle/>
                    <a:p>
                      <a:r>
                        <a:rPr lang="de-DE" sz="1400" dirty="0">
                          <a:latin typeface="Arial" pitchFamily="34" charset="0"/>
                          <a:cs typeface="Arial" pitchFamily="34" charset="0"/>
                        </a:rPr>
                        <a:t>Für tragendes und nicht tragendes Mauerwerk in Normalmauermörtel versetzt</a:t>
                      </a:r>
                    </a:p>
                  </a:txBody>
                  <a:tcPr>
                    <a:solidFill>
                      <a:srgbClr val="00B2EB">
                        <a:alpha val="10196"/>
                      </a:srgbClr>
                    </a:solidFill>
                  </a:tcPr>
                </a:tc>
                <a:extLst>
                  <a:ext uri="{0D108BD9-81ED-4DB2-BD59-A6C34878D82A}">
                    <a16:rowId xmlns:a16="http://schemas.microsoft.com/office/drawing/2014/main" val="10003"/>
                  </a:ext>
                </a:extLst>
              </a:tr>
              <a:tr h="370840">
                <a:tc>
                  <a:txBody>
                    <a:bodyPr/>
                    <a:lstStyle/>
                    <a:p>
                      <a:r>
                        <a:rPr lang="de-DE" sz="1400" b="1" dirty="0">
                          <a:latin typeface="Arial" pitchFamily="34" charset="0"/>
                          <a:cs typeface="Arial" pitchFamily="34" charset="0"/>
                        </a:rPr>
                        <a:t>9</a:t>
                      </a:r>
                    </a:p>
                  </a:txBody>
                  <a:tcPr>
                    <a:solidFill>
                      <a:srgbClr val="00B2EB">
                        <a:alpha val="14902"/>
                      </a:srgbClr>
                    </a:solidFill>
                  </a:tcPr>
                </a:tc>
                <a:tc>
                  <a:txBody>
                    <a:bodyPr/>
                    <a:lstStyle/>
                    <a:p>
                      <a:r>
                        <a:rPr lang="de-DE" sz="1400" b="1" dirty="0">
                          <a:latin typeface="Arial" pitchFamily="34" charset="0"/>
                          <a:cs typeface="Arial" pitchFamily="34" charset="0"/>
                        </a:rPr>
                        <a:t>KS -R-Hohl- </a:t>
                      </a:r>
                    </a:p>
                    <a:p>
                      <a:r>
                        <a:rPr lang="de-DE" sz="1400" b="1" dirty="0">
                          <a:latin typeface="Arial" pitchFamily="34" charset="0"/>
                          <a:cs typeface="Arial" pitchFamily="34" charset="0"/>
                        </a:rPr>
                        <a:t>blocksteine</a:t>
                      </a:r>
                    </a:p>
                  </a:txBody>
                  <a:tcPr>
                    <a:solidFill>
                      <a:srgbClr val="00B2EB">
                        <a:alpha val="14902"/>
                      </a:srgbClr>
                    </a:solidFill>
                  </a:tcPr>
                </a:tc>
                <a:tc>
                  <a:txBody>
                    <a:bodyPr/>
                    <a:lstStyle/>
                    <a:p>
                      <a:pPr algn="ctr"/>
                      <a:r>
                        <a:rPr lang="de-DE" sz="1400" dirty="0">
                          <a:latin typeface="Arial" pitchFamily="34" charset="0"/>
                          <a:cs typeface="Arial" pitchFamily="34" charset="0"/>
                        </a:rPr>
                        <a:t>KS L-R </a:t>
                      </a:r>
                    </a:p>
                  </a:txBody>
                  <a:tcPr>
                    <a:solidFill>
                      <a:srgbClr val="00B2EB">
                        <a:alpha val="10196"/>
                      </a:srgbClr>
                    </a:solidFill>
                  </a:tcPr>
                </a:tc>
                <a:tc>
                  <a:txBody>
                    <a:bodyPr/>
                    <a:lstStyle/>
                    <a:p>
                      <a:pPr algn="ctr"/>
                      <a:r>
                        <a:rPr lang="de-DE" sz="1400" dirty="0">
                          <a:latin typeface="Arial" pitchFamily="34" charset="0"/>
                          <a:cs typeface="Arial" pitchFamily="34" charset="0"/>
                        </a:rPr>
                        <a:t>&gt; 12,5</a:t>
                      </a:r>
                    </a:p>
                    <a:p>
                      <a:pPr algn="ctr"/>
                      <a:r>
                        <a:rPr lang="de-DE" sz="1400" dirty="0">
                          <a:latin typeface="Arial" pitchFamily="34" charset="0"/>
                          <a:cs typeface="Arial" pitchFamily="34" charset="0"/>
                        </a:rPr>
                        <a:t>≤ 25</a:t>
                      </a:r>
                    </a:p>
                  </a:txBody>
                  <a:tcPr>
                    <a:solidFill>
                      <a:srgbClr val="00B2EB">
                        <a:alpha val="10196"/>
                      </a:srgbClr>
                    </a:solidFill>
                  </a:tcPr>
                </a:tc>
                <a:tc>
                  <a:txBody>
                    <a:bodyPr/>
                    <a:lstStyle/>
                    <a:p>
                      <a:r>
                        <a:rPr lang="de-DE" sz="1400" dirty="0">
                          <a:latin typeface="Arial" pitchFamily="34" charset="0"/>
                          <a:cs typeface="Arial" pitchFamily="34" charset="0"/>
                        </a:rPr>
                        <a:t>Wie Zeile 8, zusätzlich mit Nut-Feder-System an den Stirnseiten; Stoßfugenvermörtelung kann daher im Regelfall entfallen</a:t>
                      </a:r>
                    </a:p>
                  </a:txBody>
                  <a:tcPr>
                    <a:solidFill>
                      <a:srgbClr val="00B2EB">
                        <a:alpha val="10196"/>
                      </a:srgbClr>
                    </a:solidFill>
                  </a:tcPr>
                </a:tc>
                <a:extLst>
                  <a:ext uri="{0D108BD9-81ED-4DB2-BD59-A6C34878D82A}">
                    <a16:rowId xmlns:a16="http://schemas.microsoft.com/office/drawing/2014/main" val="10004"/>
                  </a:ext>
                </a:extLst>
              </a:tr>
              <a:tr h="370840">
                <a:tc>
                  <a:txBody>
                    <a:bodyPr/>
                    <a:lstStyle/>
                    <a:p>
                      <a:r>
                        <a:rPr lang="de-DE" sz="1400" b="1" dirty="0">
                          <a:latin typeface="Arial" pitchFamily="34" charset="0"/>
                          <a:cs typeface="Arial" pitchFamily="34" charset="0"/>
                        </a:rPr>
                        <a:t>10</a:t>
                      </a:r>
                    </a:p>
                  </a:txBody>
                  <a:tcPr>
                    <a:solidFill>
                      <a:srgbClr val="00B2EB">
                        <a:alpha val="14902"/>
                      </a:srgbClr>
                    </a:solidFill>
                  </a:tcPr>
                </a:tc>
                <a:tc>
                  <a:txBody>
                    <a:bodyPr/>
                    <a:lstStyle/>
                    <a:p>
                      <a:r>
                        <a:rPr lang="de-DE" sz="1400" b="1" dirty="0">
                          <a:latin typeface="Arial" pitchFamily="34" charset="0"/>
                          <a:cs typeface="Arial" pitchFamily="34" charset="0"/>
                        </a:rPr>
                        <a:t>KS-Plansteine</a:t>
                      </a:r>
                    </a:p>
                    <a:p>
                      <a:r>
                        <a:rPr lang="de-DE" sz="1400" b="1" dirty="0">
                          <a:latin typeface="Arial" pitchFamily="34" charset="0"/>
                          <a:cs typeface="Arial" pitchFamily="34" charset="0"/>
                        </a:rPr>
                        <a:t>KS -R-Plansteine</a:t>
                      </a:r>
                    </a:p>
                  </a:txBody>
                  <a:tcPr>
                    <a:solidFill>
                      <a:srgbClr val="00B2EB">
                        <a:alpha val="14902"/>
                      </a:srgbClr>
                    </a:solidFill>
                  </a:tcPr>
                </a:tc>
                <a:tc>
                  <a:txBody>
                    <a:bodyPr/>
                    <a:lstStyle/>
                    <a:p>
                      <a:pPr algn="ctr"/>
                      <a:r>
                        <a:rPr lang="pt-BR" sz="1400" dirty="0">
                          <a:latin typeface="Arial" pitchFamily="34" charset="0"/>
                          <a:cs typeface="Arial" pitchFamily="34" charset="0"/>
                        </a:rPr>
                        <a:t>KS L P </a:t>
                      </a:r>
                    </a:p>
                    <a:p>
                      <a:pPr algn="ctr"/>
                      <a:r>
                        <a:rPr lang="pt-BR" sz="1400" dirty="0">
                          <a:latin typeface="Arial" pitchFamily="34" charset="0"/>
                          <a:cs typeface="Arial" pitchFamily="34" charset="0"/>
                        </a:rPr>
                        <a:t>KS L-R P</a:t>
                      </a:r>
                      <a:endParaRPr lang="de-DE" sz="1400" dirty="0">
                        <a:latin typeface="Arial" pitchFamily="34" charset="0"/>
                        <a:cs typeface="Arial" pitchFamily="34" charset="0"/>
                      </a:endParaRPr>
                    </a:p>
                  </a:txBody>
                  <a:tcPr>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 25</a:t>
                      </a:r>
                    </a:p>
                    <a:p>
                      <a:pPr algn="ctr"/>
                      <a:endParaRPr lang="de-DE" sz="1400" dirty="0">
                        <a:latin typeface="Arial" pitchFamily="34" charset="0"/>
                        <a:cs typeface="Arial" pitchFamily="34" charset="0"/>
                      </a:endParaRPr>
                    </a:p>
                  </a:txBody>
                  <a:tcPr>
                    <a:solidFill>
                      <a:srgbClr val="00B2EB">
                        <a:alpha val="10196"/>
                      </a:srgbClr>
                    </a:solidFill>
                  </a:tcPr>
                </a:tc>
                <a:tc>
                  <a:txBody>
                    <a:bodyPr/>
                    <a:lstStyle/>
                    <a:p>
                      <a:r>
                        <a:rPr lang="de-DE" sz="1400" dirty="0">
                          <a:latin typeface="Arial" pitchFamily="34" charset="0"/>
                          <a:cs typeface="Arial" pitchFamily="34" charset="0"/>
                        </a:rPr>
                        <a:t>Wie Zeile 9, aufgrund höherer Anforderungen an die</a:t>
                      </a:r>
                      <a:r>
                        <a:rPr lang="de-DE" sz="1400" baseline="0" dirty="0">
                          <a:latin typeface="Arial" pitchFamily="34" charset="0"/>
                          <a:cs typeface="Arial" pitchFamily="34" charset="0"/>
                        </a:rPr>
                        <a:t> </a:t>
                      </a:r>
                      <a:r>
                        <a:rPr lang="de-DE" sz="1400" dirty="0" err="1">
                          <a:latin typeface="Arial" pitchFamily="34" charset="0"/>
                          <a:cs typeface="Arial" pitchFamily="34" charset="0"/>
                        </a:rPr>
                        <a:t>Abmaßklasse</a:t>
                      </a:r>
                      <a:r>
                        <a:rPr lang="de-DE" sz="1400" dirty="0">
                          <a:latin typeface="Arial" pitchFamily="34" charset="0"/>
                          <a:cs typeface="Arial" pitchFamily="34" charset="0"/>
                        </a:rPr>
                        <a:t> (Toleranzen) zum Versetzen in Dünnbettmörtel</a:t>
                      </a:r>
                    </a:p>
                  </a:txBody>
                  <a:tcPr>
                    <a:solidFill>
                      <a:srgbClr val="00B2EB">
                        <a:alpha val="10196"/>
                      </a:srgbClr>
                    </a:solidFill>
                  </a:tcPr>
                </a:tc>
                <a:extLst>
                  <a:ext uri="{0D108BD9-81ED-4DB2-BD59-A6C34878D82A}">
                    <a16:rowId xmlns:a16="http://schemas.microsoft.com/office/drawing/2014/main" val="10005"/>
                  </a:ext>
                </a:extLst>
              </a:tr>
              <a:tr h="370840">
                <a:tc grid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400" b="1" dirty="0">
                          <a:solidFill>
                            <a:srgbClr val="00B2EB"/>
                          </a:solidFill>
                          <a:latin typeface="Arial" pitchFamily="34" charset="0"/>
                          <a:cs typeface="Arial" pitchFamily="34" charset="0"/>
                        </a:rPr>
                        <a:t>c) Frostwiderstandsfähige Kalksandsteine </a:t>
                      </a:r>
                      <a:r>
                        <a:rPr lang="de-DE" sz="1400" b="1" baseline="30000" dirty="0">
                          <a:solidFill>
                            <a:srgbClr val="00B2EB"/>
                          </a:solidFill>
                          <a:latin typeface="Arial" pitchFamily="34" charset="0"/>
                          <a:cs typeface="Arial" pitchFamily="34" charset="0"/>
                        </a:rPr>
                        <a:t>2)</a:t>
                      </a:r>
                    </a:p>
                  </a:txBody>
                  <a:tcPr>
                    <a:solidFill>
                      <a:srgbClr val="00B2EB">
                        <a:alpha val="14902"/>
                      </a:srgbClr>
                    </a:solidFill>
                  </a:tcPr>
                </a:tc>
                <a:tc hMerge="1">
                  <a:txBody>
                    <a:bodyPr/>
                    <a:lstStyle/>
                    <a:p>
                      <a:endParaRPr lang="de-DE" sz="1400" b="1" dirty="0">
                        <a:latin typeface="Arial" pitchFamily="34" charset="0"/>
                        <a:cs typeface="Arial" pitchFamily="34" charset="0"/>
                      </a:endParaRPr>
                    </a:p>
                  </a:txBody>
                  <a:tcPr>
                    <a:solidFill>
                      <a:srgbClr val="00B2EB">
                        <a:alpha val="14902"/>
                      </a:srgbClr>
                    </a:solidFill>
                  </a:tcPr>
                </a:tc>
                <a:tc hMerge="1">
                  <a:txBody>
                    <a:bodyPr/>
                    <a:lstStyle/>
                    <a:p>
                      <a:pPr algn="ctr"/>
                      <a:endParaRPr lang="de-DE" sz="1400" dirty="0">
                        <a:latin typeface="Arial" pitchFamily="34" charset="0"/>
                        <a:cs typeface="Arial" pitchFamily="34" charset="0"/>
                      </a:endParaRPr>
                    </a:p>
                  </a:txBody>
                  <a:tcPr>
                    <a:solidFill>
                      <a:srgbClr val="00B2EB">
                        <a:alpha val="10196"/>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dirty="0">
                        <a:latin typeface="Arial" pitchFamily="34" charset="0"/>
                        <a:cs typeface="Arial" pitchFamily="34" charset="0"/>
                      </a:endParaRPr>
                    </a:p>
                  </a:txBody>
                  <a:tcPr>
                    <a:solidFill>
                      <a:srgbClr val="00B2EB">
                        <a:alpha val="10196"/>
                      </a:srgbClr>
                    </a:solidFill>
                  </a:tcPr>
                </a:tc>
                <a:tc hMerge="1">
                  <a:txBody>
                    <a:bodyPr/>
                    <a:lstStyle/>
                    <a:p>
                      <a:endParaRPr lang="de-DE" sz="1400" dirty="0">
                        <a:latin typeface="Arial" pitchFamily="34" charset="0"/>
                        <a:cs typeface="Arial" pitchFamily="34" charset="0"/>
                      </a:endParaRPr>
                    </a:p>
                  </a:txBody>
                  <a:tcPr>
                    <a:solidFill>
                      <a:srgbClr val="00B2EB">
                        <a:alpha val="10196"/>
                      </a:srgbClr>
                    </a:solidFill>
                  </a:tcPr>
                </a:tc>
                <a:extLst>
                  <a:ext uri="{0D108BD9-81ED-4DB2-BD59-A6C34878D82A}">
                    <a16:rowId xmlns:a16="http://schemas.microsoft.com/office/drawing/2014/main" val="10006"/>
                  </a:ext>
                </a:extLst>
              </a:tr>
              <a:tr h="370840">
                <a:tc>
                  <a:txBody>
                    <a:bodyPr/>
                    <a:lstStyle/>
                    <a:p>
                      <a:r>
                        <a:rPr lang="de-DE" sz="1400" b="1" dirty="0">
                          <a:latin typeface="Arial" pitchFamily="34" charset="0"/>
                          <a:cs typeface="Arial" pitchFamily="34" charset="0"/>
                        </a:rPr>
                        <a:t>11</a:t>
                      </a:r>
                    </a:p>
                  </a:txBody>
                  <a:tcPr>
                    <a:solidFill>
                      <a:srgbClr val="00B2EB">
                        <a:alpha val="14902"/>
                      </a:srgbClr>
                    </a:solidFill>
                  </a:tcPr>
                </a:tc>
                <a:tc>
                  <a:txBody>
                    <a:bodyPr/>
                    <a:lstStyle/>
                    <a:p>
                      <a:r>
                        <a:rPr lang="de-DE" sz="1400" b="1" dirty="0">
                          <a:latin typeface="Arial" pitchFamily="34" charset="0"/>
                          <a:cs typeface="Arial" pitchFamily="34" charset="0"/>
                        </a:rPr>
                        <a:t>KS-Vormauer- </a:t>
                      </a:r>
                    </a:p>
                    <a:p>
                      <a:r>
                        <a:rPr lang="de-DE" sz="1400" b="1" dirty="0">
                          <a:latin typeface="Arial" pitchFamily="34" charset="0"/>
                          <a:cs typeface="Arial" pitchFamily="34" charset="0"/>
                        </a:rPr>
                        <a:t>steine</a:t>
                      </a:r>
                      <a:endParaRPr lang="de-DE" sz="1400" b="1" baseline="30000" dirty="0">
                        <a:latin typeface="Arial" pitchFamily="34" charset="0"/>
                        <a:cs typeface="Arial" pitchFamily="34" charset="0"/>
                      </a:endParaRPr>
                    </a:p>
                  </a:txBody>
                  <a:tcPr>
                    <a:solidFill>
                      <a:srgbClr val="00B2EB">
                        <a:alpha val="14902"/>
                      </a:srgbClr>
                    </a:solidFill>
                  </a:tcPr>
                </a:tc>
                <a:tc>
                  <a:txBody>
                    <a:bodyPr/>
                    <a:lstStyle/>
                    <a:p>
                      <a:pPr algn="ctr"/>
                      <a:r>
                        <a:rPr lang="de-DE" sz="1400" dirty="0">
                          <a:latin typeface="Arial" pitchFamily="34" charset="0"/>
                          <a:cs typeface="Arial" pitchFamily="34" charset="0"/>
                        </a:rPr>
                        <a:t>KS </a:t>
                      </a:r>
                      <a:r>
                        <a:rPr lang="de-DE" sz="1400" dirty="0" err="1">
                          <a:latin typeface="Arial" pitchFamily="34" charset="0"/>
                          <a:cs typeface="Arial" pitchFamily="34" charset="0"/>
                        </a:rPr>
                        <a:t>Vm</a:t>
                      </a:r>
                      <a:endParaRPr lang="de-DE" sz="1400" dirty="0">
                        <a:latin typeface="Arial" pitchFamily="34" charset="0"/>
                        <a:cs typeface="Arial" pitchFamily="34" charset="0"/>
                      </a:endParaRPr>
                    </a:p>
                  </a:txBody>
                  <a:tcPr>
                    <a:solidFill>
                      <a:srgbClr val="00B2EB">
                        <a:alpha val="10196"/>
                      </a:srgbClr>
                    </a:solidFill>
                  </a:tcPr>
                </a:tc>
                <a:tc>
                  <a:txBody>
                    <a:bodyPr/>
                    <a:lstStyle/>
                    <a:p>
                      <a:pPr algn="ctr"/>
                      <a:r>
                        <a:rPr lang="de-DE" sz="1400" dirty="0">
                          <a:latin typeface="Arial" pitchFamily="34" charset="0"/>
                          <a:cs typeface="Arial" pitchFamily="34" charset="0"/>
                        </a:rPr>
                        <a:t>≤ 25</a:t>
                      </a:r>
                    </a:p>
                  </a:txBody>
                  <a:tcPr>
                    <a:solidFill>
                      <a:srgbClr val="00B2EB">
                        <a:alpha val="10196"/>
                      </a:srgbClr>
                    </a:solidFill>
                  </a:tcPr>
                </a:tc>
                <a:tc>
                  <a:txBody>
                    <a:bodyPr/>
                    <a:lstStyle/>
                    <a:p>
                      <a:r>
                        <a:rPr lang="de-DE" sz="1400" dirty="0">
                          <a:latin typeface="Arial" pitchFamily="34" charset="0"/>
                          <a:cs typeface="Arial" pitchFamily="34" charset="0"/>
                        </a:rPr>
                        <a:t>Kalksandsteine mindestens der Steindruckfestigkeitsklasse 10, die frostwiderstandsfähig sind (mindestens Frostwiderstandklasse F1)</a:t>
                      </a:r>
                    </a:p>
                  </a:txBody>
                  <a:tcPr>
                    <a:solidFill>
                      <a:srgbClr val="00B2EB">
                        <a:alpha val="10196"/>
                      </a:srgbClr>
                    </a:solidFill>
                  </a:tcPr>
                </a:tc>
                <a:extLst>
                  <a:ext uri="{0D108BD9-81ED-4DB2-BD59-A6C34878D82A}">
                    <a16:rowId xmlns:a16="http://schemas.microsoft.com/office/drawing/2014/main" val="10007"/>
                  </a:ext>
                </a:extLst>
              </a:tr>
              <a:tr h="370840">
                <a:tc>
                  <a:txBody>
                    <a:bodyPr/>
                    <a:lstStyle/>
                    <a:p>
                      <a:r>
                        <a:rPr lang="de-DE" sz="1400" b="1" dirty="0">
                          <a:latin typeface="Arial" pitchFamily="34" charset="0"/>
                          <a:cs typeface="Arial" pitchFamily="34" charset="0"/>
                        </a:rPr>
                        <a:t>12</a:t>
                      </a:r>
                    </a:p>
                  </a:txBody>
                  <a:tcPr>
                    <a:solidFill>
                      <a:srgbClr val="00B2EB">
                        <a:alpha val="14902"/>
                      </a:srgbClr>
                    </a:solidFill>
                  </a:tcPr>
                </a:tc>
                <a:tc>
                  <a:txBody>
                    <a:bodyPr/>
                    <a:lstStyle/>
                    <a:p>
                      <a:r>
                        <a:rPr lang="de-DE" sz="1400" b="1" dirty="0">
                          <a:latin typeface="Arial" pitchFamily="34" charset="0"/>
                          <a:cs typeface="Arial" pitchFamily="34" charset="0"/>
                        </a:rPr>
                        <a:t>KS-</a:t>
                      </a:r>
                      <a:r>
                        <a:rPr lang="de-DE" sz="1400" b="1" dirty="0" err="1">
                          <a:latin typeface="Arial" pitchFamily="34" charset="0"/>
                          <a:cs typeface="Arial" pitchFamily="34" charset="0"/>
                        </a:rPr>
                        <a:t>Verblender</a:t>
                      </a:r>
                      <a:r>
                        <a:rPr lang="de-DE" sz="1400" b="1" dirty="0">
                          <a:latin typeface="Arial" pitchFamily="34" charset="0"/>
                          <a:cs typeface="Arial" pitchFamily="34" charset="0"/>
                        </a:rPr>
                        <a:t> </a:t>
                      </a:r>
                      <a:r>
                        <a:rPr lang="de-DE" sz="1400" b="1" baseline="30000" dirty="0">
                          <a:latin typeface="Arial" pitchFamily="34" charset="0"/>
                          <a:cs typeface="Arial" pitchFamily="34" charset="0"/>
                        </a:rPr>
                        <a:t>2)</a:t>
                      </a:r>
                    </a:p>
                  </a:txBody>
                  <a:tcPr>
                    <a:solidFill>
                      <a:srgbClr val="00B2EB">
                        <a:alpha val="14902"/>
                      </a:srgbClr>
                    </a:solidFill>
                  </a:tcPr>
                </a:tc>
                <a:tc>
                  <a:txBody>
                    <a:bodyPr/>
                    <a:lstStyle/>
                    <a:p>
                      <a:pPr algn="ctr"/>
                      <a:r>
                        <a:rPr lang="de-DE" sz="1400" dirty="0">
                          <a:latin typeface="Arial" pitchFamily="34" charset="0"/>
                          <a:cs typeface="Arial" pitchFamily="34" charset="0"/>
                        </a:rPr>
                        <a:t>KS </a:t>
                      </a:r>
                      <a:r>
                        <a:rPr lang="de-DE" sz="1400" dirty="0" err="1">
                          <a:latin typeface="Arial" pitchFamily="34" charset="0"/>
                          <a:cs typeface="Arial" pitchFamily="34" charset="0"/>
                        </a:rPr>
                        <a:t>Vb</a:t>
                      </a:r>
                      <a:endParaRPr lang="de-DE" sz="1400" dirty="0">
                        <a:latin typeface="Arial" pitchFamily="34" charset="0"/>
                        <a:cs typeface="Arial" pitchFamily="34" charset="0"/>
                      </a:endParaRPr>
                    </a:p>
                  </a:txBody>
                  <a:tcPr>
                    <a:solidFill>
                      <a:srgbClr val="00B2EB">
                        <a:alpha val="10196"/>
                      </a:srgbClr>
                    </a:solidFill>
                  </a:tcPr>
                </a:tc>
                <a:tc>
                  <a:txBody>
                    <a:bodyPr/>
                    <a:lstStyle/>
                    <a:p>
                      <a:pPr algn="ctr"/>
                      <a:r>
                        <a:rPr lang="de-DE" sz="1400" dirty="0">
                          <a:latin typeface="Arial" pitchFamily="34" charset="0"/>
                          <a:cs typeface="Arial" pitchFamily="34" charset="0"/>
                        </a:rPr>
                        <a:t>≤ 25</a:t>
                      </a:r>
                    </a:p>
                  </a:txBody>
                  <a:tcPr>
                    <a:solidFill>
                      <a:srgbClr val="00B2EB">
                        <a:alpha val="10196"/>
                      </a:srgbClr>
                    </a:solidFill>
                  </a:tcPr>
                </a:tc>
                <a:tc>
                  <a:txBody>
                    <a:bodyPr/>
                    <a:lstStyle/>
                    <a:p>
                      <a:r>
                        <a:rPr lang="de-DE" sz="1400" dirty="0">
                          <a:latin typeface="Arial" pitchFamily="34" charset="0"/>
                          <a:cs typeface="Arial" pitchFamily="34" charset="0"/>
                        </a:rPr>
                        <a:t>Kalksandsteine mindestens der Steindruckfestigkeitsklasse 16 mit höheren Anforderungen an die </a:t>
                      </a:r>
                      <a:r>
                        <a:rPr lang="de-DE" sz="1400" dirty="0" err="1">
                          <a:latin typeface="Arial" pitchFamily="34" charset="0"/>
                          <a:cs typeface="Arial" pitchFamily="34" charset="0"/>
                        </a:rPr>
                        <a:t>Abmaßklasse</a:t>
                      </a:r>
                      <a:r>
                        <a:rPr lang="de-DE" sz="1400" dirty="0">
                          <a:latin typeface="Arial" pitchFamily="34" charset="0"/>
                          <a:cs typeface="Arial" pitchFamily="34" charset="0"/>
                        </a:rPr>
                        <a:t> (Toleranzen) als Zeile 11 und erhöhter Frostwider-</a:t>
                      </a:r>
                      <a:r>
                        <a:rPr lang="de-DE" sz="1400" dirty="0" err="1">
                          <a:latin typeface="Arial" pitchFamily="34" charset="0"/>
                          <a:cs typeface="Arial" pitchFamily="34" charset="0"/>
                        </a:rPr>
                        <a:t>standsfähigkeit</a:t>
                      </a:r>
                      <a:r>
                        <a:rPr lang="de-DE" sz="1400" dirty="0">
                          <a:latin typeface="Arial" pitchFamily="34" charset="0"/>
                          <a:cs typeface="Arial" pitchFamily="34" charset="0"/>
                        </a:rPr>
                        <a:t> (mindestens Frostwiderstandklasse F2)</a:t>
                      </a:r>
                    </a:p>
                  </a:txBody>
                  <a:tcPr>
                    <a:solidFill>
                      <a:srgbClr val="00B2EB">
                        <a:alpha val="10196"/>
                      </a:srgbClr>
                    </a:solidFill>
                  </a:tcPr>
                </a:tc>
                <a:extLst>
                  <a:ext uri="{0D108BD9-81ED-4DB2-BD59-A6C34878D82A}">
                    <a16:rowId xmlns:a16="http://schemas.microsoft.com/office/drawing/2014/main" val="10008"/>
                  </a:ext>
                </a:extLst>
              </a:tr>
              <a:tr h="370840">
                <a:tc gridSpan="5">
                  <a:txBody>
                    <a:bodyPr/>
                    <a:lstStyle/>
                    <a:p>
                      <a:pPr marL="228600" indent="-228600">
                        <a:buAutoNum type="arabicParenR"/>
                      </a:pPr>
                      <a:r>
                        <a:rPr lang="de-DE" sz="1000" dirty="0">
                          <a:solidFill>
                            <a:schemeClr val="bg1">
                              <a:lumMod val="50000"/>
                            </a:schemeClr>
                          </a:solidFill>
                          <a:latin typeface="Arial" pitchFamily="34" charset="0"/>
                          <a:cs typeface="Arial" pitchFamily="34" charset="0"/>
                        </a:rPr>
                        <a:t>Im Markt sind unterschiedliche Marken bekannt.</a:t>
                      </a:r>
                    </a:p>
                    <a:p>
                      <a:pPr marL="228600" indent="-228600">
                        <a:buAutoNum type="arabicParenR"/>
                      </a:pPr>
                      <a:r>
                        <a:rPr lang="de-DE" sz="1000" dirty="0">
                          <a:solidFill>
                            <a:schemeClr val="bg1">
                              <a:lumMod val="50000"/>
                            </a:schemeClr>
                          </a:solidFill>
                          <a:latin typeface="Arial" pitchFamily="34" charset="0"/>
                          <a:cs typeface="Arial" pitchFamily="34" charset="0"/>
                        </a:rPr>
                        <a:t>KS-</a:t>
                      </a:r>
                      <a:r>
                        <a:rPr lang="de-DE" sz="1000" dirty="0" err="1">
                          <a:solidFill>
                            <a:schemeClr val="bg1">
                              <a:lumMod val="50000"/>
                            </a:schemeClr>
                          </a:solidFill>
                          <a:latin typeface="Arial" pitchFamily="34" charset="0"/>
                          <a:cs typeface="Arial" pitchFamily="34" charset="0"/>
                        </a:rPr>
                        <a:t>Verblender</a:t>
                      </a:r>
                      <a:r>
                        <a:rPr lang="de-DE" sz="1000" dirty="0">
                          <a:solidFill>
                            <a:schemeClr val="bg1">
                              <a:lumMod val="50000"/>
                            </a:schemeClr>
                          </a:solidFill>
                          <a:latin typeface="Arial" pitchFamily="34" charset="0"/>
                          <a:cs typeface="Arial" pitchFamily="34" charset="0"/>
                        </a:rPr>
                        <a:t> werden regional auch als bossierte Steine oder mit bruchrauer Oberfläche angeboten.</a:t>
                      </a:r>
                      <a:r>
                        <a:rPr lang="de-DE" sz="1000" baseline="0" dirty="0">
                          <a:solidFill>
                            <a:schemeClr val="bg1">
                              <a:lumMod val="50000"/>
                            </a:schemeClr>
                          </a:solidFill>
                          <a:latin typeface="Arial" pitchFamily="34" charset="0"/>
                          <a:cs typeface="Arial" pitchFamily="34" charset="0"/>
                        </a:rPr>
                        <a:t> </a:t>
                      </a:r>
                    </a:p>
                    <a:p>
                      <a:pPr marL="228600" indent="-228600">
                        <a:buNone/>
                      </a:pPr>
                      <a:r>
                        <a:rPr lang="de-DE" sz="1000" dirty="0">
                          <a:solidFill>
                            <a:schemeClr val="bg1">
                              <a:lumMod val="50000"/>
                            </a:schemeClr>
                          </a:solidFill>
                          <a:latin typeface="Arial" pitchFamily="34" charset="0"/>
                          <a:cs typeface="Arial" pitchFamily="34" charset="0"/>
                        </a:rPr>
                        <a:t>Die regionalen Lieferprogramme sind zu beachten.</a:t>
                      </a:r>
                    </a:p>
                  </a:txBody>
                  <a:tcPr anchor="ctr">
                    <a:solidFill>
                      <a:srgbClr val="00B2EB">
                        <a:alpha val="10196"/>
                      </a:srgbClr>
                    </a:solidFill>
                  </a:tcPr>
                </a:tc>
                <a:tc hMerge="1">
                  <a:txBody>
                    <a:bodyPr/>
                    <a:lstStyle/>
                    <a:p>
                      <a:endParaRPr lang="de-DE" sz="1400" dirty="0">
                        <a:latin typeface="Arial" pitchFamily="34" charset="0"/>
                        <a:cs typeface="Arial" pitchFamily="34" charset="0"/>
                      </a:endParaRPr>
                    </a:p>
                  </a:txBody>
                  <a:tcPr/>
                </a:tc>
                <a:tc hMerge="1">
                  <a:txBody>
                    <a:bodyPr/>
                    <a:lstStyle/>
                    <a:p>
                      <a:endParaRPr lang="de-DE" sz="1400" dirty="0"/>
                    </a:p>
                  </a:txBody>
                  <a:tcPr/>
                </a:tc>
                <a:tc hMerge="1">
                  <a:txBody>
                    <a:bodyPr/>
                    <a:lstStyle/>
                    <a:p>
                      <a:endParaRPr lang="de-DE" sz="1400" dirty="0"/>
                    </a:p>
                  </a:txBody>
                  <a:tcPr/>
                </a:tc>
                <a:tc hMerge="1">
                  <a:txBody>
                    <a:bodyPr/>
                    <a:lstStyle/>
                    <a:p>
                      <a:endParaRPr lang="de-DE"/>
                    </a:p>
                  </a:txBody>
                  <a:tcPr/>
                </a:tc>
                <a:extLst>
                  <a:ext uri="{0D108BD9-81ED-4DB2-BD59-A6C34878D82A}">
                    <a16:rowId xmlns:a16="http://schemas.microsoft.com/office/drawing/2014/main" val="10009"/>
                  </a:ext>
                </a:extLst>
              </a:tr>
            </a:tbl>
          </a:graphicData>
        </a:graphic>
      </p:graphicFrame>
      <p:sp>
        <p:nvSpPr>
          <p:cNvPr id="5" name="Titel 4"/>
          <p:cNvSpPr>
            <a:spLocks noGrp="1"/>
          </p:cNvSpPr>
          <p:nvPr>
            <p:ph type="title"/>
          </p:nvPr>
        </p:nvSpPr>
        <p:spPr/>
        <p:txBody>
          <a:bodyPr/>
          <a:lstStyle/>
          <a:p>
            <a:r>
              <a:rPr lang="de-DE" dirty="0"/>
              <a:t>Steinarten und -bezeichnungen nach DIN 20000-402</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spTree>
    <p:extLst>
      <p:ext uri="{BB962C8B-B14F-4D97-AF65-F5344CB8AC3E}">
        <p14:creationId xmlns:p14="http://schemas.microsoft.com/office/powerpoint/2010/main" val="3915425185"/>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1524C4B9-B889-4909-8DD7-BFA5A58CBCE1}"/>
              </a:ext>
            </a:extLst>
          </p:cNvPr>
          <p:cNvPicPr>
            <a:picLocks noChangeAspect="1"/>
          </p:cNvPicPr>
          <p:nvPr/>
        </p:nvPicPr>
        <p:blipFill>
          <a:blip r:embed="rId2"/>
          <a:stretch>
            <a:fillRect/>
          </a:stretch>
        </p:blipFill>
        <p:spPr>
          <a:xfrm>
            <a:off x="726832" y="3157108"/>
            <a:ext cx="7921868" cy="2972230"/>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Zweischalige Außenwandkonstruktionen werden </a:t>
            </a:r>
            <a:br>
              <a:rPr lang="de-DE" altLang="de-DE" dirty="0"/>
            </a:br>
            <a:r>
              <a:rPr lang="de-DE" altLang="de-DE" dirty="0"/>
              <a:t>wie folgt unterschieden:</a:t>
            </a:r>
          </a:p>
          <a:p>
            <a:pPr lvl="1"/>
            <a:r>
              <a:rPr lang="de-DE" altLang="de-DE" dirty="0"/>
              <a:t>Zweischaliges KS-Mauerwerk mit Wärmedämmung </a:t>
            </a:r>
          </a:p>
          <a:p>
            <a:pPr lvl="1"/>
            <a:r>
              <a:rPr lang="de-DE" altLang="de-DE" dirty="0"/>
              <a:t>Zweischaliges KS-Mauerwerk mit Wärmedämmung und Luftschicht</a:t>
            </a:r>
          </a:p>
          <a:p>
            <a:pPr lvl="1"/>
            <a:r>
              <a:rPr lang="de-DE" altLang="de-DE" dirty="0"/>
              <a:t>Zweischaliges KS-Mauerwerk mit Luftschicht</a:t>
            </a:r>
            <a:br>
              <a:rPr lang="de-DE" altLang="de-DE" dirty="0"/>
            </a:br>
            <a:r>
              <a:rPr lang="de-DE" altLang="de-DE" dirty="0"/>
              <a:t>(bei unbeheizten Gebäuden)</a:t>
            </a:r>
          </a:p>
          <a:p>
            <a:pPr marL="0" indent="0">
              <a:buNone/>
            </a:pPr>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Wärmedämmung und Luftschicht</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1780" y="3298623"/>
            <a:ext cx="1893645" cy="2689200"/>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9134" y="3298691"/>
            <a:ext cx="1321905" cy="2689132"/>
          </a:xfrm>
          <a:prstGeom prst="rect">
            <a:avLst/>
          </a:prstGeom>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392402" y="3298623"/>
            <a:ext cx="1925669" cy="2689200"/>
          </a:xfrm>
          <a:prstGeom prst="rect">
            <a:avLst/>
          </a:prstGeom>
        </p:spPr>
      </p:pic>
    </p:spTree>
    <p:extLst>
      <p:ext uri="{BB962C8B-B14F-4D97-AF65-F5344CB8AC3E}">
        <p14:creationId xmlns:p14="http://schemas.microsoft.com/office/powerpoint/2010/main" val="4141605089"/>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Lüftungs- und Entwässerungsöffnungen</a:t>
            </a:r>
          </a:p>
          <a:p>
            <a:pPr lvl="1"/>
            <a:r>
              <a:rPr lang="de-DE" dirty="0"/>
              <a:t>dürfen nach DIN EN 1996-2/NA in der Verblendschale von zweischaligem Mauerwerk jeweils oben und unten angeordnet werden.</a:t>
            </a:r>
          </a:p>
          <a:p>
            <a:pPr lvl="1"/>
            <a:r>
              <a:rPr lang="de-DE" dirty="0"/>
              <a:t>Das gilt auch für Brüstungsbereiche sowie für die Bereiche über Türen oder Fenstern.</a:t>
            </a:r>
          </a:p>
          <a:p>
            <a:pPr lvl="1"/>
            <a:r>
              <a:rPr lang="de-DE" altLang="de-DE" dirty="0"/>
              <a:t>Die Fläche der Lüftungs- </a:t>
            </a:r>
            <a:r>
              <a:rPr lang="de-DE" dirty="0"/>
              <a:t>bzw. Entwässerungsöffnungen wird in DIN EN 1996 und den Nationalen Anhängen nicht geregelt.</a:t>
            </a:r>
          </a:p>
          <a:p>
            <a:pPr lvl="1"/>
            <a:r>
              <a:rPr lang="de-DE" altLang="de-DE" dirty="0"/>
              <a:t>Nach zurückgezogener DIN 1053-1 sollten diese Öffnungen (bezogen auf eine Wandfläche von 20 m²)</a:t>
            </a:r>
          </a:p>
          <a:p>
            <a:pPr lvl="2"/>
            <a:r>
              <a:rPr lang="de-DE" altLang="de-DE" dirty="0"/>
              <a:t>eine Fläche von 7.500 mm² bei zweischaligem Mauerwerk mit Luftschicht mit oder ohne Wärmedämmung</a:t>
            </a:r>
          </a:p>
          <a:p>
            <a:pPr lvl="2"/>
            <a:r>
              <a:rPr lang="de-DE" altLang="de-DE" dirty="0"/>
              <a:t>eine Fläche von 5.000 mm² bei zweischaligem Mauerwerk mit Wärmedämmung ohne Luftschicht aufweisen</a:t>
            </a:r>
          </a:p>
          <a:p>
            <a:endParaRPr lang="de-DE" altLang="de-DE" dirty="0"/>
          </a:p>
          <a:p>
            <a:pPr marL="0" indent="0">
              <a:buNone/>
            </a:pPr>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Wärmedämmung und Luftschicht</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Tree>
    <p:extLst>
      <p:ext uri="{BB962C8B-B14F-4D97-AF65-F5344CB8AC3E}">
        <p14:creationId xmlns:p14="http://schemas.microsoft.com/office/powerpoint/2010/main" val="386738478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Nach DIN EN 1996 / NA müssen die Fußpunkte der</a:t>
            </a:r>
            <a:br>
              <a:rPr lang="de-DE" altLang="de-DE" dirty="0"/>
            </a:br>
            <a:r>
              <a:rPr lang="de-DE" altLang="de-DE" dirty="0"/>
              <a:t>Schalenzwischenräume gegen Feuchtigkeit geschützt werden.</a:t>
            </a:r>
          </a:p>
          <a:p>
            <a:r>
              <a:rPr lang="de-DE" altLang="de-DE" dirty="0"/>
              <a:t>Die Abdichtung wird im Gefälle von der Innenschale bis an die </a:t>
            </a:r>
            <a:br>
              <a:rPr lang="de-DE" altLang="de-DE" dirty="0"/>
            </a:br>
            <a:r>
              <a:rPr lang="de-DE" altLang="de-DE" dirty="0"/>
              <a:t>Außenschale und unter der Aufstandsfläche der </a:t>
            </a:r>
            <a:r>
              <a:rPr lang="de-DE" altLang="de-DE" dirty="0" err="1"/>
              <a:t>Verblender</a:t>
            </a:r>
            <a:r>
              <a:rPr lang="de-DE" altLang="de-DE" dirty="0"/>
              <a:t>-</a:t>
            </a:r>
            <a:br>
              <a:rPr lang="de-DE" altLang="de-DE" dirty="0"/>
            </a:br>
            <a:r>
              <a:rPr lang="de-DE" altLang="de-DE" dirty="0"/>
              <a:t>schale horizontal bis zur Außenoberfläche geführt.</a:t>
            </a:r>
          </a:p>
          <a:p>
            <a:r>
              <a:rPr lang="de-DE" altLang="de-DE" dirty="0"/>
              <a:t>Nach DIN 18533 ist eine einlagige waagerechte Abdichtung</a:t>
            </a:r>
            <a:br>
              <a:rPr lang="de-DE" altLang="de-DE" dirty="0"/>
            </a:br>
            <a:r>
              <a:rPr lang="de-DE" altLang="de-DE" dirty="0"/>
              <a:t>unterhalb der Tragschale als Querschnittsabdichtung aus-</a:t>
            </a:r>
            <a:br>
              <a:rPr lang="de-DE" altLang="de-DE" dirty="0"/>
            </a:br>
            <a:r>
              <a:rPr lang="de-DE" altLang="de-DE" dirty="0"/>
              <a:t>reichend.</a:t>
            </a:r>
          </a:p>
          <a:p>
            <a:r>
              <a:rPr lang="de-DE" dirty="0"/>
              <a:t>Die Querschnittsabdichtung zum Schutz vor aufsteigender</a:t>
            </a:r>
            <a:br>
              <a:rPr lang="de-DE" dirty="0"/>
            </a:br>
            <a:r>
              <a:rPr lang="de-DE" dirty="0"/>
              <a:t>Feuchtigkeit erfolgt im untersten Geschoss.</a:t>
            </a:r>
            <a:endParaRPr lang="de-DE" altLang="de-DE" dirty="0"/>
          </a:p>
          <a:p>
            <a:pPr marL="0" indent="0">
              <a:buNone/>
            </a:pPr>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Abdichtung und Fußpunktausbildung</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2524" y="1057524"/>
            <a:ext cx="4428000" cy="4516560"/>
          </a:xfrm>
          <a:prstGeom prst="rect">
            <a:avLst/>
          </a:prstGeom>
        </p:spPr>
      </p:pic>
    </p:spTree>
    <p:extLst>
      <p:ext uri="{BB962C8B-B14F-4D97-AF65-F5344CB8AC3E}">
        <p14:creationId xmlns:p14="http://schemas.microsoft.com/office/powerpoint/2010/main" val="219467646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6581392" cy="5119439"/>
          </a:xfrm>
        </p:spPr>
        <p:txBody>
          <a:bodyPr/>
          <a:lstStyle/>
          <a:p>
            <a:r>
              <a:rPr lang="de-DE" dirty="0"/>
              <a:t>Die Aufstandsfläche der Verblendschale ist so auszuführen, </a:t>
            </a:r>
            <a:br>
              <a:rPr lang="de-DE" dirty="0"/>
            </a:br>
            <a:r>
              <a:rPr lang="de-DE" dirty="0"/>
              <a:t>dass ein Abrutschen der Verblendschale sicher auszuschließen</a:t>
            </a:r>
            <a:br>
              <a:rPr lang="de-DE" dirty="0"/>
            </a:br>
            <a:r>
              <a:rPr lang="de-DE" dirty="0"/>
              <a:t>ist.</a:t>
            </a:r>
            <a:endParaRPr lang="de-DE" altLang="de-DE" dirty="0"/>
          </a:p>
          <a:p>
            <a:r>
              <a:rPr lang="de-DE" altLang="de-DE" dirty="0"/>
              <a:t>Nach DIN 18533 ist eine einlagige waagerechte Abdichtung</a:t>
            </a:r>
            <a:br>
              <a:rPr lang="de-DE" altLang="de-DE" dirty="0"/>
            </a:br>
            <a:r>
              <a:rPr lang="de-DE" altLang="de-DE" dirty="0"/>
              <a:t>unterhalb der Tragschale als Querschnittsabdichtung aus-</a:t>
            </a:r>
            <a:br>
              <a:rPr lang="de-DE" altLang="de-DE" dirty="0"/>
            </a:br>
            <a:r>
              <a:rPr lang="de-DE" altLang="de-DE" dirty="0"/>
              <a:t>reichend.</a:t>
            </a:r>
          </a:p>
          <a:p>
            <a:r>
              <a:rPr lang="de-DE" dirty="0"/>
              <a:t>Die Fußpunktausbildung stellt eine zusätzliche Sicherheit zur</a:t>
            </a:r>
            <a:br>
              <a:rPr lang="de-DE" dirty="0"/>
            </a:br>
            <a:r>
              <a:rPr lang="de-DE" dirty="0"/>
              <a:t>Ableitung von hinter die Außenschale gedrungener Feuchtigkeit</a:t>
            </a:r>
            <a:br>
              <a:rPr lang="de-DE" dirty="0"/>
            </a:br>
            <a:r>
              <a:rPr lang="de-DE" dirty="0"/>
              <a:t>dar.</a:t>
            </a:r>
          </a:p>
          <a:p>
            <a:r>
              <a:rPr lang="de-DE" altLang="de-DE" dirty="0"/>
              <a:t>Bei ordnungsgemäßer Ausführung des Mauerwerks kann ein</a:t>
            </a:r>
            <a:br>
              <a:rPr lang="de-DE" altLang="de-DE" dirty="0"/>
            </a:br>
            <a:r>
              <a:rPr lang="de-DE" altLang="de-DE" dirty="0"/>
              <a:t>Eindringen von Wasser ausgeschlossen werden.</a:t>
            </a:r>
          </a:p>
          <a:p>
            <a:r>
              <a:rPr lang="de-DE" dirty="0"/>
              <a:t>Die Einbindung der Abdichtungsbahn in einer Lagerfuge der Tragschale ist nicht erforderlich, sie kann z.B. mit Kleber oder Klemmschiene an der Tragschale befestigt werden.</a:t>
            </a:r>
          </a:p>
          <a:p>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Abdichtung und Fußpunktausbildung</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92526" y="1057524"/>
            <a:ext cx="4428000" cy="4424385"/>
          </a:xfrm>
          <a:prstGeom prst="rect">
            <a:avLst/>
          </a:prstGeom>
        </p:spPr>
      </p:pic>
    </p:spTree>
    <p:extLst>
      <p:ext uri="{BB962C8B-B14F-4D97-AF65-F5344CB8AC3E}">
        <p14:creationId xmlns:p14="http://schemas.microsoft.com/office/powerpoint/2010/main" val="187891768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lstStyle/>
          <a:p>
            <a:r>
              <a:rPr lang="de-DE" dirty="0"/>
              <a:t>Zur Begrenzung der Spannungen aus Eigengewicht muss die Höhe der Vormauerschale begrenzt werden, so dass nach DIN EN 1996-2/NA Abfangungen erforderlich werden können.</a:t>
            </a:r>
          </a:p>
          <a:p>
            <a:r>
              <a:rPr lang="de-DE" dirty="0"/>
              <a:t>Eine Vielzahl von Standardkonstruktionen – teilweise mit wird von verschiedenen Herstellern angeboten.</a:t>
            </a:r>
          </a:p>
          <a:p>
            <a:r>
              <a:rPr lang="de-DE" dirty="0"/>
              <a:t>Verankerung der Abfangungen erfolgt:</a:t>
            </a:r>
          </a:p>
          <a:p>
            <a:pPr lvl="1"/>
            <a:r>
              <a:rPr lang="de-DE" dirty="0"/>
              <a:t>mit zugelassenen Schwerlastdübeln oder</a:t>
            </a:r>
          </a:p>
          <a:p>
            <a:pPr lvl="1"/>
            <a:r>
              <a:rPr lang="de-DE" dirty="0"/>
              <a:t>Ankerschienen</a:t>
            </a:r>
          </a:p>
          <a:p>
            <a:pPr lvl="1"/>
            <a:r>
              <a:rPr lang="de-DE" dirty="0"/>
              <a:t>vorzugsweise im Bereich von Betonstützen, Betondecken oder Querwänden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Abfangungen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7" name="Grafik 6">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6235700" y="1074475"/>
            <a:ext cx="5597987" cy="4987455"/>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51616" y="1398711"/>
            <a:ext cx="4966154" cy="4437063"/>
          </a:xfrm>
          <a:prstGeom prst="rect">
            <a:avLst/>
          </a:prstGeom>
        </p:spPr>
      </p:pic>
    </p:spTree>
    <p:extLst>
      <p:ext uri="{BB962C8B-B14F-4D97-AF65-F5344CB8AC3E}">
        <p14:creationId xmlns:p14="http://schemas.microsoft.com/office/powerpoint/2010/main" val="305003971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BC91839F-E00F-4D7F-B5A5-2B024ECC257F}"/>
              </a:ext>
            </a:extLst>
          </p:cNvPr>
          <p:cNvSpPr>
            <a:spLocks noGrp="1"/>
          </p:cNvSpPr>
          <p:nvPr>
            <p:ph idx="1"/>
          </p:nvPr>
        </p:nvSpPr>
        <p:spPr/>
        <p:txBody>
          <a:bodyPr/>
          <a:lstStyle/>
          <a:p>
            <a:r>
              <a:rPr lang="de-DE" dirty="0"/>
              <a:t>Höhenabstand der Abfangung von Verblendschalen</a:t>
            </a:r>
          </a:p>
          <a:p>
            <a:r>
              <a:rPr lang="de-DE" altLang="de-DE" dirty="0"/>
              <a:t>Randbedingungen nach </a:t>
            </a:r>
            <a:r>
              <a:rPr lang="de-DE" dirty="0"/>
              <a:t>DIN EN 1996-2/NA</a:t>
            </a:r>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Abfangungen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8598" y="2101044"/>
            <a:ext cx="7848883" cy="3557242"/>
          </a:xfrm>
          <a:prstGeom prst="rect">
            <a:avLst/>
          </a:prstGeom>
        </p:spPr>
      </p:pic>
      <p:pic>
        <p:nvPicPr>
          <p:cNvPr id="9" name="Grafik 8">
            <a:extLst>
              <a:ext uri="{FF2B5EF4-FFF2-40B4-BE49-F238E27FC236}">
                <a16:creationId xmlns:a16="http://schemas.microsoft.com/office/drawing/2014/main" id="{8A431CE8-A82B-4CED-BC54-09F3330B6978}"/>
              </a:ext>
            </a:extLst>
          </p:cNvPr>
          <p:cNvPicPr>
            <a:picLocks noChangeAspect="1"/>
          </p:cNvPicPr>
          <p:nvPr/>
        </p:nvPicPr>
        <p:blipFill>
          <a:blip r:embed="rId3"/>
          <a:stretch>
            <a:fillRect/>
          </a:stretch>
        </p:blipFill>
        <p:spPr>
          <a:xfrm>
            <a:off x="8400199" y="1057524"/>
            <a:ext cx="3420328" cy="4600762"/>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568900" y="1258939"/>
            <a:ext cx="3082926" cy="4197932"/>
          </a:xfrm>
          <a:prstGeom prst="rect">
            <a:avLst/>
          </a:prstGeom>
        </p:spPr>
      </p:pic>
    </p:spTree>
    <p:extLst>
      <p:ext uri="{BB962C8B-B14F-4D97-AF65-F5344CB8AC3E}">
        <p14:creationId xmlns:p14="http://schemas.microsoft.com/office/powerpoint/2010/main" val="198709548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727E8026-5AC1-45C8-A988-AE23B8E739D1}"/>
              </a:ext>
            </a:extLst>
          </p:cNvPr>
          <p:cNvSpPr>
            <a:spLocks noGrp="1"/>
          </p:cNvSpPr>
          <p:nvPr>
            <p:ph idx="1"/>
          </p:nvPr>
        </p:nvSpPr>
        <p:spPr/>
        <p:txBody>
          <a:bodyPr/>
          <a:lstStyle/>
          <a:p>
            <a:r>
              <a:rPr lang="de-DE" dirty="0"/>
              <a:t>Übersicht unterschiedlicher Abfangkonstruktionen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Abfangungen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2" name="Grafik 1"/>
          <p:cNvPicPr>
            <a:picLocks noChangeAspect="1"/>
          </p:cNvPicPr>
          <p:nvPr/>
        </p:nvPicPr>
        <p:blipFill rotWithShape="1">
          <a:blip r:embed="rId2" cstate="screen">
            <a:extLst>
              <a:ext uri="{28A0092B-C50C-407E-A947-70E740481C1C}">
                <a14:useLocalDpi xmlns:a14="http://schemas.microsoft.com/office/drawing/2010/main"/>
              </a:ext>
            </a:extLst>
          </a:blip>
          <a:srcRect r="-266"/>
          <a:stretch/>
        </p:blipFill>
        <p:spPr>
          <a:xfrm>
            <a:off x="462885" y="1812131"/>
            <a:ext cx="5400000" cy="3196431"/>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420526" y="1812131"/>
            <a:ext cx="5400000" cy="3967348"/>
          </a:xfrm>
          <a:prstGeom prst="rect">
            <a:avLst/>
          </a:prstGeom>
        </p:spPr>
      </p:pic>
    </p:spTree>
    <p:extLst>
      <p:ext uri="{BB962C8B-B14F-4D97-AF65-F5344CB8AC3E}">
        <p14:creationId xmlns:p14="http://schemas.microsoft.com/office/powerpoint/2010/main" val="3770041608"/>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A896CA2C-5B8A-43BE-B14C-578B67A802B4}"/>
              </a:ext>
            </a:extLst>
          </p:cNvPr>
          <p:cNvSpPr>
            <a:spLocks noGrp="1"/>
          </p:cNvSpPr>
          <p:nvPr>
            <p:ph idx="1"/>
          </p:nvPr>
        </p:nvSpPr>
        <p:spPr/>
        <p:txBody>
          <a:bodyPr/>
          <a:lstStyle/>
          <a:p>
            <a:r>
              <a:rPr lang="de-DE" dirty="0"/>
              <a:t>Senkrechte Dehnungsfugen in KS-Verblendschalen und verputzten Vormauerschalen sind zur Begrenzung von Zwangsbeanspruchungen anzuordnen bei:</a:t>
            </a:r>
          </a:p>
          <a:p>
            <a:pPr lvl="1"/>
            <a:r>
              <a:rPr lang="de-DE" altLang="de-DE" dirty="0"/>
              <a:t>Langen Mauerwerksscheiben im Abstand von 6 m bis 8 m</a:t>
            </a:r>
          </a:p>
          <a:p>
            <a:pPr lvl="1"/>
            <a:r>
              <a:rPr lang="de-DE" altLang="de-DE" dirty="0"/>
              <a:t>Gebäudeecken oder -kanten</a:t>
            </a:r>
          </a:p>
          <a:p>
            <a:pPr lvl="1"/>
            <a:r>
              <a:rPr lang="de-DE" altLang="de-DE" dirty="0"/>
              <a:t>großen Fenster- und Türenöffnungen in Verlängerung der senkrechten Laibungen</a:t>
            </a:r>
          </a:p>
          <a:p>
            <a:pPr marL="279400" lvl="1" indent="0">
              <a:buNone/>
            </a:pPr>
            <a:endParaRPr lang="de-DE" altLang="de-DE" dirty="0"/>
          </a:p>
          <a:p>
            <a:r>
              <a:rPr lang="de-DE" altLang="de-DE" dirty="0"/>
              <a:t>Horizontale Dehnungsfugen:</a:t>
            </a:r>
          </a:p>
          <a:p>
            <a:pPr lvl="1"/>
            <a:r>
              <a:rPr lang="de-DE" altLang="de-DE" dirty="0"/>
              <a:t>Festlegungen der DIN EN 1996-2/NA (Abfangungen)</a:t>
            </a:r>
          </a:p>
          <a:p>
            <a:pPr lvl="1"/>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Dehnungsfugen</a:t>
            </a:r>
          </a:p>
        </p:txBody>
      </p:sp>
      <p:pic>
        <p:nvPicPr>
          <p:cNvPr id="2" name="Inhaltsplatzhalter 1"/>
          <p:cNvPicPr>
            <a:picLocks noGrp="1" noChangeAspect="1"/>
          </p:cNvPicPr>
          <p:nvPr>
            <p:ph idx="10"/>
          </p:nvPr>
        </p:nvPicPr>
        <p:blipFill>
          <a:blip r:embed="rId2" cstate="screen">
            <a:extLst>
              <a:ext uri="{28A0092B-C50C-407E-A947-70E740481C1C}">
                <a14:useLocalDpi xmlns:a14="http://schemas.microsoft.com/office/drawing/2010/main"/>
              </a:ext>
            </a:extLst>
          </a:blip>
          <a:stretch>
            <a:fillRect/>
          </a:stretch>
        </p:blipFill>
        <p:spPr>
          <a:xfrm>
            <a:off x="6449014" y="1057275"/>
            <a:ext cx="5318840" cy="4824236"/>
          </a:xfrm>
        </p:spPr>
      </p:pic>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Tree>
    <p:extLst>
      <p:ext uri="{BB962C8B-B14F-4D97-AF65-F5344CB8AC3E}">
        <p14:creationId xmlns:p14="http://schemas.microsoft.com/office/powerpoint/2010/main" val="3904359407"/>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A896CA2C-5B8A-43BE-B14C-578B67A802B4}"/>
              </a:ext>
            </a:extLst>
          </p:cNvPr>
          <p:cNvSpPr>
            <a:spLocks noGrp="1"/>
          </p:cNvSpPr>
          <p:nvPr>
            <p:ph idx="1"/>
          </p:nvPr>
        </p:nvSpPr>
        <p:spPr/>
        <p:txBody>
          <a:bodyPr/>
          <a:lstStyle/>
          <a:p>
            <a:r>
              <a:rPr lang="de-DE" dirty="0"/>
              <a:t>Bei der Ausführung von Dehnungsfugen haben sich folgende Varianten bewährt:</a:t>
            </a:r>
          </a:p>
          <a:p>
            <a:pPr lvl="1"/>
            <a:r>
              <a:rPr lang="de-DE" altLang="de-DE" dirty="0"/>
              <a:t>Offene Vertikalfugen</a:t>
            </a:r>
          </a:p>
          <a:p>
            <a:pPr lvl="1"/>
            <a:r>
              <a:rPr lang="de-DE" altLang="de-DE" dirty="0"/>
              <a:t>Geschlossene Fugen mit Fugendichtstoff nach</a:t>
            </a:r>
            <a:br>
              <a:rPr lang="de-DE" altLang="de-DE" dirty="0"/>
            </a:br>
            <a:r>
              <a:rPr lang="de-DE" altLang="de-DE" dirty="0"/>
              <a:t>DIN18540</a:t>
            </a:r>
          </a:p>
          <a:p>
            <a:pPr lvl="1"/>
            <a:r>
              <a:rPr lang="de-DE" dirty="0"/>
              <a:t>Geschlossene Fugen mit vorkomprimierten, imprägnierten</a:t>
            </a:r>
            <a:br>
              <a:rPr lang="de-DE" dirty="0"/>
            </a:br>
            <a:r>
              <a:rPr lang="de-DE" dirty="0"/>
              <a:t>Fugendichtungsbändern aus Schaumkunststoff nach DIN 18542</a:t>
            </a:r>
          </a:p>
          <a:p>
            <a:pPr lvl="1"/>
            <a:r>
              <a:rPr lang="de-DE" dirty="0"/>
              <a:t>Geschlossene Fugen mit Abdeckprofilen</a:t>
            </a:r>
          </a:p>
          <a:p>
            <a:pPr lvl="1"/>
            <a:endParaRPr lang="de-DE" altLang="de-DE" dirty="0"/>
          </a:p>
          <a:p>
            <a:pPr lvl="1"/>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Dehnungsfugen</a:t>
            </a:r>
          </a:p>
        </p:txBody>
      </p:sp>
      <p:pic>
        <p:nvPicPr>
          <p:cNvPr id="5" name="Grafik 4">
            <a:extLst>
              <a:ext uri="{FF2B5EF4-FFF2-40B4-BE49-F238E27FC236}">
                <a16:creationId xmlns:a16="http://schemas.microsoft.com/office/drawing/2014/main" id="{4200B4E8-CF4D-4FB5-95F7-68ABE145A5CA}"/>
              </a:ext>
            </a:extLst>
          </p:cNvPr>
          <p:cNvPicPr>
            <a:picLocks noChangeAspect="1"/>
          </p:cNvPicPr>
          <p:nvPr/>
        </p:nvPicPr>
        <p:blipFill>
          <a:blip r:embed="rId2"/>
          <a:stretch>
            <a:fillRect/>
          </a:stretch>
        </p:blipFill>
        <p:spPr>
          <a:xfrm>
            <a:off x="530435" y="3299454"/>
            <a:ext cx="11070437" cy="2829884"/>
          </a:xfrm>
          <a:prstGeom prst="rect">
            <a:avLst/>
          </a:prstGeom>
        </p:spPr>
      </p:pic>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37202" y="3454396"/>
            <a:ext cx="2507597" cy="2520000"/>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08738" y="3454396"/>
            <a:ext cx="2920465" cy="2520000"/>
          </a:xfrm>
          <a:prstGeom prst="rect">
            <a:avLst/>
          </a:prstGeom>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85276" y="3454396"/>
            <a:ext cx="2595853" cy="2520000"/>
          </a:xfrm>
          <a:prstGeom prst="rect">
            <a:avLst/>
          </a:prstGeom>
        </p:spPr>
      </p:pic>
    </p:spTree>
    <p:extLst>
      <p:ext uri="{BB962C8B-B14F-4D97-AF65-F5344CB8AC3E}">
        <p14:creationId xmlns:p14="http://schemas.microsoft.com/office/powerpoint/2010/main" val="96467399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99283AC3-BFF0-4BB5-8589-18873B0D43A5}"/>
              </a:ext>
            </a:extLst>
          </p:cNvPr>
          <p:cNvPicPr>
            <a:picLocks noChangeAspect="1"/>
          </p:cNvPicPr>
          <p:nvPr/>
        </p:nvPicPr>
        <p:blipFill>
          <a:blip r:embed="rId2"/>
          <a:stretch>
            <a:fillRect/>
          </a:stretch>
        </p:blipFill>
        <p:spPr>
          <a:xfrm>
            <a:off x="442914" y="2061701"/>
            <a:ext cx="11377612" cy="3738775"/>
          </a:xfrm>
          <a:prstGeom prst="rect">
            <a:avLst/>
          </a:prstGeom>
        </p:spPr>
      </p:pic>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err="1"/>
              <a:t>Rissesicherheit</a:t>
            </a:r>
            <a:r>
              <a:rPr lang="de-DE" dirty="0"/>
              <a:t> bei Verblendmauerwerk</a:t>
            </a:r>
          </a:p>
        </p:txBody>
      </p:sp>
      <p:sp>
        <p:nvSpPr>
          <p:cNvPr id="8" name="Inhaltsplatzhalter 7">
            <a:extLst>
              <a:ext uri="{FF2B5EF4-FFF2-40B4-BE49-F238E27FC236}">
                <a16:creationId xmlns:a16="http://schemas.microsoft.com/office/drawing/2014/main" id="{2F2F63D6-3306-4575-AAA5-11BA5E41E7F5}"/>
              </a:ext>
            </a:extLst>
          </p:cNvPr>
          <p:cNvSpPr>
            <a:spLocks noGrp="1"/>
          </p:cNvSpPr>
          <p:nvPr>
            <p:ph idx="4294967295"/>
          </p:nvPr>
        </p:nvSpPr>
        <p:spPr>
          <a:xfrm>
            <a:off x="6442075" y="1057275"/>
            <a:ext cx="5749925" cy="5119688"/>
          </a:xfrm>
          <a:prstGeom prst="rect">
            <a:avLst/>
          </a:prstGeom>
        </p:spPr>
        <p:txBody>
          <a:bodyPr/>
          <a:lstStyle/>
          <a:p>
            <a:pPr lvl="1"/>
            <a:endParaRPr lang="de-DE" altLang="de-DE" dirty="0"/>
          </a:p>
          <a:p>
            <a:pPr lvl="1"/>
            <a:endParaRPr lang="de-DE"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sp>
        <p:nvSpPr>
          <p:cNvPr id="11" name="Inhaltsplatzhalter 10">
            <a:extLst>
              <a:ext uri="{FF2B5EF4-FFF2-40B4-BE49-F238E27FC236}">
                <a16:creationId xmlns:a16="http://schemas.microsoft.com/office/drawing/2014/main" id="{C411309B-5BC0-4E63-AF82-747672CDD0D5}"/>
              </a:ext>
            </a:extLst>
          </p:cNvPr>
          <p:cNvSpPr>
            <a:spLocks noGrp="1"/>
          </p:cNvSpPr>
          <p:nvPr>
            <p:ph idx="1"/>
          </p:nvPr>
        </p:nvSpPr>
        <p:spPr/>
        <p:txBody>
          <a:bodyPr/>
          <a:lstStyle/>
          <a:p>
            <a:r>
              <a:rPr lang="de-DE" dirty="0"/>
              <a:t>Brüstungsbereiche von Verblendschalen</a:t>
            </a:r>
          </a:p>
          <a:p>
            <a:pPr marL="0" indent="0">
              <a:buNone/>
            </a:pPr>
            <a:endParaRPr lang="de-DE" dirty="0"/>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7297" y="3202487"/>
            <a:ext cx="3600000" cy="2197059"/>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53421" y="2462627"/>
            <a:ext cx="3600000" cy="2936919"/>
          </a:xfrm>
          <a:prstGeom prst="rect">
            <a:avLst/>
          </a:prstGeom>
        </p:spPr>
      </p:pic>
      <p:pic>
        <p:nvPicPr>
          <p:cNvPr id="12" name="Grafik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0359" y="3184840"/>
            <a:ext cx="3600000" cy="2214706"/>
          </a:xfrm>
          <a:prstGeom prst="rect">
            <a:avLst/>
          </a:prstGeom>
        </p:spPr>
      </p:pic>
    </p:spTree>
    <p:extLst>
      <p:ext uri="{BB962C8B-B14F-4D97-AF65-F5344CB8AC3E}">
        <p14:creationId xmlns:p14="http://schemas.microsoft.com/office/powerpoint/2010/main" val="3455911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358678" y="1046411"/>
            <a:ext cx="11474644" cy="5119439"/>
          </a:xfrm>
        </p:spPr>
        <p:txBody>
          <a:bodyPr/>
          <a:lstStyle/>
          <a:p>
            <a:r>
              <a:rPr lang="de-DE" dirty="0"/>
              <a:t>Kalksandsteine werden nach DIN 20000-402 bezeichnet.</a:t>
            </a:r>
          </a:p>
          <a:p>
            <a:r>
              <a:rPr lang="de-DE" dirty="0"/>
              <a:t>Ab dem Format 4 DF ist zusätzlich die Wanddicke anzugeben.</a:t>
            </a:r>
          </a:p>
          <a:p>
            <a:r>
              <a:rPr lang="de-DE" dirty="0"/>
              <a:t>Anstelle des Format-Kurzzeichens dürfen auch die Maße in der Reihenfolge Länge / Breite / Höhe angegeben werden.</a:t>
            </a:r>
          </a:p>
          <a:p>
            <a:r>
              <a:rPr lang="de-DE" dirty="0"/>
              <a:t>Breite </a:t>
            </a:r>
            <a:r>
              <a:rPr lang="de-DE" dirty="0">
                <a:ea typeface="Cambria Math"/>
              </a:rPr>
              <a:t>≙ Wanddicke</a:t>
            </a:r>
          </a:p>
          <a:p>
            <a:r>
              <a:rPr lang="de-DE" dirty="0">
                <a:ea typeface="Cambria Math"/>
              </a:rPr>
              <a:t>Beispiel Bedeutung Kurzzeichen:</a:t>
            </a:r>
          </a:p>
        </p:txBody>
      </p:sp>
      <p:sp>
        <p:nvSpPr>
          <p:cNvPr id="3" name="Titel 2"/>
          <p:cNvSpPr>
            <a:spLocks noGrp="1"/>
          </p:cNvSpPr>
          <p:nvPr>
            <p:ph type="title"/>
          </p:nvPr>
        </p:nvSpPr>
        <p:spPr/>
        <p:txBody>
          <a:bodyPr/>
          <a:lstStyle/>
          <a:p>
            <a:r>
              <a:rPr lang="de-DE" dirty="0"/>
              <a:t>Steinbezeichnungen nach DIN 20000-402 (Kurzzeichen)</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grpSp>
        <p:nvGrpSpPr>
          <p:cNvPr id="82" name="Gruppieren 81"/>
          <p:cNvGrpSpPr/>
          <p:nvPr/>
        </p:nvGrpSpPr>
        <p:grpSpPr>
          <a:xfrm>
            <a:off x="720000" y="3315294"/>
            <a:ext cx="8103600" cy="2718306"/>
            <a:chOff x="720000" y="3315294"/>
            <a:chExt cx="8103600" cy="2718306"/>
          </a:xfrm>
        </p:grpSpPr>
        <p:sp>
          <p:nvSpPr>
            <p:cNvPr id="75" name="Rechteck 74"/>
            <p:cNvSpPr/>
            <p:nvPr/>
          </p:nvSpPr>
          <p:spPr>
            <a:xfrm>
              <a:off x="720000" y="3315600"/>
              <a:ext cx="8103600" cy="2718000"/>
            </a:xfrm>
            <a:prstGeom prst="rect">
              <a:avLst/>
            </a:prstGeom>
            <a:solidFill>
              <a:srgbClr val="00B2EB">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1" name="Gruppieren 80"/>
            <p:cNvGrpSpPr/>
            <p:nvPr/>
          </p:nvGrpSpPr>
          <p:grpSpPr>
            <a:xfrm>
              <a:off x="720000" y="3315294"/>
              <a:ext cx="8103190" cy="2717453"/>
              <a:chOff x="720000" y="3315294"/>
              <a:chExt cx="8103190" cy="2717453"/>
            </a:xfrm>
          </p:grpSpPr>
          <p:sp>
            <p:nvSpPr>
              <p:cNvPr id="11" name="Textfeld 10"/>
              <p:cNvSpPr txBox="1"/>
              <p:nvPr/>
            </p:nvSpPr>
            <p:spPr>
              <a:xfrm>
                <a:off x="720000" y="4362665"/>
                <a:ext cx="6874639" cy="646331"/>
              </a:xfrm>
              <a:prstGeom prst="rect">
                <a:avLst/>
              </a:prstGeom>
              <a:noFill/>
            </p:spPr>
            <p:txBody>
              <a:bodyPr wrap="square" rtlCol="0">
                <a:spAutoFit/>
              </a:bodyPr>
              <a:lstStyle/>
              <a:p>
                <a:r>
                  <a:rPr lang="de-DE" b="1" dirty="0">
                    <a:solidFill>
                      <a:srgbClr val="00B2EB"/>
                    </a:solidFill>
                    <a:latin typeface="Arial" pitchFamily="34" charset="0"/>
                    <a:ea typeface="Cambria Math"/>
                    <a:cs typeface="Arial" pitchFamily="34" charset="0"/>
                  </a:rPr>
                  <a:t>Kalksandstein DIN 20000-402 – KS L-R P 12 – 1,4 – 8 DF (240)</a:t>
                </a:r>
                <a:endParaRPr lang="de-DE" b="1" dirty="0">
                  <a:solidFill>
                    <a:srgbClr val="00B2EB"/>
                  </a:solidFill>
                  <a:latin typeface="Arial" pitchFamily="34" charset="0"/>
                  <a:cs typeface="Arial" pitchFamily="34" charset="0"/>
                </a:endParaRPr>
              </a:p>
              <a:p>
                <a:endParaRPr lang="de-DE" dirty="0">
                  <a:latin typeface="Arial" pitchFamily="34" charset="0"/>
                  <a:cs typeface="Arial" pitchFamily="34" charset="0"/>
                </a:endParaRPr>
              </a:p>
            </p:txBody>
          </p:sp>
          <p:sp>
            <p:nvSpPr>
              <p:cNvPr id="12" name="Textfeld 11"/>
              <p:cNvSpPr txBox="1"/>
              <p:nvPr/>
            </p:nvSpPr>
            <p:spPr>
              <a:xfrm>
                <a:off x="961426" y="3782640"/>
                <a:ext cx="1059906" cy="307777"/>
              </a:xfrm>
              <a:prstGeom prst="rect">
                <a:avLst/>
              </a:prstGeom>
              <a:noFill/>
            </p:spPr>
            <p:txBody>
              <a:bodyPr wrap="none" rtlCol="0">
                <a:spAutoFit/>
              </a:bodyPr>
              <a:lstStyle/>
              <a:p>
                <a:r>
                  <a:rPr lang="de-DE" sz="1400" b="1" dirty="0">
                    <a:latin typeface="Arial" pitchFamily="34" charset="0"/>
                    <a:cs typeface="Arial" pitchFamily="34" charset="0"/>
                  </a:rPr>
                  <a:t>Steinsorte</a:t>
                </a:r>
              </a:p>
            </p:txBody>
          </p:sp>
          <p:sp>
            <p:nvSpPr>
              <p:cNvPr id="13" name="Textfeld 12"/>
              <p:cNvSpPr txBox="1"/>
              <p:nvPr/>
            </p:nvSpPr>
            <p:spPr>
              <a:xfrm>
                <a:off x="2245679" y="3782640"/>
                <a:ext cx="963725" cy="307777"/>
              </a:xfrm>
              <a:prstGeom prst="rect">
                <a:avLst/>
              </a:prstGeom>
              <a:noFill/>
            </p:spPr>
            <p:txBody>
              <a:bodyPr wrap="none" rtlCol="0">
                <a:spAutoFit/>
              </a:bodyPr>
              <a:lstStyle/>
              <a:p>
                <a:r>
                  <a:rPr lang="de-DE" sz="1400" b="1" dirty="0">
                    <a:latin typeface="Arial" pitchFamily="34" charset="0"/>
                    <a:cs typeface="Arial" pitchFamily="34" charset="0"/>
                  </a:rPr>
                  <a:t>KS-Norm</a:t>
                </a:r>
              </a:p>
            </p:txBody>
          </p:sp>
          <p:sp>
            <p:nvSpPr>
              <p:cNvPr id="14" name="Textfeld 13"/>
              <p:cNvSpPr txBox="1"/>
              <p:nvPr/>
            </p:nvSpPr>
            <p:spPr>
              <a:xfrm>
                <a:off x="3600000" y="3782640"/>
                <a:ext cx="851515" cy="307777"/>
              </a:xfrm>
              <a:prstGeom prst="rect">
                <a:avLst/>
              </a:prstGeom>
              <a:noFill/>
            </p:spPr>
            <p:txBody>
              <a:bodyPr wrap="none" rtlCol="0">
                <a:spAutoFit/>
              </a:bodyPr>
              <a:lstStyle/>
              <a:p>
                <a:r>
                  <a:rPr lang="de-DE" sz="1400" b="1" dirty="0" err="1">
                    <a:latin typeface="Arial" pitchFamily="34" charset="0"/>
                    <a:cs typeface="Arial" pitchFamily="34" charset="0"/>
                  </a:rPr>
                  <a:t>Steinart</a:t>
                </a:r>
                <a:endParaRPr lang="de-DE" sz="1400" b="1" dirty="0">
                  <a:latin typeface="Arial" pitchFamily="34" charset="0"/>
                  <a:cs typeface="Arial" pitchFamily="34" charset="0"/>
                </a:endParaRPr>
              </a:p>
            </p:txBody>
          </p:sp>
          <p:sp>
            <p:nvSpPr>
              <p:cNvPr id="15" name="Textfeld 14"/>
              <p:cNvSpPr txBox="1"/>
              <p:nvPr/>
            </p:nvSpPr>
            <p:spPr>
              <a:xfrm>
                <a:off x="4561932" y="3350640"/>
                <a:ext cx="1176925" cy="738664"/>
              </a:xfrm>
              <a:prstGeom prst="rect">
                <a:avLst/>
              </a:prstGeom>
              <a:noFill/>
            </p:spPr>
            <p:txBody>
              <a:bodyPr wrap="none" rtlCol="0">
                <a:spAutoFit/>
              </a:bodyPr>
              <a:lstStyle/>
              <a:p>
                <a:r>
                  <a:rPr lang="de-DE" sz="1400" b="1" dirty="0">
                    <a:latin typeface="Arial" pitchFamily="34" charset="0"/>
                    <a:cs typeface="Arial" pitchFamily="34" charset="0"/>
                  </a:rPr>
                  <a:t>Steindruck-</a:t>
                </a:r>
              </a:p>
              <a:p>
                <a:r>
                  <a:rPr lang="de-DE" sz="1400" b="1" dirty="0">
                    <a:latin typeface="Arial" pitchFamily="34" charset="0"/>
                    <a:cs typeface="Arial" pitchFamily="34" charset="0"/>
                  </a:rPr>
                  <a:t>festigkeits-</a:t>
                </a:r>
              </a:p>
              <a:p>
                <a:r>
                  <a:rPr lang="de-DE" sz="1400" b="1" dirty="0">
                    <a:latin typeface="Arial" pitchFamily="34" charset="0"/>
                    <a:cs typeface="Arial" pitchFamily="34" charset="0"/>
                  </a:rPr>
                  <a:t>klasse</a:t>
                </a:r>
              </a:p>
            </p:txBody>
          </p:sp>
          <p:sp>
            <p:nvSpPr>
              <p:cNvPr id="16" name="Textfeld 15"/>
              <p:cNvSpPr txBox="1"/>
              <p:nvPr/>
            </p:nvSpPr>
            <p:spPr>
              <a:xfrm>
                <a:off x="5662462" y="3350640"/>
                <a:ext cx="970137" cy="738664"/>
              </a:xfrm>
              <a:prstGeom prst="rect">
                <a:avLst/>
              </a:prstGeom>
              <a:noFill/>
            </p:spPr>
            <p:txBody>
              <a:bodyPr wrap="none" rtlCol="0">
                <a:spAutoFit/>
              </a:bodyPr>
              <a:lstStyle/>
              <a:p>
                <a:r>
                  <a:rPr lang="de-DE" sz="1400" b="1" dirty="0" err="1">
                    <a:latin typeface="Arial" pitchFamily="34" charset="0"/>
                    <a:cs typeface="Arial" pitchFamily="34" charset="0"/>
                  </a:rPr>
                  <a:t>Steinroh</a:t>
                </a:r>
                <a:r>
                  <a:rPr lang="de-DE" sz="1400" b="1" dirty="0">
                    <a:latin typeface="Arial" pitchFamily="34" charset="0"/>
                    <a:cs typeface="Arial" pitchFamily="34" charset="0"/>
                  </a:rPr>
                  <a:t>-</a:t>
                </a:r>
              </a:p>
              <a:p>
                <a:r>
                  <a:rPr lang="de-DE" sz="1400" b="1" dirty="0">
                    <a:latin typeface="Arial" pitchFamily="34" charset="0"/>
                    <a:cs typeface="Arial" pitchFamily="34" charset="0"/>
                  </a:rPr>
                  <a:t>dichte-</a:t>
                </a:r>
              </a:p>
              <a:p>
                <a:r>
                  <a:rPr lang="de-DE" sz="1400" b="1" dirty="0">
                    <a:latin typeface="Arial" pitchFamily="34" charset="0"/>
                    <a:cs typeface="Arial" pitchFamily="34" charset="0"/>
                  </a:rPr>
                  <a:t>klasse</a:t>
                </a:r>
              </a:p>
            </p:txBody>
          </p:sp>
          <p:sp>
            <p:nvSpPr>
              <p:cNvPr id="17" name="Textfeld 16"/>
              <p:cNvSpPr txBox="1"/>
              <p:nvPr/>
            </p:nvSpPr>
            <p:spPr>
              <a:xfrm>
                <a:off x="6409334" y="3782640"/>
                <a:ext cx="837089" cy="323165"/>
              </a:xfrm>
              <a:prstGeom prst="rect">
                <a:avLst/>
              </a:prstGeom>
              <a:noFill/>
            </p:spPr>
            <p:txBody>
              <a:bodyPr wrap="none" rtlCol="0">
                <a:spAutoFit/>
              </a:bodyPr>
              <a:lstStyle/>
              <a:p>
                <a:r>
                  <a:rPr lang="de-DE" sz="1500" b="1" dirty="0">
                    <a:latin typeface="Arial" pitchFamily="34" charset="0"/>
                    <a:cs typeface="Arial" pitchFamily="34" charset="0"/>
                  </a:rPr>
                  <a:t>Format</a:t>
                </a:r>
              </a:p>
            </p:txBody>
          </p:sp>
          <p:sp>
            <p:nvSpPr>
              <p:cNvPr id="18" name="Textfeld 17"/>
              <p:cNvSpPr txBox="1"/>
              <p:nvPr/>
            </p:nvSpPr>
            <p:spPr>
              <a:xfrm>
                <a:off x="7325664" y="3315294"/>
                <a:ext cx="1497526" cy="1169551"/>
              </a:xfrm>
              <a:prstGeom prst="rect">
                <a:avLst/>
              </a:prstGeom>
              <a:noFill/>
            </p:spPr>
            <p:txBody>
              <a:bodyPr wrap="none" rtlCol="0">
                <a:spAutoFit/>
              </a:bodyPr>
              <a:lstStyle/>
              <a:p>
                <a:r>
                  <a:rPr lang="de-DE" sz="1400" b="1" dirty="0">
                    <a:latin typeface="Arial" pitchFamily="34" charset="0"/>
                    <a:cs typeface="Arial" pitchFamily="34" charset="0"/>
                  </a:rPr>
                  <a:t>Wanddicke </a:t>
                </a:r>
              </a:p>
              <a:p>
                <a:r>
                  <a:rPr lang="de-DE" sz="1400" b="1" dirty="0">
                    <a:latin typeface="Arial" pitchFamily="34" charset="0"/>
                    <a:cs typeface="Arial" pitchFamily="34" charset="0"/>
                  </a:rPr>
                  <a:t>(bei Steinen </a:t>
                </a:r>
              </a:p>
              <a:p>
                <a:r>
                  <a:rPr lang="de-DE" sz="1400" b="1" dirty="0">
                    <a:latin typeface="Arial" pitchFamily="34" charset="0"/>
                    <a:cs typeface="Arial" pitchFamily="34" charset="0"/>
                  </a:rPr>
                  <a:t>mit Nut-Feder-</a:t>
                </a:r>
              </a:p>
              <a:p>
                <a:r>
                  <a:rPr lang="de-DE" sz="1400" b="1" dirty="0">
                    <a:latin typeface="Arial" pitchFamily="34" charset="0"/>
                    <a:cs typeface="Arial" pitchFamily="34" charset="0"/>
                  </a:rPr>
                  <a:t>System an den </a:t>
                </a:r>
              </a:p>
              <a:p>
                <a:r>
                  <a:rPr lang="de-DE" sz="1400" b="1" dirty="0">
                    <a:latin typeface="Arial" pitchFamily="34" charset="0"/>
                    <a:cs typeface="Arial" pitchFamily="34" charset="0"/>
                  </a:rPr>
                  <a:t>Stirnflächen</a:t>
                </a:r>
              </a:p>
            </p:txBody>
          </p:sp>
          <p:sp>
            <p:nvSpPr>
              <p:cNvPr id="19" name="Textfeld 18"/>
              <p:cNvSpPr txBox="1"/>
              <p:nvPr/>
            </p:nvSpPr>
            <p:spPr>
              <a:xfrm>
                <a:off x="1659150" y="5078640"/>
                <a:ext cx="1515158" cy="738664"/>
              </a:xfrm>
              <a:prstGeom prst="rect">
                <a:avLst/>
              </a:prstGeom>
              <a:noFill/>
            </p:spPr>
            <p:txBody>
              <a:bodyPr wrap="none" rtlCol="0">
                <a:spAutoFit/>
              </a:bodyPr>
              <a:lstStyle/>
              <a:p>
                <a:r>
                  <a:rPr lang="de-DE" sz="1400" b="1" dirty="0">
                    <a:latin typeface="Arial" pitchFamily="34" charset="0"/>
                    <a:cs typeface="Arial" pitchFamily="34" charset="0"/>
                  </a:rPr>
                  <a:t>Hohlblockstein </a:t>
                </a:r>
              </a:p>
              <a:p>
                <a:r>
                  <a:rPr lang="de-DE" sz="1400" b="1" dirty="0">
                    <a:latin typeface="Arial" pitchFamily="34" charset="0"/>
                    <a:cs typeface="Arial" pitchFamily="34" charset="0"/>
                  </a:rPr>
                  <a:t>mit Nut-Feder-</a:t>
                </a:r>
              </a:p>
              <a:p>
                <a:r>
                  <a:rPr lang="de-DE" sz="1400" b="1" dirty="0">
                    <a:latin typeface="Arial" pitchFamily="34" charset="0"/>
                    <a:cs typeface="Arial" pitchFamily="34" charset="0"/>
                  </a:rPr>
                  <a:t>System</a:t>
                </a:r>
              </a:p>
            </p:txBody>
          </p:sp>
          <p:sp>
            <p:nvSpPr>
              <p:cNvPr id="20" name="Textfeld 19"/>
              <p:cNvSpPr txBox="1"/>
              <p:nvPr/>
            </p:nvSpPr>
            <p:spPr>
              <a:xfrm>
                <a:off x="3103567" y="5078640"/>
                <a:ext cx="622286" cy="523220"/>
              </a:xfrm>
              <a:prstGeom prst="rect">
                <a:avLst/>
              </a:prstGeom>
              <a:noFill/>
            </p:spPr>
            <p:txBody>
              <a:bodyPr wrap="none" rtlCol="0">
                <a:spAutoFit/>
              </a:bodyPr>
              <a:lstStyle/>
              <a:p>
                <a:r>
                  <a:rPr lang="de-DE" sz="1400" b="1" dirty="0">
                    <a:latin typeface="Arial" pitchFamily="34" charset="0"/>
                    <a:cs typeface="Arial" pitchFamily="34" charset="0"/>
                  </a:rPr>
                  <a:t>Plan-</a:t>
                </a:r>
              </a:p>
              <a:p>
                <a:r>
                  <a:rPr lang="de-DE" sz="1400" b="1" dirty="0">
                    <a:latin typeface="Arial" pitchFamily="34" charset="0"/>
                    <a:cs typeface="Arial" pitchFamily="34" charset="0"/>
                  </a:rPr>
                  <a:t>stein</a:t>
                </a:r>
              </a:p>
            </p:txBody>
          </p:sp>
          <p:sp>
            <p:nvSpPr>
              <p:cNvPr id="21" name="Textfeld 20"/>
              <p:cNvSpPr txBox="1"/>
              <p:nvPr/>
            </p:nvSpPr>
            <p:spPr>
              <a:xfrm>
                <a:off x="3816000" y="5078640"/>
                <a:ext cx="992579" cy="523220"/>
              </a:xfrm>
              <a:prstGeom prst="rect">
                <a:avLst/>
              </a:prstGeom>
              <a:noFill/>
            </p:spPr>
            <p:txBody>
              <a:bodyPr wrap="none" rtlCol="0">
                <a:spAutoFit/>
              </a:bodyPr>
              <a:lstStyle/>
              <a:p>
                <a:r>
                  <a:rPr lang="de-DE" sz="1400" b="1" dirty="0">
                    <a:latin typeface="Arial" pitchFamily="34" charset="0"/>
                    <a:cs typeface="Arial" pitchFamily="34" charset="0"/>
                  </a:rPr>
                  <a:t>mind. </a:t>
                </a:r>
              </a:p>
              <a:p>
                <a:r>
                  <a:rPr lang="de-DE" sz="1400" b="1" dirty="0">
                    <a:latin typeface="Arial" pitchFamily="34" charset="0"/>
                    <a:cs typeface="Arial" pitchFamily="34" charset="0"/>
                  </a:rPr>
                  <a:t>12 N/mm²</a:t>
                </a:r>
              </a:p>
            </p:txBody>
          </p:sp>
          <p:sp>
            <p:nvSpPr>
              <p:cNvPr id="22" name="Textfeld 21"/>
              <p:cNvSpPr txBox="1"/>
              <p:nvPr/>
            </p:nvSpPr>
            <p:spPr>
              <a:xfrm>
                <a:off x="5114611" y="5078640"/>
                <a:ext cx="1218603" cy="954107"/>
              </a:xfrm>
              <a:prstGeom prst="rect">
                <a:avLst/>
              </a:prstGeom>
              <a:noFill/>
            </p:spPr>
            <p:txBody>
              <a:bodyPr wrap="none" rtlCol="0">
                <a:spAutoFit/>
              </a:bodyPr>
              <a:lstStyle/>
              <a:p>
                <a:r>
                  <a:rPr lang="de-DE" sz="1400" b="1" dirty="0">
                    <a:latin typeface="Arial" pitchFamily="34" charset="0"/>
                    <a:cs typeface="Arial" pitchFamily="34" charset="0"/>
                  </a:rPr>
                  <a:t>1,21 bis </a:t>
                </a:r>
              </a:p>
              <a:p>
                <a:r>
                  <a:rPr lang="de-DE" sz="1400" b="1" dirty="0">
                    <a:latin typeface="Arial" pitchFamily="34" charset="0"/>
                    <a:cs typeface="Arial" pitchFamily="34" charset="0"/>
                  </a:rPr>
                  <a:t>1,40 kg/dm³ </a:t>
                </a:r>
              </a:p>
              <a:p>
                <a:r>
                  <a:rPr lang="de-DE" sz="1400" b="1" dirty="0">
                    <a:latin typeface="Arial" pitchFamily="34" charset="0"/>
                    <a:cs typeface="Arial" pitchFamily="34" charset="0"/>
                  </a:rPr>
                  <a:t>Trockenroh-</a:t>
                </a:r>
              </a:p>
              <a:p>
                <a:r>
                  <a:rPr lang="de-DE" sz="1400" b="1" dirty="0">
                    <a:latin typeface="Arial" pitchFamily="34" charset="0"/>
                    <a:cs typeface="Arial" pitchFamily="34" charset="0"/>
                  </a:rPr>
                  <a:t>dichte</a:t>
                </a:r>
              </a:p>
            </p:txBody>
          </p:sp>
          <p:sp>
            <p:nvSpPr>
              <p:cNvPr id="23" name="Textfeld 22"/>
              <p:cNvSpPr txBox="1"/>
              <p:nvPr/>
            </p:nvSpPr>
            <p:spPr>
              <a:xfrm>
                <a:off x="6187572" y="5078640"/>
                <a:ext cx="1846980" cy="307777"/>
              </a:xfrm>
              <a:prstGeom prst="rect">
                <a:avLst/>
              </a:prstGeom>
              <a:noFill/>
            </p:spPr>
            <p:txBody>
              <a:bodyPr wrap="none" rtlCol="0">
                <a:spAutoFit/>
              </a:bodyPr>
              <a:lstStyle/>
              <a:p>
                <a:r>
                  <a:rPr lang="de-DE" sz="1400" b="1" dirty="0">
                    <a:latin typeface="Arial" pitchFamily="34" charset="0"/>
                    <a:cs typeface="Arial" pitchFamily="34" charset="0"/>
                  </a:rPr>
                  <a:t>248 x 240 x 248 mm</a:t>
                </a:r>
              </a:p>
            </p:txBody>
          </p:sp>
          <p:sp>
            <p:nvSpPr>
              <p:cNvPr id="24" name="Textfeld 23"/>
              <p:cNvSpPr txBox="1"/>
              <p:nvPr/>
            </p:nvSpPr>
            <p:spPr>
              <a:xfrm>
                <a:off x="7704000" y="5580000"/>
                <a:ext cx="853119" cy="307777"/>
              </a:xfrm>
              <a:prstGeom prst="rect">
                <a:avLst/>
              </a:prstGeom>
              <a:noFill/>
            </p:spPr>
            <p:txBody>
              <a:bodyPr wrap="none" rtlCol="0">
                <a:spAutoFit/>
              </a:bodyPr>
              <a:lstStyle/>
              <a:p>
                <a:r>
                  <a:rPr lang="de-DE" sz="1400" b="1" dirty="0">
                    <a:latin typeface="Arial" pitchFamily="34" charset="0"/>
                    <a:cs typeface="Arial" pitchFamily="34" charset="0"/>
                  </a:rPr>
                  <a:t>240 mm</a:t>
                </a:r>
              </a:p>
            </p:txBody>
          </p:sp>
          <p:cxnSp>
            <p:nvCxnSpPr>
              <p:cNvPr id="26" name="Gerade Verbindung 25"/>
              <p:cNvCxnSpPr/>
              <p:nvPr/>
            </p:nvCxnSpPr>
            <p:spPr>
              <a:xfrm flipH="1">
                <a:off x="1428980" y="4070640"/>
                <a:ext cx="0" cy="3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5" name="Gruppieren 44"/>
              <p:cNvGrpSpPr/>
              <p:nvPr/>
            </p:nvGrpSpPr>
            <p:grpSpPr>
              <a:xfrm>
                <a:off x="2407374" y="4070640"/>
                <a:ext cx="1512000" cy="304388"/>
                <a:chOff x="2220684" y="4267686"/>
                <a:chExt cx="1512000" cy="304388"/>
              </a:xfrm>
            </p:grpSpPr>
            <p:cxnSp>
              <p:nvCxnSpPr>
                <p:cNvPr id="27" name="Gerade Verbindung 26"/>
                <p:cNvCxnSpPr/>
                <p:nvPr/>
              </p:nvCxnSpPr>
              <p:spPr>
                <a:xfrm flipH="1">
                  <a:off x="2220684" y="4572000"/>
                  <a:ext cx="1512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Gerade Verbindung 32"/>
                <p:cNvCxnSpPr/>
                <p:nvPr/>
              </p:nvCxnSpPr>
              <p:spPr>
                <a:xfrm>
                  <a:off x="2985796" y="4320074"/>
                  <a:ext cx="0" cy="25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p:cNvCxnSpPr/>
                <p:nvPr/>
              </p:nvCxnSpPr>
              <p:spPr>
                <a:xfrm flipH="1">
                  <a:off x="2525948" y="4329113"/>
                  <a:ext cx="46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Gerade Verbindung 43"/>
                <p:cNvCxnSpPr/>
                <p:nvPr/>
              </p:nvCxnSpPr>
              <p:spPr>
                <a:xfrm>
                  <a:off x="2529319" y="4267686"/>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8" name="Gruppieren 57"/>
              <p:cNvGrpSpPr/>
              <p:nvPr/>
            </p:nvGrpSpPr>
            <p:grpSpPr>
              <a:xfrm>
                <a:off x="4049264" y="4070640"/>
                <a:ext cx="468000" cy="304388"/>
                <a:chOff x="3833264" y="4284000"/>
                <a:chExt cx="468000" cy="304388"/>
              </a:xfrm>
            </p:grpSpPr>
            <p:cxnSp>
              <p:nvCxnSpPr>
                <p:cNvPr id="48" name="Gerade Verbindung 47"/>
                <p:cNvCxnSpPr/>
                <p:nvPr/>
              </p:nvCxnSpPr>
              <p:spPr>
                <a:xfrm>
                  <a:off x="4293112" y="4336388"/>
                  <a:ext cx="0" cy="25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Gerade Verbindung 48"/>
                <p:cNvCxnSpPr/>
                <p:nvPr/>
              </p:nvCxnSpPr>
              <p:spPr>
                <a:xfrm flipH="1">
                  <a:off x="3833264" y="4345427"/>
                  <a:ext cx="46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Gerade Verbindung 49"/>
                <p:cNvCxnSpPr/>
                <p:nvPr/>
              </p:nvCxnSpPr>
              <p:spPr>
                <a:xfrm>
                  <a:off x="3834000" y="428400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52" name="Gerade Verbindung 51"/>
              <p:cNvCxnSpPr/>
              <p:nvPr/>
            </p:nvCxnSpPr>
            <p:spPr>
              <a:xfrm flipH="1">
                <a:off x="5364000" y="3854640"/>
                <a:ext cx="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Gerade Verbindung 52"/>
              <p:cNvCxnSpPr/>
              <p:nvPr/>
            </p:nvCxnSpPr>
            <p:spPr>
              <a:xfrm flipH="1">
                <a:off x="5904000" y="4070640"/>
                <a:ext cx="0" cy="3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p:cNvCxnSpPr/>
              <p:nvPr/>
            </p:nvCxnSpPr>
            <p:spPr>
              <a:xfrm flipH="1">
                <a:off x="6660186" y="4070640"/>
                <a:ext cx="0" cy="324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7" name="Gruppieren 56"/>
              <p:cNvGrpSpPr/>
              <p:nvPr/>
            </p:nvGrpSpPr>
            <p:grpSpPr>
              <a:xfrm>
                <a:off x="7261104" y="3494640"/>
                <a:ext cx="108000" cy="900000"/>
                <a:chOff x="7092000" y="3708000"/>
                <a:chExt cx="108000" cy="900000"/>
              </a:xfrm>
            </p:grpSpPr>
            <p:cxnSp>
              <p:nvCxnSpPr>
                <p:cNvPr id="55" name="Gerade Verbindung 54"/>
                <p:cNvCxnSpPr/>
                <p:nvPr/>
              </p:nvCxnSpPr>
              <p:spPr>
                <a:xfrm flipH="1">
                  <a:off x="7092000" y="3708000"/>
                  <a:ext cx="0" cy="90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Gerade Verbindung 55"/>
                <p:cNvCxnSpPr/>
                <p:nvPr/>
              </p:nvCxnSpPr>
              <p:spPr>
                <a:xfrm flipH="1">
                  <a:off x="7092000" y="3708000"/>
                  <a:ext cx="108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0" name="Gerade Verbindung 59"/>
              <p:cNvCxnSpPr/>
              <p:nvPr/>
            </p:nvCxnSpPr>
            <p:spPr>
              <a:xfrm flipH="1" flipV="1">
                <a:off x="4212000" y="4701077"/>
                <a:ext cx="72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Gerade Verbindung 60"/>
              <p:cNvCxnSpPr/>
              <p:nvPr/>
            </p:nvCxnSpPr>
            <p:spPr>
              <a:xfrm flipV="1">
                <a:off x="4523257" y="47006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Gerade Verbindung 61"/>
              <p:cNvCxnSpPr/>
              <p:nvPr/>
            </p:nvCxnSpPr>
            <p:spPr>
              <a:xfrm flipH="1">
                <a:off x="2376000" y="4790640"/>
                <a:ext cx="21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Gerade Verbindung 62"/>
              <p:cNvCxnSpPr/>
              <p:nvPr/>
            </p:nvCxnSpPr>
            <p:spPr>
              <a:xfrm flipV="1">
                <a:off x="4068000" y="5042640"/>
                <a:ext cx="0" cy="7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Gerade Verbindung 65"/>
              <p:cNvCxnSpPr/>
              <p:nvPr/>
            </p:nvCxnSpPr>
            <p:spPr>
              <a:xfrm flipV="1">
                <a:off x="5076000" y="4700640"/>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p:cNvCxnSpPr/>
              <p:nvPr/>
            </p:nvCxnSpPr>
            <p:spPr>
              <a:xfrm flipH="1">
                <a:off x="3420000" y="4916640"/>
                <a:ext cx="165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Gerade Verbindung 67"/>
              <p:cNvCxnSpPr/>
              <p:nvPr/>
            </p:nvCxnSpPr>
            <p:spPr>
              <a:xfrm flipH="1">
                <a:off x="6662956" y="4682640"/>
                <a:ext cx="0" cy="4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Gerade Verbindung 68"/>
              <p:cNvCxnSpPr/>
              <p:nvPr/>
            </p:nvCxnSpPr>
            <p:spPr>
              <a:xfrm flipH="1">
                <a:off x="5846266" y="4682640"/>
                <a:ext cx="0" cy="432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Gerade Verbindung 69"/>
              <p:cNvCxnSpPr/>
              <p:nvPr/>
            </p:nvCxnSpPr>
            <p:spPr>
              <a:xfrm flipV="1">
                <a:off x="5328000" y="4682640"/>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p:cNvCxnSpPr/>
              <p:nvPr/>
            </p:nvCxnSpPr>
            <p:spPr>
              <a:xfrm flipH="1">
                <a:off x="4068000" y="5042640"/>
                <a:ext cx="1260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Gerade Verbindung 71"/>
              <p:cNvCxnSpPr/>
              <p:nvPr/>
            </p:nvCxnSpPr>
            <p:spPr>
              <a:xfrm flipV="1">
                <a:off x="3420000" y="4916640"/>
                <a:ext cx="0" cy="216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Gerade Verbindung 72"/>
              <p:cNvCxnSpPr/>
              <p:nvPr/>
            </p:nvCxnSpPr>
            <p:spPr>
              <a:xfrm flipV="1">
                <a:off x="2376000" y="4790640"/>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Gerade Verbindung 76"/>
              <p:cNvCxnSpPr/>
              <p:nvPr/>
            </p:nvCxnSpPr>
            <p:spPr>
              <a:xfrm flipH="1" flipV="1">
                <a:off x="7992000" y="5043600"/>
                <a:ext cx="0" cy="54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Gerade Verbindung 77"/>
              <p:cNvCxnSpPr/>
              <p:nvPr/>
            </p:nvCxnSpPr>
            <p:spPr>
              <a:xfrm flipH="1" flipV="1">
                <a:off x="7138860" y="4683600"/>
                <a:ext cx="0" cy="360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Gerade Verbindung 78"/>
              <p:cNvCxnSpPr/>
              <p:nvPr/>
            </p:nvCxnSpPr>
            <p:spPr>
              <a:xfrm>
                <a:off x="7138860" y="5043600"/>
                <a:ext cx="864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275BEDF1-6A0E-45F8-967C-E489E6783691}"/>
              </a:ext>
            </a:extLst>
          </p:cNvPr>
          <p:cNvSpPr>
            <a:spLocks noGrp="1"/>
          </p:cNvSpPr>
          <p:nvPr>
            <p:ph idx="1"/>
          </p:nvPr>
        </p:nvSpPr>
        <p:spPr/>
        <p:txBody>
          <a:bodyPr/>
          <a:lstStyle/>
          <a:p>
            <a:r>
              <a:rPr lang="de-DE" dirty="0" err="1"/>
              <a:t>Rissesicherheit</a:t>
            </a:r>
            <a:r>
              <a:rPr lang="de-DE" dirty="0"/>
              <a:t> kann durch folgende Maßnahmen erhöht werden:</a:t>
            </a:r>
          </a:p>
          <a:p>
            <a:pPr lvl="1"/>
            <a:r>
              <a:rPr lang="de-DE" altLang="de-DE" dirty="0">
                <a:solidFill>
                  <a:srgbClr val="231F20"/>
                </a:solidFill>
              </a:rPr>
              <a:t>Anordnung von Dehnungsfugen </a:t>
            </a:r>
          </a:p>
          <a:p>
            <a:pPr lvl="1"/>
            <a:r>
              <a:rPr lang="de-DE" altLang="de-DE" dirty="0">
                <a:solidFill>
                  <a:srgbClr val="231F20"/>
                </a:solidFill>
              </a:rPr>
              <a:t>Geringe Verformungsbehinderung am Wandfuß kann durch Anordnung von Trennschichten mit geringem Reibungsverhalten erzielt werden.</a:t>
            </a:r>
          </a:p>
          <a:p>
            <a:pPr lvl="1"/>
            <a:r>
              <a:rPr lang="de-DE" dirty="0"/>
              <a:t>Schutz vor ungünstiger Witterung, z.B. Schutz vor</a:t>
            </a:r>
            <a:br>
              <a:rPr lang="de-DE" dirty="0"/>
            </a:br>
            <a:r>
              <a:rPr lang="de-DE" dirty="0"/>
              <a:t>Schlagregen und zu starkem Austrocknen durch</a:t>
            </a:r>
            <a:br>
              <a:rPr lang="de-DE" dirty="0"/>
            </a:br>
            <a:r>
              <a:rPr lang="de-DE" dirty="0"/>
              <a:t>Abdecken mit Folie bis zu einer Woche</a:t>
            </a:r>
            <a:endParaRPr lang="de-DE" altLang="de-DE" dirty="0">
              <a:solidFill>
                <a:srgbClr val="231F20"/>
              </a:solidFill>
            </a:endParaRPr>
          </a:p>
          <a:p>
            <a:pPr lvl="1"/>
            <a:r>
              <a:rPr lang="de-DE" dirty="0"/>
              <a:t>Herstellen der Verblendschale bei günstigen, niedrigen Außentemperaturen. Damit wird zu starke Austrocknung vermieden und die Zwangsspannungen aus Temperaturverformungen sind geringer.</a:t>
            </a:r>
          </a:p>
          <a:p>
            <a:pPr lvl="1"/>
            <a:r>
              <a:rPr lang="de-DE" dirty="0"/>
              <a:t>Wahl von großen Überbindelängen z.B. halbsteinigen Läuferverband</a:t>
            </a:r>
          </a:p>
          <a:p>
            <a:pPr lvl="1"/>
            <a:r>
              <a:rPr lang="de-DE" dirty="0" err="1"/>
              <a:t>Vollfugiges</a:t>
            </a:r>
            <a:r>
              <a:rPr lang="de-DE" dirty="0"/>
              <a:t>, hohlraumfreies Vermörteln durch Verwendung gut verarbeitbarer Mauermörtel</a:t>
            </a:r>
          </a:p>
          <a:p>
            <a:pPr lvl="1"/>
            <a:endParaRPr lang="de-DE" dirty="0"/>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err="1"/>
              <a:t>Rissesicherheit</a:t>
            </a:r>
            <a:r>
              <a:rPr lang="de-DE" dirty="0"/>
              <a:t> bei Verblendmauerwerk</a:t>
            </a:r>
          </a:p>
        </p:txBody>
      </p:sp>
      <p:sp>
        <p:nvSpPr>
          <p:cNvPr id="8" name="Inhaltsplatzhalter 7">
            <a:extLst>
              <a:ext uri="{FF2B5EF4-FFF2-40B4-BE49-F238E27FC236}">
                <a16:creationId xmlns:a16="http://schemas.microsoft.com/office/drawing/2014/main" id="{2F2F63D6-3306-4575-AAA5-11BA5E41E7F5}"/>
              </a:ext>
            </a:extLst>
          </p:cNvPr>
          <p:cNvSpPr>
            <a:spLocks noGrp="1"/>
          </p:cNvSpPr>
          <p:nvPr>
            <p:ph idx="10"/>
          </p:nvPr>
        </p:nvSpPr>
        <p:spPr/>
        <p:txBody>
          <a:bodyPr/>
          <a:lstStyle/>
          <a:p>
            <a:pPr lvl="1"/>
            <a:r>
              <a:rPr lang="de-DE" dirty="0"/>
              <a:t>Stark saugende (sehr trockene) Mauersteine sind unmittelbar vor dem Vermauern kurzzeitig und oberflächig </a:t>
            </a:r>
            <a:r>
              <a:rPr lang="de-DE" dirty="0" err="1"/>
              <a:t>vorzunässen</a:t>
            </a:r>
            <a:r>
              <a:rPr lang="de-DE" dirty="0"/>
              <a:t> und gegen zu schnelles Austrocknen zu schützen.</a:t>
            </a:r>
          </a:p>
          <a:p>
            <a:pPr lvl="1"/>
            <a:r>
              <a:rPr lang="de-DE" dirty="0"/>
              <a:t>Korrosionsgeschützte Bewehrung der Lagerfugen, z.B. im Bereich geometrischer Zwangspunkte wie Brüstungen</a:t>
            </a:r>
          </a:p>
          <a:p>
            <a:pPr lvl="1"/>
            <a:endParaRPr lang="de-DE" altLang="de-DE" dirty="0"/>
          </a:p>
          <a:p>
            <a:pPr lvl="1"/>
            <a:endParaRPr lang="de-DE"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66538" y="3059289"/>
            <a:ext cx="2757851" cy="2935110"/>
          </a:xfrm>
          <a:prstGeom prst="rect">
            <a:avLst/>
          </a:prstGeom>
        </p:spPr>
      </p:pic>
    </p:spTree>
    <p:extLst>
      <p:ext uri="{BB962C8B-B14F-4D97-AF65-F5344CB8AC3E}">
        <p14:creationId xmlns:p14="http://schemas.microsoft.com/office/powerpoint/2010/main" val="207926651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altLang="de-DE" dirty="0"/>
              <a:t>Sichtmauerwerk </a:t>
            </a:r>
            <a:r>
              <a:rPr lang="de-DE" dirty="0"/>
              <a:t>unterliegt rohstoffbedingt gewissen farblichen Schwankungen.</a:t>
            </a:r>
          </a:p>
          <a:p>
            <a:r>
              <a:rPr lang="de-DE" altLang="de-DE" dirty="0"/>
              <a:t>Die </a:t>
            </a:r>
            <a:r>
              <a:rPr lang="de-DE" dirty="0"/>
              <a:t>konstruktive Ausführung von Mauerwerk ist in Normen, Richtlinien und Merkblättern eindeutig beschrieben.</a:t>
            </a:r>
          </a:p>
          <a:p>
            <a:r>
              <a:rPr lang="de-DE" dirty="0"/>
              <a:t>Für die optische Beschaffenheit von Mauerwerks-Sichtflächen gibt es jedoch keine verbindlichen Regeln.</a:t>
            </a:r>
          </a:p>
          <a:p>
            <a:r>
              <a:rPr lang="de-DE" altLang="de-DE" dirty="0"/>
              <a:t>Diese sind vom Planer eindeutig zu beschreiben </a:t>
            </a:r>
          </a:p>
          <a:p>
            <a:r>
              <a:rPr lang="de-DE" altLang="de-DE" dirty="0"/>
              <a:t>Empfehlung: Vereinbarung einer Musterfläche zu vereinbaren.</a:t>
            </a:r>
          </a:p>
          <a:p>
            <a:r>
              <a:rPr lang="de-DE" dirty="0"/>
              <a:t>Die subjektive Wahrnehmung von Rissen ist abhängig vom Betrachtungsabstand.</a:t>
            </a:r>
            <a:endParaRPr lang="de-DE" altLang="de-DE" dirty="0"/>
          </a:p>
          <a:p>
            <a:pPr marL="0" indent="0">
              <a:buNone/>
            </a:pPr>
            <a:endParaRPr lang="de-DE" dirty="0"/>
          </a:p>
          <a:p>
            <a:pPr marL="0"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Abnahme und Beurteilung von Sichtmauerwerk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8: KS-Sicht und KS-Verblendmauerwerk</a:t>
            </a:r>
          </a:p>
        </p:txBody>
      </p:sp>
      <p:pic>
        <p:nvPicPr>
          <p:cNvPr id="7" name="Grafik 6">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6235700" y="1074475"/>
            <a:ext cx="5597987" cy="4987455"/>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13288" y="1541948"/>
            <a:ext cx="5442809" cy="4052508"/>
          </a:xfrm>
          <a:prstGeom prst="rect">
            <a:avLst/>
          </a:prstGeom>
        </p:spPr>
      </p:pic>
    </p:spTree>
    <p:extLst>
      <p:ext uri="{BB962C8B-B14F-4D97-AF65-F5344CB8AC3E}">
        <p14:creationId xmlns:p14="http://schemas.microsoft.com/office/powerpoint/2010/main" val="160535963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pic>
        <p:nvPicPr>
          <p:cNvPr id="5" name="Grafik 4">
            <a:extLst>
              <a:ext uri="{FF2B5EF4-FFF2-40B4-BE49-F238E27FC236}">
                <a16:creationId xmlns:a16="http://schemas.microsoft.com/office/drawing/2014/main" id="{469205B1-472B-44BC-B3E0-42552F012DB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1326" y="499216"/>
            <a:ext cx="3973050" cy="5632450"/>
          </a:xfrm>
          <a:prstGeom prst="rect">
            <a:avLst/>
          </a:prstGeom>
          <a:ln>
            <a:solidFill>
              <a:schemeClr val="bg1">
                <a:lumMod val="85000"/>
              </a:schemeClr>
            </a:solidFill>
          </a:ln>
        </p:spPr>
      </p:pic>
      <p:sp>
        <p:nvSpPr>
          <p:cNvPr id="6" name="Titel 2">
            <a:extLst>
              <a:ext uri="{FF2B5EF4-FFF2-40B4-BE49-F238E27FC236}">
                <a16:creationId xmlns:a16="http://schemas.microsoft.com/office/drawing/2014/main" id="{BF32B4D3-40E0-4C24-9EF1-A95E47842ADD}"/>
              </a:ext>
            </a:extLst>
          </p:cNvPr>
          <p:cNvSpPr txBox="1">
            <a:spLocks/>
          </p:cNvSpPr>
          <p:nvPr/>
        </p:nvSpPr>
        <p:spPr bwMode="gray">
          <a:xfrm>
            <a:off x="4517131" y="2668367"/>
            <a:ext cx="7303394" cy="151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Sichtflächen im Innenbereich</a:t>
            </a:r>
          </a:p>
        </p:txBody>
      </p:sp>
    </p:spTree>
    <p:extLst>
      <p:ext uri="{BB962C8B-B14F-4D97-AF65-F5344CB8AC3E}">
        <p14:creationId xmlns:p14="http://schemas.microsoft.com/office/powerpoint/2010/main" val="2829101201"/>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Sichtflächen im Innenbereich</a:t>
            </a:r>
          </a:p>
        </p:txBody>
      </p:sp>
      <p:sp>
        <p:nvSpPr>
          <p:cNvPr id="4" name="Fußzeilenplatzhalter 4">
            <a:extLst>
              <a:ext uri="{FF2B5EF4-FFF2-40B4-BE49-F238E27FC236}">
                <a16:creationId xmlns:a16="http://schemas.microsoft.com/office/drawing/2014/main" id="{CB68E5AC-4999-4A95-BF01-6C9AB35B813C}"/>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
        <p:nvSpPr>
          <p:cNvPr id="3" name="Inhaltsplatzhalter 2">
            <a:extLst>
              <a:ext uri="{FF2B5EF4-FFF2-40B4-BE49-F238E27FC236}">
                <a16:creationId xmlns:a16="http://schemas.microsoft.com/office/drawing/2014/main" id="{440A3B49-48CD-4D39-9282-8A9E78F935DF}"/>
              </a:ext>
            </a:extLst>
          </p:cNvPr>
          <p:cNvSpPr>
            <a:spLocks noGrp="1"/>
          </p:cNvSpPr>
          <p:nvPr>
            <p:ph idx="1"/>
          </p:nvPr>
        </p:nvSpPr>
        <p:spPr/>
        <p:txBody>
          <a:bodyPr/>
          <a:lstStyle/>
          <a:p>
            <a:r>
              <a:rPr lang="de-DE" dirty="0"/>
              <a:t>KS-Mauerwerk ist auch ohne Nachbehandlung dauerhaft, standsicher und ästhetisch ansprechend.</a:t>
            </a:r>
          </a:p>
          <a:p>
            <a:r>
              <a:rPr lang="de-DE" dirty="0"/>
              <a:t>Kalksandsteine zeichnen sich durch hohe Maßhaltigkeit und hohe Festigkeit aus.</a:t>
            </a:r>
          </a:p>
          <a:p>
            <a:r>
              <a:rPr lang="de-DE" dirty="0"/>
              <a:t>Damit lassen sich kostengünstig Wände erstellen, die höchsten Ebenheitsanforderungen gerecht werden, hoch belastbar sind und vielfältige Oberflächengestaltungen ermöglichen.</a:t>
            </a:r>
          </a:p>
          <a:p>
            <a:r>
              <a:rPr lang="de-DE" dirty="0"/>
              <a:t>Üblicherweise werden Innenwände mit Putz und Tapete versehen oder als unverputztes Sichtmauerwerk geplant und ausgeführt.</a:t>
            </a:r>
          </a:p>
          <a:p>
            <a:r>
              <a:rPr lang="de-DE" dirty="0"/>
              <a:t>Die optische Qualität von Sichtmauerwerk ist in keiner Norm geregelt, deshalb müssen nach DIN 18330 Anforderungen an Sicht- und Verblendmauerwerk in der Leistungsbeschreibung detailliert angegeben werden. </a:t>
            </a:r>
          </a:p>
          <a:p>
            <a:r>
              <a:rPr lang="de-DE" dirty="0"/>
              <a:t>Es empfiehlt sich, eine Musterfläche der ausgeschriebenen Wand vor Beginn der Sichtmauerwerksarbeiten mit allen Beteiligten abzustimmen.</a:t>
            </a:r>
          </a:p>
          <a:p>
            <a:r>
              <a:rPr lang="de-DE" dirty="0"/>
              <a:t>Bei hohen Anforderungen an die optische Beschaffenheit, die Maßhaltigkeit und die Frostwiderstandsfähigkeit der Mauerwerkswand sind KS-Steine in der Qualität „Verblender“ zu verwenden.</a:t>
            </a:r>
          </a:p>
          <a:p>
            <a:r>
              <a:rPr lang="de-DE" dirty="0"/>
              <a:t>KS-Mauerwerk für Innenwände kann als hochwertiges Innensichtmauerwerk, sichtbar belassen, geschlämmt oder verputzt hergestellt werden.</a:t>
            </a:r>
          </a:p>
          <a:p>
            <a:endParaRPr lang="de-DE" dirty="0"/>
          </a:p>
          <a:p>
            <a:endParaRPr lang="de-DE" dirty="0"/>
          </a:p>
        </p:txBody>
      </p:sp>
    </p:spTree>
    <p:extLst>
      <p:ext uri="{BB962C8B-B14F-4D97-AF65-F5344CB8AC3E}">
        <p14:creationId xmlns:p14="http://schemas.microsoft.com/office/powerpoint/2010/main" val="278238071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9D8167C9-876F-4017-96C1-3881A427C20D}"/>
              </a:ext>
            </a:extLst>
          </p:cNvPr>
          <p:cNvSpPr>
            <a:spLocks noGrp="1"/>
          </p:cNvSpPr>
          <p:nvPr>
            <p:ph idx="1"/>
          </p:nvPr>
        </p:nvSpPr>
        <p:spPr/>
        <p:txBody>
          <a:bodyPr/>
          <a:lstStyle/>
          <a:p>
            <a:r>
              <a:rPr lang="de-DE" dirty="0"/>
              <a:t>Übersicht über verschiedene Anwendungsbereiche und die entsprechenden Steinarten</a:t>
            </a:r>
          </a:p>
          <a:p>
            <a:endParaRPr lang="de-DE" dirty="0"/>
          </a:p>
        </p:txBody>
      </p:sp>
      <p:sp>
        <p:nvSpPr>
          <p:cNvPr id="5" name="Titel 4">
            <a:extLst>
              <a:ext uri="{FF2B5EF4-FFF2-40B4-BE49-F238E27FC236}">
                <a16:creationId xmlns:a16="http://schemas.microsoft.com/office/drawing/2014/main" id="{B331B3C2-1B9A-402D-96FB-6AF65F7A8466}"/>
              </a:ext>
            </a:extLst>
          </p:cNvPr>
          <p:cNvSpPr>
            <a:spLocks noGrp="1"/>
          </p:cNvSpPr>
          <p:nvPr>
            <p:ph type="title"/>
          </p:nvPr>
        </p:nvSpPr>
        <p:spPr/>
        <p:txBody>
          <a:bodyPr/>
          <a:lstStyle/>
          <a:p>
            <a:r>
              <a:rPr lang="de-DE" dirty="0"/>
              <a:t>Sichtflächen im Innenbereich</a:t>
            </a:r>
          </a:p>
        </p:txBody>
      </p:sp>
      <p:sp>
        <p:nvSpPr>
          <p:cNvPr id="8" name="Fußzeilenplatzhalter 4">
            <a:extLst>
              <a:ext uri="{FF2B5EF4-FFF2-40B4-BE49-F238E27FC236}">
                <a16:creationId xmlns:a16="http://schemas.microsoft.com/office/drawing/2014/main" id="{76C39832-8E4F-4238-B613-91EC9592A2A1}"/>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4058" y="1418602"/>
            <a:ext cx="10439141" cy="4564708"/>
          </a:xfrm>
          <a:prstGeom prst="rect">
            <a:avLst/>
          </a:prstGeom>
        </p:spPr>
      </p:pic>
    </p:spTree>
    <p:extLst>
      <p:ext uri="{BB962C8B-B14F-4D97-AF65-F5344CB8AC3E}">
        <p14:creationId xmlns:p14="http://schemas.microsoft.com/office/powerpoint/2010/main" val="87723991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Sichtflächen im Innenbereich</a:t>
            </a:r>
          </a:p>
        </p:txBody>
      </p:sp>
      <p:sp>
        <p:nvSpPr>
          <p:cNvPr id="2" name="Inhaltsplatzhalter 1">
            <a:extLst>
              <a:ext uri="{FF2B5EF4-FFF2-40B4-BE49-F238E27FC236}">
                <a16:creationId xmlns:a16="http://schemas.microsoft.com/office/drawing/2014/main" id="{BD95E9CB-95FC-4BA3-8157-179A79AE3B66}"/>
              </a:ext>
            </a:extLst>
          </p:cNvPr>
          <p:cNvSpPr>
            <a:spLocks noGrp="1"/>
          </p:cNvSpPr>
          <p:nvPr>
            <p:ph idx="10"/>
          </p:nvPr>
        </p:nvSpPr>
        <p:spPr/>
        <p:txBody>
          <a:bodyPr/>
          <a:lstStyle/>
          <a:p>
            <a:r>
              <a:rPr lang="de-DE" dirty="0"/>
              <a:t>KS-Innensichtmauerwerk bietet helle und robuste Oberflächen im Gewerbe- und Industriebau</a:t>
            </a:r>
          </a:p>
          <a:p>
            <a:endParaRPr lang="de-DE"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
        <p:nvSpPr>
          <p:cNvPr id="10" name="Inhaltsplatzhalter 9">
            <a:extLst>
              <a:ext uri="{FF2B5EF4-FFF2-40B4-BE49-F238E27FC236}">
                <a16:creationId xmlns:a16="http://schemas.microsoft.com/office/drawing/2014/main" id="{2FFAF4EA-6114-4E28-95A9-5E3D17AC1FAC}"/>
              </a:ext>
            </a:extLst>
          </p:cNvPr>
          <p:cNvSpPr>
            <a:spLocks noGrp="1"/>
          </p:cNvSpPr>
          <p:nvPr>
            <p:ph idx="1"/>
          </p:nvPr>
        </p:nvSpPr>
        <p:spPr/>
        <p:txBody>
          <a:bodyPr/>
          <a:lstStyle/>
          <a:p>
            <a:r>
              <a:rPr lang="de-DE" dirty="0"/>
              <a:t>Akzent setzen mit Innensichtmauerwerk im Wohnbereich</a:t>
            </a:r>
          </a:p>
          <a:p>
            <a:endParaRPr lang="de-DE" dirty="0"/>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147" y="1940104"/>
            <a:ext cx="5057148" cy="3792861"/>
          </a:xfrm>
          <a:prstGeom prst="rect">
            <a:avLst/>
          </a:prstGeom>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24514" y="1940105"/>
            <a:ext cx="5041900" cy="3792861"/>
          </a:xfrm>
          <a:prstGeom prst="rect">
            <a:avLst/>
          </a:prstGeom>
        </p:spPr>
      </p:pic>
      <p:sp>
        <p:nvSpPr>
          <p:cNvPr id="9" name="Textfeld 8"/>
          <p:cNvSpPr txBox="1"/>
          <p:nvPr/>
        </p:nvSpPr>
        <p:spPr>
          <a:xfrm>
            <a:off x="8367097" y="5831854"/>
            <a:ext cx="3099317"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Foto: Csaba Mester</a:t>
            </a:r>
          </a:p>
        </p:txBody>
      </p:sp>
    </p:spTree>
    <p:extLst>
      <p:ext uri="{BB962C8B-B14F-4D97-AF65-F5344CB8AC3E}">
        <p14:creationId xmlns:p14="http://schemas.microsoft.com/office/powerpoint/2010/main" val="362723977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Hochwertiges Innensicht-Mauerwerk</a:t>
            </a:r>
          </a:p>
        </p:txBody>
      </p:sp>
      <p:sp>
        <p:nvSpPr>
          <p:cNvPr id="4" name="Fußzeilenplatzhalter 4">
            <a:extLst>
              <a:ext uri="{FF2B5EF4-FFF2-40B4-BE49-F238E27FC236}">
                <a16:creationId xmlns:a16="http://schemas.microsoft.com/office/drawing/2014/main" id="{7893096D-2611-4B46-BFB1-BC4C33112D67}"/>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
        <p:nvSpPr>
          <p:cNvPr id="3" name="Inhaltsplatzhalter 2">
            <a:extLst>
              <a:ext uri="{FF2B5EF4-FFF2-40B4-BE49-F238E27FC236}">
                <a16:creationId xmlns:a16="http://schemas.microsoft.com/office/drawing/2014/main" id="{A5F5FD17-7645-459F-A7C4-197CD375D962}"/>
              </a:ext>
            </a:extLst>
          </p:cNvPr>
          <p:cNvSpPr>
            <a:spLocks noGrp="1"/>
          </p:cNvSpPr>
          <p:nvPr>
            <p:ph idx="1"/>
          </p:nvPr>
        </p:nvSpPr>
        <p:spPr/>
        <p:txBody>
          <a:bodyPr/>
          <a:lstStyle/>
          <a:p>
            <a:r>
              <a:rPr lang="de-DE" dirty="0"/>
              <a:t>Verwendung von KS-Verblender nach DIN EN 771-2 in Verbindung mit DIN 20000-402</a:t>
            </a:r>
          </a:p>
          <a:p>
            <a:r>
              <a:rPr lang="de-DE" dirty="0"/>
              <a:t>Sofern das Sichtmauerwerk nicht deckend gestrichen wird, sind die Verblendsteine für ein Gebäude nur von einem Werk zu beziehen, da sonst Farbunterschiede nicht zu vermeiden sind.</a:t>
            </a:r>
          </a:p>
          <a:p>
            <a:r>
              <a:rPr lang="de-DE" dirty="0"/>
              <a:t>Weiterhin sollten die Liefermengen so disponiert werden, dass sie für einen Bauabschnitt ausreichen, da auch geringe Unterschiede von Produktionscharge zu Produktionscharge nicht ganz auszuschließen sind.</a:t>
            </a:r>
          </a:p>
          <a:p>
            <a:endParaRPr lang="de-DE" dirty="0"/>
          </a:p>
        </p:txBody>
      </p:sp>
    </p:spTree>
    <p:extLst>
      <p:ext uri="{BB962C8B-B14F-4D97-AF65-F5344CB8AC3E}">
        <p14:creationId xmlns:p14="http://schemas.microsoft.com/office/powerpoint/2010/main" val="253638856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67DF782E-640F-478A-9C34-9ED960E450DD}"/>
              </a:ext>
            </a:extLst>
          </p:cNvPr>
          <p:cNvSpPr>
            <a:spLocks noGrp="1"/>
          </p:cNvSpPr>
          <p:nvPr>
            <p:ph idx="1"/>
          </p:nvPr>
        </p:nvSpPr>
        <p:spPr/>
        <p:txBody>
          <a:bodyPr/>
          <a:lstStyle/>
          <a:p>
            <a:r>
              <a:rPr lang="de-DE" dirty="0"/>
              <a:t>Verfugung mit Fugenglattstrich:</a:t>
            </a:r>
          </a:p>
          <a:p>
            <a:pPr lvl="1"/>
            <a:r>
              <a:rPr lang="de-DE" dirty="0"/>
              <a:t>ergibt leicht konkav gerundete Fugen</a:t>
            </a:r>
          </a:p>
          <a:p>
            <a:pPr lvl="1"/>
            <a:r>
              <a:rPr lang="de-DE" dirty="0"/>
              <a:t>Der Mauermörtel wird beim Aufmauern des Sichtmauerwerks mit einem Schlauch oder </a:t>
            </a:r>
            <a:r>
              <a:rPr lang="de-DE" dirty="0" err="1"/>
              <a:t>Fugholz</a:t>
            </a:r>
            <a:r>
              <a:rPr lang="de-DE" dirty="0"/>
              <a:t> glattgestrichen.</a:t>
            </a:r>
          </a:p>
          <a:p>
            <a:pPr lvl="1"/>
            <a:r>
              <a:rPr lang="de-DE" dirty="0"/>
              <a:t>Die Farbe der Mörtelfuge ist damit durch den Mauermörtel vorgegeben.</a:t>
            </a:r>
          </a:p>
          <a:p>
            <a:r>
              <a:rPr lang="de-DE" dirty="0"/>
              <a:t>Nachträgliche Verfugung:</a:t>
            </a:r>
          </a:p>
          <a:p>
            <a:pPr lvl="1"/>
            <a:r>
              <a:rPr lang="de-DE" dirty="0"/>
              <a:t>Fugenmörtel wird nach Fertigstellung der Sichtmauerwerksfläche in einem separaten Arbeitsgang eingebracht.</a:t>
            </a:r>
          </a:p>
          <a:p>
            <a:pPr lvl="1"/>
            <a:r>
              <a:rPr lang="de-DE" dirty="0"/>
              <a:t>Wahl der Farbe der Mörtelfuge unabhängig vom Mauermörtel</a:t>
            </a:r>
          </a:p>
          <a:p>
            <a:endParaRPr lang="de-DE" dirty="0"/>
          </a:p>
        </p:txBody>
      </p:sp>
      <p:sp>
        <p:nvSpPr>
          <p:cNvPr id="5"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Hochwertiges Innensicht-Mauerwerk</a:t>
            </a:r>
          </a:p>
        </p:txBody>
      </p:sp>
      <p:sp>
        <p:nvSpPr>
          <p:cNvPr id="7" name="Fußzeilenplatzhalter 4">
            <a:extLst>
              <a:ext uri="{FF2B5EF4-FFF2-40B4-BE49-F238E27FC236}">
                <a16:creationId xmlns:a16="http://schemas.microsoft.com/office/drawing/2014/main" id="{F40ECA88-EA92-4BFC-B0AA-175B9BEE8BF8}"/>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Tree>
    <p:extLst>
      <p:ext uri="{BB962C8B-B14F-4D97-AF65-F5344CB8AC3E}">
        <p14:creationId xmlns:p14="http://schemas.microsoft.com/office/powerpoint/2010/main" val="237208773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Hochwertiges Innensicht-Mauerwerk</a:t>
            </a:r>
          </a:p>
        </p:txBody>
      </p:sp>
      <p:sp>
        <p:nvSpPr>
          <p:cNvPr id="8" name="Fußzeilenplatzhalter 4">
            <a:extLst>
              <a:ext uri="{FF2B5EF4-FFF2-40B4-BE49-F238E27FC236}">
                <a16:creationId xmlns:a16="http://schemas.microsoft.com/office/drawing/2014/main" id="{43660DB1-1D98-4FFC-A742-2DC905317221}"/>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
        <p:nvSpPr>
          <p:cNvPr id="3" name="Inhaltsplatzhalter 2">
            <a:extLst>
              <a:ext uri="{FF2B5EF4-FFF2-40B4-BE49-F238E27FC236}">
                <a16:creationId xmlns:a16="http://schemas.microsoft.com/office/drawing/2014/main" id="{D84E043D-0587-4438-B2BD-4EBE4901D762}"/>
              </a:ext>
            </a:extLst>
          </p:cNvPr>
          <p:cNvSpPr>
            <a:spLocks noGrp="1"/>
          </p:cNvSpPr>
          <p:nvPr>
            <p:ph idx="1"/>
          </p:nvPr>
        </p:nvSpPr>
        <p:spPr/>
        <p:txBody>
          <a:bodyPr/>
          <a:lstStyle/>
          <a:p>
            <a:r>
              <a:rPr lang="de-DE" dirty="0"/>
              <a:t>KS-</a:t>
            </a:r>
            <a:r>
              <a:rPr lang="de-DE" dirty="0" err="1"/>
              <a:t>Fasensteine</a:t>
            </a:r>
            <a:r>
              <a:rPr lang="de-DE" dirty="0"/>
              <a:t>:</a:t>
            </a:r>
          </a:p>
          <a:p>
            <a:pPr lvl="1"/>
            <a:r>
              <a:rPr lang="de-DE" dirty="0"/>
              <a:t>weitere Möglichkeit für hochwertiges Innensichtmauerwerk </a:t>
            </a:r>
          </a:p>
          <a:p>
            <a:pPr lvl="1"/>
            <a:r>
              <a:rPr lang="de-DE" dirty="0"/>
              <a:t>KS-</a:t>
            </a:r>
            <a:r>
              <a:rPr lang="de-DE" dirty="0" err="1"/>
              <a:t>Fasensteine</a:t>
            </a:r>
            <a:r>
              <a:rPr lang="de-DE" dirty="0"/>
              <a:t> sind KS-Plansteine mit umlaufend abgefasten Kanten.</a:t>
            </a:r>
          </a:p>
          <a:p>
            <a:pPr lvl="1"/>
            <a:r>
              <a:rPr lang="de-DE" dirty="0"/>
              <a:t>Durch die abgefasten Steinkanten und das Versetzen der KS-</a:t>
            </a:r>
            <a:r>
              <a:rPr lang="de-DE" dirty="0" err="1"/>
              <a:t>Fasensteine</a:t>
            </a:r>
            <a:r>
              <a:rPr lang="de-DE" dirty="0"/>
              <a:t> in Dünnbettmörtel wird ein hochwertiges Sichtmauerwerk erstellt.</a:t>
            </a:r>
          </a:p>
          <a:p>
            <a:pPr lvl="1"/>
            <a:r>
              <a:rPr lang="de-DE" dirty="0"/>
              <a:t>Zur Erzielung der Luftdichtheit und des Schallschutzes sind die Stoßfugen mit Dünnbettmörtel zu vermörteln.</a:t>
            </a:r>
          </a:p>
          <a:p>
            <a:pPr lvl="1"/>
            <a:r>
              <a:rPr lang="de-DE" dirty="0"/>
              <a:t>Je nach Helligkeit, Lichteinfall und Tageszeit </a:t>
            </a:r>
            <a:r>
              <a:rPr lang="de-DE" dirty="0" err="1"/>
              <a:t>ergeb</a:t>
            </a:r>
            <a:r>
              <a:rPr lang="de-DE" dirty="0"/>
              <a:t> sich interessante, sich abwechselnde Licht und Schatteneffekte.</a:t>
            </a:r>
          </a:p>
          <a:p>
            <a:pPr lvl="1"/>
            <a:r>
              <a:rPr lang="de-DE" dirty="0"/>
              <a:t>Wenn </a:t>
            </a:r>
            <a:r>
              <a:rPr lang="de-DE" dirty="0" err="1"/>
              <a:t>Fasensteine</a:t>
            </a:r>
            <a:r>
              <a:rPr lang="de-DE" dirty="0"/>
              <a:t> für tragendes Mauerwerk zum </a:t>
            </a:r>
            <a:r>
              <a:rPr lang="de-DE" dirty="0" err="1"/>
              <a:t>Einsatrz</a:t>
            </a:r>
            <a:r>
              <a:rPr lang="de-DE" dirty="0"/>
              <a:t> kommen, darf die </a:t>
            </a:r>
            <a:r>
              <a:rPr lang="de-DE" dirty="0" err="1"/>
              <a:t>Fasenbreite</a:t>
            </a:r>
            <a:r>
              <a:rPr lang="de-DE" dirty="0"/>
              <a:t> 7 mm nicht überschreiten und die planmäßig zu vermörtelnde Aufstandsbreite muss ≥ 115 mm sein.</a:t>
            </a:r>
          </a:p>
          <a:p>
            <a:pPr lvl="1"/>
            <a:r>
              <a:rPr lang="de-DE" dirty="0"/>
              <a:t>An KS-</a:t>
            </a:r>
            <a:r>
              <a:rPr lang="de-DE" dirty="0" err="1"/>
              <a:t>Fasensteine</a:t>
            </a:r>
            <a:r>
              <a:rPr lang="de-DE" dirty="0"/>
              <a:t>, die für nichttragendes Mauerwerk (z.B. nicht tragende innere Trennwände im Industrie- und Gewerbebau) verwendet werden, werden diese Anforderungen nicht gestellt.</a:t>
            </a:r>
          </a:p>
          <a:p>
            <a:pPr lvl="1"/>
            <a:endParaRPr lang="de-DE" dirty="0"/>
          </a:p>
          <a:p>
            <a:pPr lvl="1"/>
            <a:endParaRPr lang="de-DE" dirty="0"/>
          </a:p>
        </p:txBody>
      </p:sp>
    </p:spTree>
    <p:extLst>
      <p:ext uri="{BB962C8B-B14F-4D97-AF65-F5344CB8AC3E}">
        <p14:creationId xmlns:p14="http://schemas.microsoft.com/office/powerpoint/2010/main" val="426087236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Hochwertiges Innensicht-Mauerwerk</a:t>
            </a:r>
          </a:p>
        </p:txBody>
      </p:sp>
      <p:sp>
        <p:nvSpPr>
          <p:cNvPr id="3" name="Inhaltsplatzhalter 2">
            <a:extLst>
              <a:ext uri="{FF2B5EF4-FFF2-40B4-BE49-F238E27FC236}">
                <a16:creationId xmlns:a16="http://schemas.microsoft.com/office/drawing/2014/main" id="{D7F7AC28-7AB0-49F1-9E1B-2860BF5EE814}"/>
              </a:ext>
            </a:extLst>
          </p:cNvPr>
          <p:cNvSpPr>
            <a:spLocks noGrp="1"/>
          </p:cNvSpPr>
          <p:nvPr>
            <p:ph idx="10"/>
          </p:nvPr>
        </p:nvSpPr>
        <p:spPr/>
        <p:txBody>
          <a:bodyPr/>
          <a:lstStyle/>
          <a:p>
            <a:r>
              <a:rPr lang="de-DE" dirty="0"/>
              <a:t>Innensichtmauerwerk aus </a:t>
            </a:r>
            <a:r>
              <a:rPr lang="de-DE" dirty="0" err="1"/>
              <a:t>bruchrauhen</a:t>
            </a:r>
            <a:r>
              <a:rPr lang="de-DE" dirty="0"/>
              <a:t> KS-</a:t>
            </a:r>
            <a:r>
              <a:rPr lang="de-DE" dirty="0" err="1"/>
              <a:t>Fasensteinen</a:t>
            </a:r>
            <a:r>
              <a:rPr lang="de-DE" dirty="0"/>
              <a:t> kombiniert mit LED Technik</a:t>
            </a:r>
          </a:p>
          <a:p>
            <a:endParaRPr lang="de-DE" dirty="0"/>
          </a:p>
          <a:p>
            <a:endParaRPr lang="de-DE" dirty="0"/>
          </a:p>
        </p:txBody>
      </p:sp>
      <p:sp>
        <p:nvSpPr>
          <p:cNvPr id="10" name="Fußzeilenplatzhalter 4">
            <a:extLst>
              <a:ext uri="{FF2B5EF4-FFF2-40B4-BE49-F238E27FC236}">
                <a16:creationId xmlns:a16="http://schemas.microsoft.com/office/drawing/2014/main" id="{26EC7234-9905-4FF3-B09B-993DD3913919}"/>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
        <p:nvSpPr>
          <p:cNvPr id="12" name="Inhaltsplatzhalter 11">
            <a:extLst>
              <a:ext uri="{FF2B5EF4-FFF2-40B4-BE49-F238E27FC236}">
                <a16:creationId xmlns:a16="http://schemas.microsoft.com/office/drawing/2014/main" id="{B132F7BB-9C49-4FB5-A0BB-D24DC87A9BAD}"/>
              </a:ext>
            </a:extLst>
          </p:cNvPr>
          <p:cNvSpPr>
            <a:spLocks noGrp="1"/>
          </p:cNvSpPr>
          <p:nvPr>
            <p:ph idx="1"/>
          </p:nvPr>
        </p:nvSpPr>
        <p:spPr/>
        <p:txBody>
          <a:bodyPr/>
          <a:lstStyle/>
          <a:p>
            <a:r>
              <a:rPr lang="de-DE" dirty="0"/>
              <a:t>Innensichtmauerwerk aus KS-Verblendern</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3683" y="1974043"/>
            <a:ext cx="5248920" cy="3794400"/>
          </a:xfrm>
          <a:prstGeom prst="rect">
            <a:avLst/>
          </a:prstGeom>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r="7670"/>
          <a:stretch/>
        </p:blipFill>
        <p:spPr>
          <a:xfrm>
            <a:off x="6333802" y="1979866"/>
            <a:ext cx="5248598" cy="3788577"/>
          </a:xfrm>
          <a:prstGeom prst="rect">
            <a:avLst/>
          </a:prstGeom>
        </p:spPr>
      </p:pic>
      <p:sp>
        <p:nvSpPr>
          <p:cNvPr id="6" name="Textfeld 5"/>
          <p:cNvSpPr txBox="1"/>
          <p:nvPr/>
        </p:nvSpPr>
        <p:spPr>
          <a:xfrm>
            <a:off x="583683" y="5849592"/>
            <a:ext cx="3099317"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Foto: </a:t>
            </a:r>
            <a:r>
              <a:rPr lang="de-DE" sz="1000" dirty="0" err="1">
                <a:latin typeface="Arial" panose="020B0604020202020204" pitchFamily="34" charset="0"/>
                <a:cs typeface="Arial" panose="020B0604020202020204" pitchFamily="34" charset="0"/>
              </a:rPr>
              <a:t>Xella</a:t>
            </a:r>
            <a:r>
              <a:rPr lang="de-DE" sz="1000" dirty="0">
                <a:latin typeface="Arial" panose="020B0604020202020204" pitchFamily="34" charset="0"/>
                <a:cs typeface="Arial" panose="020B0604020202020204" pitchFamily="34" charset="0"/>
              </a:rPr>
              <a:t> Deutschland GmbH</a:t>
            </a:r>
          </a:p>
        </p:txBody>
      </p:sp>
    </p:spTree>
    <p:extLst>
      <p:ext uri="{BB962C8B-B14F-4D97-AF65-F5344CB8AC3E}">
        <p14:creationId xmlns:p14="http://schemas.microsoft.com/office/powerpoint/2010/main" val="17774101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BD0D9FBF-3930-4CD1-9B2D-BC35B036E901}"/>
              </a:ext>
            </a:extLst>
          </p:cNvPr>
          <p:cNvPicPr>
            <a:picLocks noChangeAspect="1"/>
          </p:cNvPicPr>
          <p:nvPr/>
        </p:nvPicPr>
        <p:blipFill>
          <a:blip r:embed="rId2"/>
          <a:stretch>
            <a:fillRect/>
          </a:stretch>
        </p:blipFill>
        <p:spPr>
          <a:xfrm>
            <a:off x="473352" y="1907999"/>
            <a:ext cx="11372767" cy="4107461"/>
          </a:xfrm>
          <a:prstGeom prst="rect">
            <a:avLst/>
          </a:prstGeom>
        </p:spPr>
      </p:pic>
      <p:sp>
        <p:nvSpPr>
          <p:cNvPr id="5" name="Inhaltsplatzhalter 4"/>
          <p:cNvSpPr>
            <a:spLocks noGrp="1"/>
          </p:cNvSpPr>
          <p:nvPr>
            <p:ph idx="1"/>
          </p:nvPr>
        </p:nvSpPr>
        <p:spPr/>
        <p:txBody>
          <a:bodyPr/>
          <a:lstStyle/>
          <a:p>
            <a:r>
              <a:rPr lang="de-DE" dirty="0"/>
              <a:t>Das Steinformat wird i.d.R. als Vielfaches vom Dünnformat (DF) angegeben</a:t>
            </a:r>
          </a:p>
          <a:p>
            <a:r>
              <a:rPr lang="de-DE" dirty="0"/>
              <a:t>Beispiele von KS-Steinen zur Verarbeitung mit Normalmauermörtel</a:t>
            </a:r>
          </a:p>
        </p:txBody>
      </p:sp>
      <p:sp>
        <p:nvSpPr>
          <p:cNvPr id="3" name="Titel 2"/>
          <p:cNvSpPr>
            <a:spLocks noGrp="1"/>
          </p:cNvSpPr>
          <p:nvPr>
            <p:ph type="title"/>
          </p:nvPr>
        </p:nvSpPr>
        <p:spPr/>
        <p:txBody>
          <a:bodyPr/>
          <a:lstStyle/>
          <a:p>
            <a:r>
              <a:rPr lang="de-DE" dirty="0"/>
              <a:t>Steinformate</a:t>
            </a: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999008" y="1908000"/>
            <a:ext cx="8193984" cy="4107460"/>
          </a:xfrm>
          <a:prstGeom prst="rect">
            <a:avLst/>
          </a:prstGeom>
          <a:noFill/>
          <a:ln w="9525">
            <a:noFill/>
            <a:miter lim="800000"/>
            <a:headEnd/>
            <a:tailEnd/>
          </a:ln>
        </p:spPr>
      </p:pic>
      <p:sp>
        <p:nvSpPr>
          <p:cNvPr id="6"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99DF3575-4406-49FE-BF1D-E4531E5209F9}"/>
              </a:ext>
            </a:extLst>
          </p:cNvPr>
          <p:cNvSpPr>
            <a:spLocks noGrp="1"/>
          </p:cNvSpPr>
          <p:nvPr>
            <p:ph idx="1"/>
          </p:nvPr>
        </p:nvSpPr>
        <p:spPr/>
        <p:txBody>
          <a:bodyPr/>
          <a:lstStyle/>
          <a:p>
            <a:r>
              <a:rPr lang="de-DE" dirty="0"/>
              <a:t>erhält keine weitere Oberflächenbehandlung durch Putz oder Bekleidung</a:t>
            </a:r>
          </a:p>
          <a:p>
            <a:r>
              <a:rPr lang="de-DE" dirty="0"/>
              <a:t>Wird aus Steinen hergestellt wird, die nicht den Anforderungen eines KS-Verblenders entsprechen.</a:t>
            </a:r>
          </a:p>
          <a:p>
            <a:r>
              <a:rPr lang="de-DE" dirty="0"/>
              <a:t>Wird Mauerwerk aus KS-</a:t>
            </a:r>
            <a:r>
              <a:rPr lang="de-DE" dirty="0" err="1"/>
              <a:t>Hintermauersteinen</a:t>
            </a:r>
            <a:r>
              <a:rPr lang="de-DE" dirty="0"/>
              <a:t> (z.B. aus KS 3 DF mit Fugenglattstrich) ausgeschrieben, so ist davon auszugehen, dass kein Sichtmauerwerk mit erhöhten Anforderungen im klassischen Sinn, sondern sichtbar belassenes Mauerwerk gemeint ist.</a:t>
            </a:r>
          </a:p>
          <a:p>
            <a:r>
              <a:rPr lang="de-DE" dirty="0"/>
              <a:t>Bei sichtbar belassenem Plansteinmauerwerk ist der herausquellende Mörtel der Lagerfuge glattzuziehen.</a:t>
            </a:r>
          </a:p>
          <a:p>
            <a:r>
              <a:rPr lang="de-DE" dirty="0"/>
              <a:t>Eine Stoßfuge mit Nut- und Federsystem wird je nach Vereinbarung geschlossen.</a:t>
            </a:r>
          </a:p>
          <a:p>
            <a:r>
              <a:rPr lang="de-DE" dirty="0"/>
              <a:t>Für Innensichtmauerwerk ohne Anforderungen an die Frostwiderstandsfähigkeit ist im Einzelfall zu entscheiden, ob bei hohen optischen Anforderungen KS-Verblender oder bei geringeren optischen Anforderungen KS-</a:t>
            </a:r>
            <a:r>
              <a:rPr lang="de-DE" dirty="0" err="1"/>
              <a:t>Hintermauersteine</a:t>
            </a:r>
            <a:r>
              <a:rPr lang="de-DE" dirty="0"/>
              <a:t> zur Anwendung kommen. (z.B. Kellermauerwerk, Industrie- und Wirtschaftsbauten).</a:t>
            </a:r>
          </a:p>
          <a:p>
            <a:r>
              <a:rPr lang="de-DE" dirty="0"/>
              <a:t>Achtung: Bei hochwertigem Innensichtmauerwerk, an das hohe Ansprüche an das optische Erscheinungsbild gestellt werden, sind immer KS-Verblender einzusetzen.</a:t>
            </a:r>
          </a:p>
          <a:p>
            <a:endParaRPr lang="de-DE" dirty="0"/>
          </a:p>
          <a:p>
            <a:endParaRPr lang="de-DE" dirty="0"/>
          </a:p>
          <a:p>
            <a:endParaRPr lang="de-DE" dirty="0"/>
          </a:p>
        </p:txBody>
      </p:sp>
      <p:sp>
        <p:nvSpPr>
          <p:cNvPr id="5"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Sichtbar belassene Innenwände</a:t>
            </a:r>
          </a:p>
        </p:txBody>
      </p:sp>
      <p:sp>
        <p:nvSpPr>
          <p:cNvPr id="7" name="Fußzeilenplatzhalter 4">
            <a:extLst>
              <a:ext uri="{FF2B5EF4-FFF2-40B4-BE49-F238E27FC236}">
                <a16:creationId xmlns:a16="http://schemas.microsoft.com/office/drawing/2014/main" id="{C448C2E9-5ED8-498A-B389-1DCA3D7E1232}"/>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Tree>
    <p:extLst>
      <p:ext uri="{BB962C8B-B14F-4D97-AF65-F5344CB8AC3E}">
        <p14:creationId xmlns:p14="http://schemas.microsoft.com/office/powerpoint/2010/main" val="1824347252"/>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B67EBACA-BECD-4F87-886B-BA189AC4AF90}"/>
              </a:ext>
            </a:extLst>
          </p:cNvPr>
          <p:cNvSpPr>
            <a:spLocks noGrp="1"/>
          </p:cNvSpPr>
          <p:nvPr>
            <p:ph idx="1"/>
          </p:nvPr>
        </p:nvSpPr>
        <p:spPr/>
        <p:txBody>
          <a:bodyPr/>
          <a:lstStyle/>
          <a:p>
            <a:r>
              <a:rPr lang="de-DE" dirty="0"/>
              <a:t>In Innenräumen mit hohen optischen Anforderungen sind KS-Verblender zu verwenden.</a:t>
            </a:r>
          </a:p>
          <a:p>
            <a:endParaRPr lang="de-DE" dirty="0"/>
          </a:p>
        </p:txBody>
      </p:sp>
      <p:sp>
        <p:nvSpPr>
          <p:cNvPr id="7" name="Titel 6">
            <a:extLst>
              <a:ext uri="{FF2B5EF4-FFF2-40B4-BE49-F238E27FC236}">
                <a16:creationId xmlns:a16="http://schemas.microsoft.com/office/drawing/2014/main" id="{B7FC0408-D139-440C-A360-0752F6AD27F2}"/>
              </a:ext>
            </a:extLst>
          </p:cNvPr>
          <p:cNvSpPr>
            <a:spLocks noGrp="1"/>
          </p:cNvSpPr>
          <p:nvPr>
            <p:ph type="title"/>
          </p:nvPr>
        </p:nvSpPr>
        <p:spPr/>
        <p:txBody>
          <a:bodyPr/>
          <a:lstStyle/>
          <a:p>
            <a:r>
              <a:rPr lang="de-DE" dirty="0"/>
              <a:t>Sichtbar belassene Innenwände</a:t>
            </a:r>
          </a:p>
        </p:txBody>
      </p:sp>
      <p:sp>
        <p:nvSpPr>
          <p:cNvPr id="9" name="Inhaltsplatzhalter 8">
            <a:extLst>
              <a:ext uri="{FF2B5EF4-FFF2-40B4-BE49-F238E27FC236}">
                <a16:creationId xmlns:a16="http://schemas.microsoft.com/office/drawing/2014/main" id="{50857AB0-787C-43A1-AA09-8AA2538EBBF2}"/>
              </a:ext>
            </a:extLst>
          </p:cNvPr>
          <p:cNvSpPr>
            <a:spLocks noGrp="1"/>
          </p:cNvSpPr>
          <p:nvPr>
            <p:ph idx="10"/>
          </p:nvPr>
        </p:nvSpPr>
        <p:spPr/>
        <p:txBody>
          <a:bodyPr/>
          <a:lstStyle/>
          <a:p>
            <a:r>
              <a:rPr lang="de-DE" dirty="0"/>
              <a:t>In untergeordneten Räumen darf das sichtbar belassene Mauerwerk im Regelfall auch ein rustikales Aussehen haben.</a:t>
            </a:r>
          </a:p>
          <a:p>
            <a:endParaRPr lang="de-DE" dirty="0"/>
          </a:p>
        </p:txBody>
      </p:sp>
      <p:sp>
        <p:nvSpPr>
          <p:cNvPr id="12" name="Fußzeilenplatzhalter 4">
            <a:extLst>
              <a:ext uri="{FF2B5EF4-FFF2-40B4-BE49-F238E27FC236}">
                <a16:creationId xmlns:a16="http://schemas.microsoft.com/office/drawing/2014/main" id="{D12B91E7-E16D-4CB5-9D65-A5771DA00DBB}"/>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
        <p:nvSpPr>
          <p:cNvPr id="13" name="Textfeld 12"/>
          <p:cNvSpPr txBox="1"/>
          <p:nvPr/>
        </p:nvSpPr>
        <p:spPr>
          <a:xfrm>
            <a:off x="671658" y="5883910"/>
            <a:ext cx="3099317"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Foto: Csaba Mester</a:t>
            </a:r>
          </a:p>
        </p:txBody>
      </p:sp>
      <p:pic>
        <p:nvPicPr>
          <p:cNvPr id="14" name="Grafik 1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1658" y="2042678"/>
            <a:ext cx="5052173" cy="3794400"/>
          </a:xfrm>
          <a:prstGeom prst="rect">
            <a:avLst/>
          </a:prstGeom>
        </p:spPr>
      </p:pic>
      <p:pic>
        <p:nvPicPr>
          <p:cNvPr id="15" name="Grafik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14750" y="2042678"/>
            <a:ext cx="5059200" cy="3794400"/>
          </a:xfrm>
          <a:prstGeom prst="rect">
            <a:avLst/>
          </a:prstGeom>
        </p:spPr>
      </p:pic>
    </p:spTree>
    <p:extLst>
      <p:ext uri="{BB962C8B-B14F-4D97-AF65-F5344CB8AC3E}">
        <p14:creationId xmlns:p14="http://schemas.microsoft.com/office/powerpoint/2010/main" val="196530076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Geschlämmte und gestrichene Innenwände</a:t>
            </a:r>
          </a:p>
        </p:txBody>
      </p:sp>
      <p:sp>
        <p:nvSpPr>
          <p:cNvPr id="7" name="Fußzeilenplatzhalter 4">
            <a:extLst>
              <a:ext uri="{FF2B5EF4-FFF2-40B4-BE49-F238E27FC236}">
                <a16:creationId xmlns:a16="http://schemas.microsoft.com/office/drawing/2014/main" id="{18F04700-28F7-486D-811D-D12DAF0B0F4E}"/>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
        <p:nvSpPr>
          <p:cNvPr id="3" name="Inhaltsplatzhalter 2">
            <a:extLst>
              <a:ext uri="{FF2B5EF4-FFF2-40B4-BE49-F238E27FC236}">
                <a16:creationId xmlns:a16="http://schemas.microsoft.com/office/drawing/2014/main" id="{A2633650-4C34-41A4-BEDE-BDC98ECCF036}"/>
              </a:ext>
            </a:extLst>
          </p:cNvPr>
          <p:cNvSpPr>
            <a:spLocks noGrp="1"/>
          </p:cNvSpPr>
          <p:nvPr>
            <p:ph idx="1"/>
          </p:nvPr>
        </p:nvSpPr>
        <p:spPr/>
        <p:txBody>
          <a:bodyPr/>
          <a:lstStyle/>
          <a:p>
            <a:r>
              <a:rPr lang="de-DE" dirty="0"/>
              <a:t>Geschlämmte Oberflächen lassen sich kostengünstig mit geringem Material- und Arbeitseinsatz herstellen.</a:t>
            </a:r>
          </a:p>
          <a:p>
            <a:r>
              <a:rPr lang="de-DE" dirty="0"/>
              <a:t>Der Auftrag erfolgt in der Regel mit einer Glättkelle oder einem Quast.</a:t>
            </a:r>
          </a:p>
          <a:p>
            <a:r>
              <a:rPr lang="de-DE" dirty="0"/>
              <a:t>Diese Ausführung der Oberfläche findet üblicherweise nur in untergeordneten Räumen Anwendung, wie z.B. Lager- und Abstellräumen, an die keine bzw. nur geringe Anforderungen hinsichtlich der optischen Beschaffenheit der Oberfläche gestellt werden. </a:t>
            </a:r>
          </a:p>
          <a:p>
            <a:r>
              <a:rPr lang="de-DE" dirty="0"/>
              <a:t>Die Ebenheitsanforderungen der DIN 18202 sind für solche Anwendungsbereiche daher nicht maßgebend.</a:t>
            </a:r>
          </a:p>
          <a:p>
            <a:r>
              <a:rPr lang="de-DE" dirty="0"/>
              <a:t>Durch die geringe Schichtdicke der Schlämmputze lassen sich die zulässigen Unebenheiten der Rohbauwand nicht ausgleichen.</a:t>
            </a:r>
          </a:p>
          <a:p>
            <a:r>
              <a:rPr lang="de-DE" dirty="0"/>
              <a:t>An geschlämmte Oberflächen können deshalb auch nicht die Ebenheitsanforderungen für flächenfertige Wände gestellt werden.</a:t>
            </a:r>
          </a:p>
          <a:p>
            <a:r>
              <a:rPr lang="de-DE" dirty="0"/>
              <a:t>Bei der Ausschreibung und Ausführung von Schlämmputzen, mineralischen Schlämmen oder Schlämmanstrichen ist dies zu beachten.</a:t>
            </a:r>
          </a:p>
          <a:p>
            <a:r>
              <a:rPr lang="de-DE" dirty="0"/>
              <a:t>Schlämmputze, mineralische Schlämmen oder Schlämmanstriche sind nicht in der Lage und haben auch nicht die Aufgabe, den Schallschutz oder die Luftdichtigkeit des Bauteils sicherzustellen.</a:t>
            </a:r>
          </a:p>
          <a:p>
            <a:endParaRPr lang="de-DE" dirty="0"/>
          </a:p>
          <a:p>
            <a:endParaRPr lang="de-DE" dirty="0"/>
          </a:p>
        </p:txBody>
      </p:sp>
    </p:spTree>
    <p:extLst>
      <p:ext uri="{BB962C8B-B14F-4D97-AF65-F5344CB8AC3E}">
        <p14:creationId xmlns:p14="http://schemas.microsoft.com/office/powerpoint/2010/main" val="210916720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F51CB83F-F8A7-4FD3-8456-E05114779D1A}"/>
              </a:ext>
            </a:extLst>
          </p:cNvPr>
          <p:cNvSpPr>
            <a:spLocks noGrp="1"/>
          </p:cNvSpPr>
          <p:nvPr>
            <p:ph idx="1"/>
          </p:nvPr>
        </p:nvSpPr>
        <p:spPr/>
        <p:txBody>
          <a:bodyPr/>
          <a:lstStyle/>
          <a:p>
            <a:r>
              <a:rPr lang="de-DE" dirty="0"/>
              <a:t>Werden Anforderungen an die Luftdichtigkeit oder den Schallschutz gestellt, so sind die Mauerwerkswände wie folgt herzustellen:</a:t>
            </a:r>
          </a:p>
          <a:p>
            <a:pPr lvl="1"/>
            <a:r>
              <a:rPr lang="de-DE" dirty="0"/>
              <a:t>Mit Stoßfugenvermörtelung mit oder ohne Putz.</a:t>
            </a:r>
          </a:p>
          <a:p>
            <a:pPr lvl="1"/>
            <a:r>
              <a:rPr lang="de-DE" dirty="0"/>
              <a:t>Ohne Stoßfugenvermörtelung mit einlagigem, 10 mm dickem Innenputz.</a:t>
            </a:r>
          </a:p>
          <a:p>
            <a:pPr lvl="1"/>
            <a:r>
              <a:rPr lang="de-DE" dirty="0"/>
              <a:t>Ohne Stoßfugenvermörtelung mit beidseitigem, im Mittel 5 mm dickem Dünnlagenputz.</a:t>
            </a:r>
          </a:p>
          <a:p>
            <a:r>
              <a:rPr lang="de-DE" dirty="0"/>
              <a:t>Achtung: </a:t>
            </a:r>
            <a:r>
              <a:rPr lang="de-DE" dirty="0" err="1"/>
              <a:t>Unvermörtelte</a:t>
            </a:r>
            <a:r>
              <a:rPr lang="de-DE" dirty="0"/>
              <a:t> Stoßfugen und Fehlstellen beim Lagerfugenmörtel können durch Anstriche nicht geschlossen werden.</a:t>
            </a:r>
          </a:p>
          <a:p>
            <a:endParaRPr lang="de-DE" dirty="0"/>
          </a:p>
        </p:txBody>
      </p:sp>
      <p:sp>
        <p:nvSpPr>
          <p:cNvPr id="5" name="Titel 4">
            <a:extLst>
              <a:ext uri="{FF2B5EF4-FFF2-40B4-BE49-F238E27FC236}">
                <a16:creationId xmlns:a16="http://schemas.microsoft.com/office/drawing/2014/main" id="{578ADE57-7238-41E7-9C93-C98CAEDD8E81}"/>
              </a:ext>
            </a:extLst>
          </p:cNvPr>
          <p:cNvSpPr>
            <a:spLocks noGrp="1"/>
          </p:cNvSpPr>
          <p:nvPr>
            <p:ph type="title"/>
          </p:nvPr>
        </p:nvSpPr>
        <p:spPr/>
        <p:txBody>
          <a:bodyPr/>
          <a:lstStyle/>
          <a:p>
            <a:r>
              <a:rPr lang="de-DE" dirty="0"/>
              <a:t>Geschlämmte und gestrichene Innenwände</a:t>
            </a:r>
          </a:p>
        </p:txBody>
      </p:sp>
      <p:sp>
        <p:nvSpPr>
          <p:cNvPr id="4" name="Fußzeilenplatzhalter 4">
            <a:extLst>
              <a:ext uri="{FF2B5EF4-FFF2-40B4-BE49-F238E27FC236}">
                <a16:creationId xmlns:a16="http://schemas.microsoft.com/office/drawing/2014/main" id="{3159C4F8-5A8F-4FD7-A229-7AC0D2EA7CC8}"/>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Tree>
    <p:extLst>
      <p:ext uri="{BB962C8B-B14F-4D97-AF65-F5344CB8AC3E}">
        <p14:creationId xmlns:p14="http://schemas.microsoft.com/office/powerpoint/2010/main" val="178766411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FF7423B-48A9-42C4-A0A3-B71C29F0EFCC}"/>
              </a:ext>
            </a:extLst>
          </p:cNvPr>
          <p:cNvSpPr>
            <a:spLocks noGrp="1"/>
          </p:cNvSpPr>
          <p:nvPr>
            <p:ph idx="1"/>
          </p:nvPr>
        </p:nvSpPr>
        <p:spPr/>
        <p:txBody>
          <a:bodyPr/>
          <a:lstStyle/>
          <a:p>
            <a:r>
              <a:rPr lang="de-DE" dirty="0"/>
              <a:t>Gestrichenes KS-Mauerwerk im Innenbereich</a:t>
            </a:r>
          </a:p>
        </p:txBody>
      </p:sp>
      <p:sp>
        <p:nvSpPr>
          <p:cNvPr id="3" name="Titel 2">
            <a:extLst>
              <a:ext uri="{FF2B5EF4-FFF2-40B4-BE49-F238E27FC236}">
                <a16:creationId xmlns:a16="http://schemas.microsoft.com/office/drawing/2014/main" id="{37CBB5EA-15DD-4F2F-BD74-AF877D2055EF}"/>
              </a:ext>
            </a:extLst>
          </p:cNvPr>
          <p:cNvSpPr>
            <a:spLocks noGrp="1"/>
          </p:cNvSpPr>
          <p:nvPr>
            <p:ph type="title"/>
          </p:nvPr>
        </p:nvSpPr>
        <p:spPr/>
        <p:txBody>
          <a:bodyPr/>
          <a:lstStyle/>
          <a:p>
            <a:r>
              <a:rPr lang="de-DE" dirty="0"/>
              <a:t>Geschlämmte und gestrichene Innenwände</a:t>
            </a:r>
          </a:p>
        </p:txBody>
      </p:sp>
      <p:sp>
        <p:nvSpPr>
          <p:cNvPr id="4" name="Inhaltsplatzhalter 3">
            <a:extLst>
              <a:ext uri="{FF2B5EF4-FFF2-40B4-BE49-F238E27FC236}">
                <a16:creationId xmlns:a16="http://schemas.microsoft.com/office/drawing/2014/main" id="{914F00A0-3E0C-4EFA-8D2B-167C9EAD5B0F}"/>
              </a:ext>
            </a:extLst>
          </p:cNvPr>
          <p:cNvSpPr>
            <a:spLocks noGrp="1"/>
          </p:cNvSpPr>
          <p:nvPr>
            <p:ph idx="10"/>
          </p:nvPr>
        </p:nvSpPr>
        <p:spPr/>
        <p:txBody>
          <a:bodyPr/>
          <a:lstStyle/>
          <a:p>
            <a:r>
              <a:rPr lang="de-DE" dirty="0"/>
              <a:t>Geschlämmtes KS-Mauerwerk mit KS-Plansteinen</a:t>
            </a:r>
          </a:p>
          <a:p>
            <a:endParaRPr lang="de-DE" dirty="0"/>
          </a:p>
        </p:txBody>
      </p:sp>
      <p:sp>
        <p:nvSpPr>
          <p:cNvPr id="6" name="Fußzeilenplatzhalter 4">
            <a:extLst>
              <a:ext uri="{FF2B5EF4-FFF2-40B4-BE49-F238E27FC236}">
                <a16:creationId xmlns:a16="http://schemas.microsoft.com/office/drawing/2014/main" id="{00B1832A-3C30-4570-87BE-83E009F19115}"/>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406" y="1720043"/>
            <a:ext cx="5059200" cy="3794400"/>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17799" y="1720043"/>
            <a:ext cx="5052173" cy="3794400"/>
          </a:xfrm>
          <a:prstGeom prst="rect">
            <a:avLst/>
          </a:prstGeom>
        </p:spPr>
      </p:pic>
    </p:spTree>
    <p:extLst>
      <p:ext uri="{BB962C8B-B14F-4D97-AF65-F5344CB8AC3E}">
        <p14:creationId xmlns:p14="http://schemas.microsoft.com/office/powerpoint/2010/main" val="369117313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Verputzte Innenwände</a:t>
            </a:r>
          </a:p>
        </p:txBody>
      </p:sp>
      <p:sp>
        <p:nvSpPr>
          <p:cNvPr id="7" name="Fußzeilenplatzhalter 4">
            <a:extLst>
              <a:ext uri="{FF2B5EF4-FFF2-40B4-BE49-F238E27FC236}">
                <a16:creationId xmlns:a16="http://schemas.microsoft.com/office/drawing/2014/main" id="{D5BB731D-4564-42A7-9247-54C72DC220D3}"/>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
        <p:nvSpPr>
          <p:cNvPr id="3" name="Inhaltsplatzhalter 2">
            <a:extLst>
              <a:ext uri="{FF2B5EF4-FFF2-40B4-BE49-F238E27FC236}">
                <a16:creationId xmlns:a16="http://schemas.microsoft.com/office/drawing/2014/main" id="{625CF77C-541E-4F5D-9AE1-D8CE7A876E86}"/>
              </a:ext>
            </a:extLst>
          </p:cNvPr>
          <p:cNvSpPr>
            <a:spLocks noGrp="1"/>
          </p:cNvSpPr>
          <p:nvPr>
            <p:ph idx="1"/>
          </p:nvPr>
        </p:nvSpPr>
        <p:spPr/>
        <p:txBody>
          <a:bodyPr/>
          <a:lstStyle/>
          <a:p>
            <a:r>
              <a:rPr lang="de-DE" dirty="0"/>
              <a:t>Putze sind wichtige Bestandteile von Mauerwerkswänden.</a:t>
            </a:r>
          </a:p>
          <a:p>
            <a:r>
              <a:rPr lang="de-DE" dirty="0"/>
              <a:t>Mauerwerk ohne Stoßfugenvermörtelung wird erst durch den Putzauftrag luft- und schalldicht.</a:t>
            </a:r>
          </a:p>
          <a:p>
            <a:r>
              <a:rPr lang="de-DE" dirty="0"/>
              <a:t>Putze geben Mauerwerk eine ebene Oberfläche und bestimmen sein Erscheinungsbild z.B. durch Strukturputze.</a:t>
            </a:r>
          </a:p>
          <a:p>
            <a:r>
              <a:rPr lang="de-DE" dirty="0"/>
              <a:t>Mauerwerk muss entsprechend DIN 18330 grundsätzlich die Ebenheiten der DIN 18202 einhalten.</a:t>
            </a:r>
          </a:p>
          <a:p>
            <a:r>
              <a:rPr lang="de-DE" dirty="0"/>
              <a:t> Ohne weitere Angaben sind damit die Ebenheiten von „nicht flächenfertigen </a:t>
            </a:r>
            <a:r>
              <a:rPr lang="de-DE" dirty="0" err="1"/>
              <a:t>Wänden“m</a:t>
            </a:r>
            <a:r>
              <a:rPr lang="de-DE" dirty="0"/>
              <a:t> (max. 5 mm Maßabweichung auf 10 cm Messdistanz) einzuhalten.</a:t>
            </a:r>
          </a:p>
          <a:p>
            <a:r>
              <a:rPr lang="de-DE" dirty="0"/>
              <a:t>Das Mauerwerk ist damit für den Auftrag von Putzen (d ≥ 10 mm) nach DIN 18550 immer geeignet.</a:t>
            </a:r>
          </a:p>
          <a:p>
            <a:r>
              <a:rPr lang="de-DE" dirty="0"/>
              <a:t>Auch bei Kalksandsteinen mit Nut- und Federausbildung der Stoßflächen (4 mm) ist das Glätten der Laibungen nicht erforderlich.</a:t>
            </a:r>
          </a:p>
          <a:p>
            <a:r>
              <a:rPr lang="de-DE" dirty="0"/>
              <a:t>Sollen die Laibungen vor dem Fenstereinbau dennoch geglättet werden, ist dies auszuschreiben.</a:t>
            </a:r>
          </a:p>
          <a:p>
            <a:r>
              <a:rPr lang="de-DE" dirty="0"/>
              <a:t>Mit Mauerwerk aus KS-Plansteinen und KS-XL Planelementen ist im Regelfall sogar das Einhalten der Ebenheitsanforderungen für „flächenfertige Wände“ (max. 3 mm Maßabweichung auf 10 cm Messdistanz) möglich</a:t>
            </a:r>
          </a:p>
          <a:p>
            <a:endParaRPr lang="de-DE" dirty="0"/>
          </a:p>
        </p:txBody>
      </p:sp>
    </p:spTree>
    <p:extLst>
      <p:ext uri="{BB962C8B-B14F-4D97-AF65-F5344CB8AC3E}">
        <p14:creationId xmlns:p14="http://schemas.microsoft.com/office/powerpoint/2010/main" val="2468700559"/>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C0110259-A32D-49C8-8152-E4B4189509E5}"/>
              </a:ext>
            </a:extLst>
          </p:cNvPr>
          <p:cNvSpPr>
            <a:spLocks noGrp="1"/>
          </p:cNvSpPr>
          <p:nvPr>
            <p:ph idx="1"/>
          </p:nvPr>
        </p:nvSpPr>
        <p:spPr/>
        <p:txBody>
          <a:bodyPr/>
          <a:lstStyle/>
          <a:p>
            <a:r>
              <a:rPr lang="de-DE" dirty="0"/>
              <a:t>Deshalb ist es auch für den Einsatz von Dünnlagenputzen (mittlere Putzdicke d ≥ 5 mm) geeignet.</a:t>
            </a:r>
          </a:p>
          <a:p>
            <a:r>
              <a:rPr lang="de-DE" dirty="0"/>
              <a:t>Größere Unebenheiten, z.B. im Bereich der Laibungen oder Wandecken, sind vom Maurer zu schließen.</a:t>
            </a:r>
          </a:p>
          <a:p>
            <a:r>
              <a:rPr lang="de-DE" dirty="0"/>
              <a:t>Das gilt auch für Griffhilfen.</a:t>
            </a:r>
          </a:p>
          <a:p>
            <a:r>
              <a:rPr lang="de-DE" dirty="0"/>
              <a:t>Werden erhöhte Anforderungen an die Ebenheit von Rohbauwänden gestellt, wie z.B. als Untergrund für Dünnlagenputze, so ist dies im Leistungsverzeichnis auszuschreiben und vertraglich besonders zu vereinbaren.</a:t>
            </a:r>
          </a:p>
          <a:p>
            <a:r>
              <a:rPr lang="de-DE" dirty="0"/>
              <a:t>Innenputze dienen in der Regel als Untergrund für zusätzliche Wandbeläge (z.B. Vliese und Gewebetapeten).</a:t>
            </a:r>
          </a:p>
          <a:p>
            <a:r>
              <a:rPr lang="de-DE" dirty="0"/>
              <a:t>Soll die Wandfläche nur angestrichen werden, so sind zur Sicherstellung der optischen Beschaffenheit (Rissfreiheit) besondere Maßnahmen vorzusehen.</a:t>
            </a:r>
          </a:p>
          <a:p>
            <a:r>
              <a:rPr lang="de-DE" dirty="0"/>
              <a:t>Besondere Maßnahmen sind z.B. das Vorspachteln der Stoß- und Lagerfugen, Verwendung elastisch eigestellter Putzsysteme, -Erhöhung der Putzdicke, Einlegen von Putzbewehrung etc.</a:t>
            </a:r>
          </a:p>
          <a:p>
            <a:r>
              <a:rPr lang="de-DE" dirty="0"/>
              <a:t>Die Angaben der Putzhersteller sind zu beachten.</a:t>
            </a:r>
          </a:p>
          <a:p>
            <a:endParaRPr lang="de-DE" dirty="0"/>
          </a:p>
          <a:p>
            <a:endParaRPr lang="de-DE" dirty="0"/>
          </a:p>
          <a:p>
            <a:endParaRPr lang="de-DE" dirty="0"/>
          </a:p>
        </p:txBody>
      </p:sp>
      <p:sp>
        <p:nvSpPr>
          <p:cNvPr id="5" name="Titel 4">
            <a:extLst>
              <a:ext uri="{FF2B5EF4-FFF2-40B4-BE49-F238E27FC236}">
                <a16:creationId xmlns:a16="http://schemas.microsoft.com/office/drawing/2014/main" id="{E7DD17BE-0443-436A-92E3-F80951BCD691}"/>
              </a:ext>
            </a:extLst>
          </p:cNvPr>
          <p:cNvSpPr>
            <a:spLocks noGrp="1"/>
          </p:cNvSpPr>
          <p:nvPr>
            <p:ph type="title"/>
          </p:nvPr>
        </p:nvSpPr>
        <p:spPr/>
        <p:txBody>
          <a:bodyPr/>
          <a:lstStyle/>
          <a:p>
            <a:r>
              <a:rPr lang="de-DE" dirty="0"/>
              <a:t>Verputzte Innenwände</a:t>
            </a:r>
          </a:p>
        </p:txBody>
      </p:sp>
      <p:sp>
        <p:nvSpPr>
          <p:cNvPr id="4" name="Fußzeilenplatzhalter 4">
            <a:extLst>
              <a:ext uri="{FF2B5EF4-FFF2-40B4-BE49-F238E27FC236}">
                <a16:creationId xmlns:a16="http://schemas.microsoft.com/office/drawing/2014/main" id="{BF3912AB-AB67-46B7-90F8-73F53613B5EA}"/>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Tree>
    <p:extLst>
      <p:ext uri="{BB962C8B-B14F-4D97-AF65-F5344CB8AC3E}">
        <p14:creationId xmlns:p14="http://schemas.microsoft.com/office/powerpoint/2010/main" val="223304692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Verputzte Innenwände</a:t>
            </a:r>
          </a:p>
        </p:txBody>
      </p:sp>
      <p:sp>
        <p:nvSpPr>
          <p:cNvPr id="7" name="Fußzeilenplatzhalter 4">
            <a:extLst>
              <a:ext uri="{FF2B5EF4-FFF2-40B4-BE49-F238E27FC236}">
                <a16:creationId xmlns:a16="http://schemas.microsoft.com/office/drawing/2014/main" id="{4ADDA391-1A81-4500-BD7A-30562D742177}"/>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
        <p:nvSpPr>
          <p:cNvPr id="3" name="Inhaltsplatzhalter 2">
            <a:extLst>
              <a:ext uri="{FF2B5EF4-FFF2-40B4-BE49-F238E27FC236}">
                <a16:creationId xmlns:a16="http://schemas.microsoft.com/office/drawing/2014/main" id="{BE43BE05-9191-4DC6-9E1F-40041CAC02DD}"/>
              </a:ext>
            </a:extLst>
          </p:cNvPr>
          <p:cNvSpPr>
            <a:spLocks noGrp="1"/>
          </p:cNvSpPr>
          <p:nvPr>
            <p:ph idx="1"/>
          </p:nvPr>
        </p:nvSpPr>
        <p:spPr/>
        <p:txBody>
          <a:bodyPr/>
          <a:lstStyle/>
          <a:p>
            <a:r>
              <a:rPr lang="de-DE" dirty="0"/>
              <a:t>Vor dem Beginn der Putzarbeiten muss der Auftragnehmer der Putzarbeiten im Zuge der Wahrnehmung der Prüf- und Hinweispflicht den Putzgrund gemäß DIN 18530 prüfen.</a:t>
            </a:r>
          </a:p>
          <a:p>
            <a:r>
              <a:rPr lang="de-DE" dirty="0"/>
              <a:t>Bedenken müssen ggf. schriftlich angemeldet werden.</a:t>
            </a:r>
          </a:p>
          <a:p>
            <a:r>
              <a:rPr lang="de-DE" dirty="0"/>
              <a:t>Die Prüfungen sind im gewerbeüblichen Rahmen vorzunehmen.</a:t>
            </a:r>
          </a:p>
          <a:p>
            <a:r>
              <a:rPr lang="de-DE" dirty="0"/>
              <a:t>Der Auftragnehmer kann davon ausgehen, dass ordnungsgemäß nach DIN EN 1996/NA hergestelltes Mauerwerk den Anforderungen genügt..</a:t>
            </a:r>
          </a:p>
          <a:p>
            <a:endParaRPr lang="de-DE" dirty="0"/>
          </a:p>
        </p:txBody>
      </p:sp>
    </p:spTree>
    <p:extLst>
      <p:ext uri="{BB962C8B-B14F-4D97-AF65-F5344CB8AC3E}">
        <p14:creationId xmlns:p14="http://schemas.microsoft.com/office/powerpoint/2010/main" val="225385316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Verputzte Innenwände</a:t>
            </a:r>
          </a:p>
        </p:txBody>
      </p:sp>
      <p:sp>
        <p:nvSpPr>
          <p:cNvPr id="7" name="Fußzeilenplatzhalter 4">
            <a:extLst>
              <a:ext uri="{FF2B5EF4-FFF2-40B4-BE49-F238E27FC236}">
                <a16:creationId xmlns:a16="http://schemas.microsoft.com/office/drawing/2014/main" id="{6F8FD120-06E2-459B-ACB3-20BC1F7C4EA4}"/>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
        <p:nvSpPr>
          <p:cNvPr id="3" name="Inhaltsplatzhalter 2">
            <a:extLst>
              <a:ext uri="{FF2B5EF4-FFF2-40B4-BE49-F238E27FC236}">
                <a16:creationId xmlns:a16="http://schemas.microsoft.com/office/drawing/2014/main" id="{679963F5-7162-40B2-B1A3-AE4967928BED}"/>
              </a:ext>
            </a:extLst>
          </p:cNvPr>
          <p:cNvSpPr>
            <a:spLocks noGrp="1"/>
          </p:cNvSpPr>
          <p:nvPr>
            <p:ph idx="1"/>
          </p:nvPr>
        </p:nvSpPr>
        <p:spPr/>
        <p:txBody>
          <a:bodyPr/>
          <a:lstStyle/>
          <a:p>
            <a:r>
              <a:rPr lang="de-DE" dirty="0"/>
              <a:t>Für die Beurteilung des Putzgrundes sind folgende Hinweise zu beachten:</a:t>
            </a:r>
          </a:p>
          <a:p>
            <a:pPr lvl="1"/>
            <a:r>
              <a:rPr lang="de-DE" dirty="0"/>
              <a:t>Der Putzgrund muss tragfähig sein.</a:t>
            </a:r>
          </a:p>
          <a:p>
            <a:pPr lvl="1"/>
            <a:r>
              <a:rPr lang="de-DE" dirty="0"/>
              <a:t>Auf nassen Wandflächen darf nicht geputzt werden. Auf augenscheinlich feuchtem KS-Mauerwerk mit ausreichender Saugfähigkeit kann geputzt werden.</a:t>
            </a:r>
          </a:p>
          <a:p>
            <a:pPr lvl="1"/>
            <a:r>
              <a:rPr lang="de-DE" dirty="0"/>
              <a:t>Im Zweifelsfall ist eine Probefläche anzulegen.</a:t>
            </a:r>
          </a:p>
          <a:p>
            <a:pPr lvl="1"/>
            <a:r>
              <a:rPr lang="de-DE" dirty="0"/>
              <a:t>Nach DIN EN 13914-2 [2] soll die Temperatur des Putzgrundes 5° C nicht unterschreiten.</a:t>
            </a:r>
          </a:p>
          <a:p>
            <a:pPr lvl="1"/>
            <a:r>
              <a:rPr lang="de-DE" dirty="0"/>
              <a:t>Zur Herstellung einer fachgerechten Putzoberfläche ist ein gleichmäßiger und nicht zu stark saugender Untergrund erforderlich. Im Regelfall ist keine besondere Putzgrundvorbereitung wie z.B. eine „</a:t>
            </a:r>
            <a:r>
              <a:rPr lang="de-DE" dirty="0" err="1"/>
              <a:t>Aufbrennsperre</a:t>
            </a:r>
            <a:r>
              <a:rPr lang="de-DE" dirty="0"/>
              <a:t>“ erforderlich.</a:t>
            </a:r>
          </a:p>
          <a:p>
            <a:pPr lvl="1"/>
            <a:r>
              <a:rPr lang="de-DE" dirty="0"/>
              <a:t>Der Putzgrund muss staubfrei und frei von losen, die Putzhaftung beeinträchtigenden Bestandteilen sein.</a:t>
            </a:r>
          </a:p>
          <a:p>
            <a:pPr lvl="1"/>
            <a:r>
              <a:rPr lang="de-DE" dirty="0"/>
              <a:t>Zur Entfernung störender Teile sollte das Mauerwerk trocken abgebürstet oder abgekehrt werden.</a:t>
            </a:r>
          </a:p>
          <a:p>
            <a:pPr lvl="1"/>
            <a:r>
              <a:rPr lang="de-DE" dirty="0"/>
              <a:t>Bei Baustellengemischten Putzmörteln ist ein Spritzbewurf mit Zementmörtel P III erforderlich.</a:t>
            </a:r>
          </a:p>
          <a:p>
            <a:pPr lvl="1"/>
            <a:endParaRPr lang="de-DE" dirty="0"/>
          </a:p>
          <a:p>
            <a:endParaRPr lang="de-DE" dirty="0"/>
          </a:p>
        </p:txBody>
      </p:sp>
    </p:spTree>
    <p:extLst>
      <p:ext uri="{BB962C8B-B14F-4D97-AF65-F5344CB8AC3E}">
        <p14:creationId xmlns:p14="http://schemas.microsoft.com/office/powerpoint/2010/main" val="2431216676"/>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5B2BCEB9-C517-4A44-9CE0-C13B40FF3BF3}"/>
              </a:ext>
            </a:extLst>
          </p:cNvPr>
          <p:cNvSpPr>
            <a:spLocks noGrp="1"/>
          </p:cNvSpPr>
          <p:nvPr>
            <p:ph idx="1"/>
          </p:nvPr>
        </p:nvSpPr>
        <p:spPr/>
        <p:txBody>
          <a:bodyPr/>
          <a:lstStyle/>
          <a:p>
            <a:r>
              <a:rPr lang="de-DE" dirty="0"/>
              <a:t>Grenzwerte für Ebenheitsabweichungen nach DIN 18202, Tabelle 3 (Auszug)</a:t>
            </a:r>
          </a:p>
          <a:p>
            <a:endParaRPr lang="de-DE" dirty="0"/>
          </a:p>
        </p:txBody>
      </p:sp>
      <p:sp>
        <p:nvSpPr>
          <p:cNvPr id="5" name="Titel 4">
            <a:extLst>
              <a:ext uri="{FF2B5EF4-FFF2-40B4-BE49-F238E27FC236}">
                <a16:creationId xmlns:a16="http://schemas.microsoft.com/office/drawing/2014/main" id="{D5B3F011-7AA2-46A9-AED9-D96CEA55157A}"/>
              </a:ext>
            </a:extLst>
          </p:cNvPr>
          <p:cNvSpPr>
            <a:spLocks noGrp="1"/>
          </p:cNvSpPr>
          <p:nvPr>
            <p:ph type="title"/>
          </p:nvPr>
        </p:nvSpPr>
        <p:spPr/>
        <p:txBody>
          <a:bodyPr/>
          <a:lstStyle/>
          <a:p>
            <a:r>
              <a:rPr lang="de-DE" dirty="0"/>
              <a:t>Verputzte Innenwände</a:t>
            </a:r>
          </a:p>
        </p:txBody>
      </p:sp>
      <p:sp>
        <p:nvSpPr>
          <p:cNvPr id="8" name="Fußzeilenplatzhalter 4">
            <a:extLst>
              <a:ext uri="{FF2B5EF4-FFF2-40B4-BE49-F238E27FC236}">
                <a16:creationId xmlns:a16="http://schemas.microsoft.com/office/drawing/2014/main" id="{0FD5F0D0-69F3-4449-AE00-9F1086E4769D}"/>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2838" y="1627161"/>
            <a:ext cx="10420730" cy="3980163"/>
          </a:xfrm>
          <a:prstGeom prst="rect">
            <a:avLst/>
          </a:prstGeom>
        </p:spPr>
      </p:pic>
    </p:spTree>
    <p:extLst>
      <p:ext uri="{BB962C8B-B14F-4D97-AF65-F5344CB8AC3E}">
        <p14:creationId xmlns:p14="http://schemas.microsoft.com/office/powerpoint/2010/main" val="2760738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E60CF8A0-539B-4A28-8A79-488CCB5D4D8D}"/>
              </a:ext>
            </a:extLst>
          </p:cNvPr>
          <p:cNvPicPr>
            <a:picLocks noChangeAspect="1"/>
          </p:cNvPicPr>
          <p:nvPr/>
        </p:nvPicPr>
        <p:blipFill>
          <a:blip r:embed="rId2"/>
          <a:stretch>
            <a:fillRect/>
          </a:stretch>
        </p:blipFill>
        <p:spPr>
          <a:xfrm>
            <a:off x="473352" y="1907999"/>
            <a:ext cx="11372767" cy="4107461"/>
          </a:xfrm>
          <a:prstGeom prst="rect">
            <a:avLst/>
          </a:prstGeom>
        </p:spPr>
      </p:pic>
      <p:sp>
        <p:nvSpPr>
          <p:cNvPr id="5" name="Inhaltsplatzhalter 4"/>
          <p:cNvSpPr>
            <a:spLocks noGrp="1"/>
          </p:cNvSpPr>
          <p:nvPr>
            <p:ph idx="1"/>
          </p:nvPr>
        </p:nvSpPr>
        <p:spPr/>
        <p:txBody>
          <a:bodyPr/>
          <a:lstStyle/>
          <a:p>
            <a:r>
              <a:rPr lang="de-DE" dirty="0"/>
              <a:t>Das Steinformat wird i.d.R. als Vielfaches vom Dünnformat (DF) angegeben</a:t>
            </a:r>
          </a:p>
          <a:p>
            <a:r>
              <a:rPr lang="de-DE" dirty="0"/>
              <a:t>Beispiele von KS -R-Steinen (h = 113 mm) zur Verarbeitung mit Normalmauermörtel</a:t>
            </a:r>
          </a:p>
        </p:txBody>
      </p:sp>
      <p:sp>
        <p:nvSpPr>
          <p:cNvPr id="3" name="Titel 2"/>
          <p:cNvSpPr>
            <a:spLocks noGrp="1"/>
          </p:cNvSpPr>
          <p:nvPr>
            <p:ph type="title"/>
          </p:nvPr>
        </p:nvSpPr>
        <p:spPr/>
        <p:txBody>
          <a:bodyPr/>
          <a:lstStyle/>
          <a:p>
            <a:r>
              <a:rPr lang="de-DE" dirty="0"/>
              <a:t>Steinformate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089702" y="2333304"/>
            <a:ext cx="10012595" cy="3328419"/>
          </a:xfrm>
          <a:prstGeom prst="rect">
            <a:avLst/>
          </a:prstGeom>
          <a:noFill/>
          <a:ln w="9525">
            <a:noFill/>
            <a:miter lim="800000"/>
            <a:headEnd/>
            <a:tailEnd/>
          </a:ln>
        </p:spPr>
      </p:pic>
      <p:sp>
        <p:nvSpPr>
          <p:cNvPr id="6"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6D0FD38F-C9C0-40DE-9FB2-E51CD7DF1CCF}"/>
              </a:ext>
            </a:extLst>
          </p:cNvPr>
          <p:cNvSpPr>
            <a:spLocks noGrp="1"/>
          </p:cNvSpPr>
          <p:nvPr>
            <p:ph idx="1"/>
          </p:nvPr>
        </p:nvSpPr>
        <p:spPr/>
        <p:txBody>
          <a:bodyPr/>
          <a:lstStyle/>
          <a:p>
            <a:r>
              <a:rPr lang="de-DE" dirty="0"/>
              <a:t>Auftrag des Putzmörtels</a:t>
            </a:r>
          </a:p>
          <a:p>
            <a:endParaRPr lang="de-DE" dirty="0"/>
          </a:p>
        </p:txBody>
      </p:sp>
      <p:sp>
        <p:nvSpPr>
          <p:cNvPr id="3" name="Titel 2">
            <a:extLst>
              <a:ext uri="{FF2B5EF4-FFF2-40B4-BE49-F238E27FC236}">
                <a16:creationId xmlns:a16="http://schemas.microsoft.com/office/drawing/2014/main" id="{2C045E60-E557-41A3-BA3D-6D949FA4253D}"/>
              </a:ext>
            </a:extLst>
          </p:cNvPr>
          <p:cNvSpPr>
            <a:spLocks noGrp="1"/>
          </p:cNvSpPr>
          <p:nvPr>
            <p:ph type="title"/>
          </p:nvPr>
        </p:nvSpPr>
        <p:spPr/>
        <p:txBody>
          <a:bodyPr/>
          <a:lstStyle/>
          <a:p>
            <a:r>
              <a:rPr lang="de-DE" dirty="0"/>
              <a:t>Verputzte Innenwände</a:t>
            </a:r>
          </a:p>
        </p:txBody>
      </p:sp>
      <p:sp>
        <p:nvSpPr>
          <p:cNvPr id="4" name="Inhaltsplatzhalter 3">
            <a:extLst>
              <a:ext uri="{FF2B5EF4-FFF2-40B4-BE49-F238E27FC236}">
                <a16:creationId xmlns:a16="http://schemas.microsoft.com/office/drawing/2014/main" id="{D133BBED-B1FF-471C-B2FB-9C3F1C0BEA69}"/>
              </a:ext>
            </a:extLst>
          </p:cNvPr>
          <p:cNvSpPr>
            <a:spLocks noGrp="1"/>
          </p:cNvSpPr>
          <p:nvPr>
            <p:ph idx="10"/>
          </p:nvPr>
        </p:nvSpPr>
        <p:spPr/>
        <p:txBody>
          <a:bodyPr/>
          <a:lstStyle/>
          <a:p>
            <a:r>
              <a:rPr lang="de-DE" dirty="0"/>
              <a:t>Glätten der Putzoberfläche</a:t>
            </a:r>
          </a:p>
          <a:p>
            <a:endParaRPr lang="de-DE" dirty="0"/>
          </a:p>
        </p:txBody>
      </p:sp>
      <p:sp>
        <p:nvSpPr>
          <p:cNvPr id="6" name="Fußzeilenplatzhalter 4">
            <a:extLst>
              <a:ext uri="{FF2B5EF4-FFF2-40B4-BE49-F238E27FC236}">
                <a16:creationId xmlns:a16="http://schemas.microsoft.com/office/drawing/2014/main" id="{B5F56277-588C-4D68-8A37-1FDE4BE9EAE3}"/>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1060" y="1940799"/>
            <a:ext cx="5040000" cy="3360000"/>
          </a:xfrm>
          <a:prstGeom prst="rect">
            <a:avLst/>
          </a:prstGeom>
        </p:spPr>
      </p:pic>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5345" y="1940799"/>
            <a:ext cx="5040000" cy="3352887"/>
          </a:xfrm>
          <a:prstGeom prst="rect">
            <a:avLst/>
          </a:prstGeom>
        </p:spPr>
      </p:pic>
      <p:sp>
        <p:nvSpPr>
          <p:cNvPr id="9" name="Textfeld 8"/>
          <p:cNvSpPr txBox="1"/>
          <p:nvPr/>
        </p:nvSpPr>
        <p:spPr>
          <a:xfrm>
            <a:off x="675345" y="5302833"/>
            <a:ext cx="3099317"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Fotos: Knauf</a:t>
            </a:r>
          </a:p>
        </p:txBody>
      </p:sp>
    </p:spTree>
    <p:extLst>
      <p:ext uri="{BB962C8B-B14F-4D97-AF65-F5344CB8AC3E}">
        <p14:creationId xmlns:p14="http://schemas.microsoft.com/office/powerpoint/2010/main" val="3615232552"/>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Verputzte Innenwände</a:t>
            </a:r>
          </a:p>
        </p:txBody>
      </p:sp>
      <p:sp>
        <p:nvSpPr>
          <p:cNvPr id="7" name="Fußzeilenplatzhalter 4">
            <a:extLst>
              <a:ext uri="{FF2B5EF4-FFF2-40B4-BE49-F238E27FC236}">
                <a16:creationId xmlns:a16="http://schemas.microsoft.com/office/drawing/2014/main" id="{1CFFB28E-8AC9-4189-AF91-C37AA836BF38}"/>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sp>
        <p:nvSpPr>
          <p:cNvPr id="3" name="Inhaltsplatzhalter 2">
            <a:extLst>
              <a:ext uri="{FF2B5EF4-FFF2-40B4-BE49-F238E27FC236}">
                <a16:creationId xmlns:a16="http://schemas.microsoft.com/office/drawing/2014/main" id="{4A977B75-6160-4A00-8472-2FFFF843358A}"/>
              </a:ext>
            </a:extLst>
          </p:cNvPr>
          <p:cNvSpPr>
            <a:spLocks noGrp="1"/>
          </p:cNvSpPr>
          <p:nvPr>
            <p:ph idx="1"/>
          </p:nvPr>
        </p:nvSpPr>
        <p:spPr/>
        <p:txBody>
          <a:bodyPr/>
          <a:lstStyle/>
          <a:p>
            <a:r>
              <a:rPr lang="de-DE" dirty="0"/>
              <a:t>Die üblichen Putze aus Werk-Trockenmörtel haften gut am Untergrund und weisen ein erhöhtes Wasserrückhaltevermögen auf.</a:t>
            </a:r>
          </a:p>
          <a:p>
            <a:r>
              <a:rPr lang="de-DE" dirty="0"/>
              <a:t>Bei Materialwechseln im Mauerwerk oder bei besonderen Witterungsbedingungen z.B. bei großer Hitze oder starkem Wind, kann eine </a:t>
            </a:r>
            <a:r>
              <a:rPr lang="de-DE" dirty="0" err="1"/>
              <a:t>Aufbrennsperre</a:t>
            </a:r>
            <a:r>
              <a:rPr lang="de-DE" dirty="0"/>
              <a:t> sinnvoll sein.</a:t>
            </a:r>
          </a:p>
          <a:p>
            <a:r>
              <a:rPr lang="de-DE" dirty="0"/>
              <a:t>In jedem Fall ist die Ausführungsempfehlung des Putzmörtelherstellers zu beachten.</a:t>
            </a:r>
          </a:p>
          <a:p>
            <a:r>
              <a:rPr lang="de-DE" dirty="0"/>
              <a:t>Bei der Anwendung von </a:t>
            </a:r>
            <a:r>
              <a:rPr lang="de-DE" dirty="0" err="1"/>
              <a:t>Aufbrennsperren</a:t>
            </a:r>
            <a:r>
              <a:rPr lang="de-DE" dirty="0"/>
              <a:t> ist die Dosierungsempfehlung einzuhalten.</a:t>
            </a:r>
          </a:p>
          <a:p>
            <a:r>
              <a:rPr lang="de-DE" dirty="0"/>
              <a:t>Zu hohe Konzentrationen oder sich überlappende Auftragszonen können die Putzhaftung beeinträchtigen.</a:t>
            </a:r>
          </a:p>
          <a:p>
            <a:r>
              <a:rPr lang="de-DE" dirty="0"/>
              <a:t>Geglättete und gefilzte Putzoberflächen im Innenbereich dienen als Untergrund für Anstriche/Beschichtungen oder Wandbekleidungen. </a:t>
            </a:r>
          </a:p>
          <a:p>
            <a:r>
              <a:rPr lang="de-DE" dirty="0"/>
              <a:t>Oftmals sind die vom Auftraggeber gewünschten abgezogenen, geglätteten oder gefilzten Putzoberflächen sowie die geforderten Ebenheitstoleranzen nicht ausreichend beschrieben.</a:t>
            </a:r>
          </a:p>
          <a:p>
            <a:r>
              <a:rPr lang="de-DE" dirty="0"/>
              <a:t>Beispielsweise werden undefinierte Begriffe wie „malerfertig, streichfertig, anstrichbereit, tapezierfertig, streiflichtfrei“ u.Ä. verwendet. Mit solchen Begriffen wird nicht exakt beschrieben, welche Oberflächengüte bzw. Oberflächenqualität der Auftraggeber letztendlich erwartet.</a:t>
            </a:r>
          </a:p>
          <a:p>
            <a:r>
              <a:rPr lang="de-DE" dirty="0"/>
              <a:t>In der Praxis werden häufig für unterschiedliche Eigenschaften subjektive Maßstäbe angesetzt, die sich neben der Ebenheit vor allem an optischen Merkmalen, z.B. Streiflicht zur Putzoberfläche, orientieren.</a:t>
            </a:r>
          </a:p>
          <a:p>
            <a:endParaRPr lang="de-DE" dirty="0"/>
          </a:p>
          <a:p>
            <a:endParaRPr lang="de-DE" dirty="0"/>
          </a:p>
        </p:txBody>
      </p:sp>
    </p:spTree>
    <p:extLst>
      <p:ext uri="{BB962C8B-B14F-4D97-AF65-F5344CB8AC3E}">
        <p14:creationId xmlns:p14="http://schemas.microsoft.com/office/powerpoint/2010/main" val="2994048834"/>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04CFE95E-88D5-43B8-A90B-4B538F3909F4}"/>
              </a:ext>
            </a:extLst>
          </p:cNvPr>
          <p:cNvSpPr>
            <a:spLocks noGrp="1"/>
          </p:cNvSpPr>
          <p:nvPr>
            <p:ph idx="1"/>
          </p:nvPr>
        </p:nvSpPr>
        <p:spPr/>
        <p:txBody>
          <a:bodyPr/>
          <a:lstStyle/>
          <a:p>
            <a:r>
              <a:rPr lang="de-DE" dirty="0"/>
              <a:t>In DIN 18550 wird die Oberflächenbeschaffenheit in vier Qualitätsstufen (Q1 bis Q4) angegeben</a:t>
            </a:r>
          </a:p>
        </p:txBody>
      </p:sp>
      <p:sp>
        <p:nvSpPr>
          <p:cNvPr id="5" name="Titel 4">
            <a:extLst>
              <a:ext uri="{FF2B5EF4-FFF2-40B4-BE49-F238E27FC236}">
                <a16:creationId xmlns:a16="http://schemas.microsoft.com/office/drawing/2014/main" id="{EC28FA33-8421-47CC-A624-8CF52E450400}"/>
              </a:ext>
            </a:extLst>
          </p:cNvPr>
          <p:cNvSpPr>
            <a:spLocks noGrp="1"/>
          </p:cNvSpPr>
          <p:nvPr>
            <p:ph type="title"/>
          </p:nvPr>
        </p:nvSpPr>
        <p:spPr/>
        <p:txBody>
          <a:bodyPr/>
          <a:lstStyle/>
          <a:p>
            <a:r>
              <a:rPr lang="de-DE" dirty="0"/>
              <a:t>Verputzte Innenwände</a:t>
            </a:r>
          </a:p>
        </p:txBody>
      </p:sp>
      <p:sp>
        <p:nvSpPr>
          <p:cNvPr id="8" name="Fußzeilenplatzhalter 4">
            <a:extLst>
              <a:ext uri="{FF2B5EF4-FFF2-40B4-BE49-F238E27FC236}">
                <a16:creationId xmlns:a16="http://schemas.microsoft.com/office/drawing/2014/main" id="{39A1B307-12F9-45F2-BC6D-FC5BA21ED975}"/>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9: Sichtflächen im Innenbereich</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4348" y="1624778"/>
            <a:ext cx="6319753" cy="4217222"/>
          </a:xfrm>
          <a:prstGeom prst="rect">
            <a:avLst/>
          </a:prstGeom>
        </p:spPr>
      </p:pic>
      <p:sp>
        <p:nvSpPr>
          <p:cNvPr id="3" name="Rechteck 2"/>
          <p:cNvSpPr/>
          <p:nvPr/>
        </p:nvSpPr>
        <p:spPr>
          <a:xfrm>
            <a:off x="2974348" y="5886371"/>
            <a:ext cx="6096000" cy="246221"/>
          </a:xfrm>
          <a:prstGeom prst="rect">
            <a:avLst/>
          </a:prstGeom>
        </p:spPr>
        <p:txBody>
          <a:bodyPr>
            <a:spAutoFit/>
          </a:bodyPr>
          <a:lstStyle/>
          <a:p>
            <a:r>
              <a:rPr lang="de-DE" sz="1000" dirty="0">
                <a:latin typeface="Arial" panose="020B0604020202020204" pitchFamily="34" charset="0"/>
                <a:cs typeface="Arial" panose="020B0604020202020204" pitchFamily="34" charset="0"/>
              </a:rPr>
              <a:t>Foto: Frank </a:t>
            </a:r>
            <a:r>
              <a:rPr lang="de-DE" sz="1000" dirty="0" err="1">
                <a:latin typeface="Arial" panose="020B0604020202020204" pitchFamily="34" charset="0"/>
                <a:cs typeface="Arial" panose="020B0604020202020204" pitchFamily="34" charset="0"/>
              </a:rPr>
              <a:t>Vinken-dwb</a:t>
            </a:r>
            <a:r>
              <a:rPr lang="de-DE" sz="1000" dirty="0">
                <a:latin typeface="Arial" panose="020B0604020202020204" pitchFamily="34" charset="0"/>
                <a:cs typeface="Arial" panose="020B0604020202020204" pitchFamily="34" charset="0"/>
              </a:rPr>
              <a:t>/Architekten </a:t>
            </a:r>
            <a:r>
              <a:rPr lang="de-DE" sz="1000" dirty="0" err="1">
                <a:latin typeface="Arial" panose="020B0604020202020204" pitchFamily="34" charset="0"/>
                <a:cs typeface="Arial" panose="020B0604020202020204" pitchFamily="34" charset="0"/>
              </a:rPr>
              <a:t>Spiekermann</a:t>
            </a:r>
            <a:r>
              <a:rPr lang="de-DE" sz="1000" dirty="0">
                <a:latin typeface="Arial" panose="020B0604020202020204" pitchFamily="34" charset="0"/>
                <a:cs typeface="Arial" panose="020B0604020202020204" pitchFamily="34" charset="0"/>
              </a:rPr>
              <a:t> </a:t>
            </a:r>
            <a:r>
              <a:rPr lang="de-DE" sz="1000" dirty="0" err="1">
                <a:latin typeface="Arial" panose="020B0604020202020204" pitchFamily="34" charset="0"/>
                <a:cs typeface="Arial" panose="020B0604020202020204" pitchFamily="34" charset="0"/>
              </a:rPr>
              <a:t>Beelen</a:t>
            </a:r>
            <a:endParaRPr lang="de-DE"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556516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7" y="6357675"/>
            <a:ext cx="5338779"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10: Nachträgliche Bearbeitung von KS-Mauerwerk</a:t>
            </a:r>
          </a:p>
        </p:txBody>
      </p:sp>
      <p:pic>
        <p:nvPicPr>
          <p:cNvPr id="5" name="Grafik 4">
            <a:extLst>
              <a:ext uri="{FF2B5EF4-FFF2-40B4-BE49-F238E27FC236}">
                <a16:creationId xmlns:a16="http://schemas.microsoft.com/office/drawing/2014/main" id="{A94AB203-75B7-4646-9542-DF3DDF35654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725" y="490670"/>
            <a:ext cx="3974252" cy="5632450"/>
          </a:xfrm>
          <a:prstGeom prst="rect">
            <a:avLst/>
          </a:prstGeom>
          <a:ln>
            <a:solidFill>
              <a:schemeClr val="bg1">
                <a:lumMod val="85000"/>
              </a:schemeClr>
            </a:solidFill>
          </a:ln>
        </p:spPr>
      </p:pic>
      <p:sp>
        <p:nvSpPr>
          <p:cNvPr id="6" name="Titel 2">
            <a:extLst>
              <a:ext uri="{FF2B5EF4-FFF2-40B4-BE49-F238E27FC236}">
                <a16:creationId xmlns:a16="http://schemas.microsoft.com/office/drawing/2014/main" id="{242564F9-193D-43BA-B5A0-02B0C828241D}"/>
              </a:ext>
            </a:extLst>
          </p:cNvPr>
          <p:cNvSpPr txBox="1">
            <a:spLocks/>
          </p:cNvSpPr>
          <p:nvPr/>
        </p:nvSpPr>
        <p:spPr bwMode="gray">
          <a:xfrm>
            <a:off x="4517131" y="2259401"/>
            <a:ext cx="7303394" cy="2324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Nachträgliche Bearbeitung von KS-Mauerwerk</a:t>
            </a:r>
          </a:p>
        </p:txBody>
      </p:sp>
    </p:spTree>
    <p:extLst>
      <p:ext uri="{BB962C8B-B14F-4D97-AF65-F5344CB8AC3E}">
        <p14:creationId xmlns:p14="http://schemas.microsoft.com/office/powerpoint/2010/main" val="101570624"/>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F3F35AE-1EFA-4D9F-9055-D456B8180502}"/>
              </a:ext>
            </a:extLst>
          </p:cNvPr>
          <p:cNvSpPr>
            <a:spLocks noGrp="1"/>
          </p:cNvSpPr>
          <p:nvPr>
            <p:ph idx="1"/>
          </p:nvPr>
        </p:nvSpPr>
        <p:spPr>
          <a:xfrm>
            <a:off x="345881" y="1057524"/>
            <a:ext cx="11474645" cy="5119439"/>
          </a:xfrm>
        </p:spPr>
        <p:txBody>
          <a:bodyPr/>
          <a:lstStyle/>
          <a:p>
            <a:r>
              <a:rPr lang="de-DE" dirty="0"/>
              <a:t>Schlitz = Querschnittschwächung</a:t>
            </a:r>
          </a:p>
          <a:p>
            <a:pPr lvl="1"/>
            <a:r>
              <a:rPr lang="de-DE" dirty="0"/>
              <a:t>Je tiefer der Schlitz, desto höher die Kerbwirkung</a:t>
            </a:r>
          </a:p>
          <a:p>
            <a:pPr lvl="1"/>
            <a:r>
              <a:rPr lang="de-DE" dirty="0"/>
              <a:t>Reduzierung der Querschnittsfläche</a:t>
            </a:r>
          </a:p>
          <a:p>
            <a:pPr marL="279400" lvl="1" indent="0">
              <a:buNone/>
            </a:pPr>
            <a:endParaRPr lang="de-DE" dirty="0"/>
          </a:p>
          <a:p>
            <a:r>
              <a:rPr lang="de-DE" dirty="0"/>
              <a:t>Vertikale Schlitze - Tragende Wände</a:t>
            </a:r>
          </a:p>
          <a:p>
            <a:pPr lvl="1"/>
            <a:r>
              <a:rPr lang="de-DE" dirty="0"/>
              <a:t>Nachweis durch 2 getrennte Wandabschnitte mit freiem Rand</a:t>
            </a:r>
          </a:p>
          <a:p>
            <a:pPr lvl="1"/>
            <a:r>
              <a:rPr lang="de-DE" dirty="0"/>
              <a:t>Empfehlung: Nachweis der tragenden Wand als zweiseitig gehalten</a:t>
            </a:r>
          </a:p>
          <a:p>
            <a:pPr lvl="1"/>
            <a:endParaRPr lang="de-DE" dirty="0"/>
          </a:p>
          <a:p>
            <a:r>
              <a:rPr lang="de-DE" dirty="0"/>
              <a:t>Vertikale Schlitze - Nicht tragende Wand</a:t>
            </a:r>
          </a:p>
          <a:p>
            <a:pPr lvl="1"/>
            <a:r>
              <a:rPr lang="de-DE" dirty="0"/>
              <a:t>4-seitig gehaltene Wand </a:t>
            </a:r>
            <a:r>
              <a:rPr lang="de-DE" dirty="0">
                <a:sym typeface="Wingdings" panose="05000000000000000000" pitchFamily="2" charset="2"/>
              </a:rPr>
              <a:t> Nachweis jeweils als 3-seitig gehaltene Wand möglich</a:t>
            </a:r>
          </a:p>
          <a:p>
            <a:pPr lvl="1"/>
            <a:r>
              <a:rPr lang="de-DE" dirty="0">
                <a:sym typeface="Wingdings" panose="05000000000000000000" pitchFamily="2" charset="2"/>
              </a:rPr>
              <a:t>Alternativ: Nachweis mit kleinerer Wanddicke</a:t>
            </a:r>
          </a:p>
          <a:p>
            <a:pPr lvl="1"/>
            <a:endParaRPr lang="de-DE" dirty="0">
              <a:sym typeface="Wingdings" panose="05000000000000000000" pitchFamily="2" charset="2"/>
            </a:endParaRPr>
          </a:p>
          <a:p>
            <a:pPr marL="285750" lvl="1" indent="-285750">
              <a:spcBef>
                <a:spcPts val="1000"/>
              </a:spcBef>
            </a:pPr>
            <a:r>
              <a:rPr lang="de-DE" dirty="0">
                <a:sym typeface="Wingdings" panose="05000000000000000000" pitchFamily="2" charset="2"/>
              </a:rPr>
              <a:t>Horizontale und schräge Schlitze</a:t>
            </a:r>
          </a:p>
          <a:p>
            <a:pPr marL="552450" lvl="2" indent="-285750">
              <a:spcBef>
                <a:spcPts val="1000"/>
              </a:spcBef>
            </a:pPr>
            <a:r>
              <a:rPr lang="de-DE" dirty="0">
                <a:sym typeface="Wingdings" panose="05000000000000000000" pitchFamily="2" charset="2"/>
              </a:rPr>
              <a:t>Kritisch aufgrund Biegemomente  möglichst vermeiden</a:t>
            </a:r>
            <a:endParaRPr lang="de-DE" dirty="0"/>
          </a:p>
        </p:txBody>
      </p:sp>
      <p:sp>
        <p:nvSpPr>
          <p:cNvPr id="3" name="Titel 2">
            <a:extLst>
              <a:ext uri="{FF2B5EF4-FFF2-40B4-BE49-F238E27FC236}">
                <a16:creationId xmlns:a16="http://schemas.microsoft.com/office/drawing/2014/main" id="{E2BCEA95-1D48-4F03-BF07-1C98DC7C1FE9}"/>
              </a:ext>
            </a:extLst>
          </p:cNvPr>
          <p:cNvSpPr>
            <a:spLocks noGrp="1"/>
          </p:cNvSpPr>
          <p:nvPr>
            <p:ph type="title"/>
          </p:nvPr>
        </p:nvSpPr>
        <p:spPr/>
        <p:txBody>
          <a:bodyPr/>
          <a:lstStyle/>
          <a:p>
            <a:r>
              <a:rPr lang="de-DE" dirty="0"/>
              <a:t>Schlitze</a:t>
            </a:r>
          </a:p>
        </p:txBody>
      </p:sp>
      <p:sp>
        <p:nvSpPr>
          <p:cNvPr id="5" name="Fußzeilenplatzhalter 4">
            <a:extLst>
              <a:ext uri="{FF2B5EF4-FFF2-40B4-BE49-F238E27FC236}">
                <a16:creationId xmlns:a16="http://schemas.microsoft.com/office/drawing/2014/main" id="{7C151BA3-AF2E-43F2-A837-2195E64BBB02}"/>
              </a:ext>
            </a:extLst>
          </p:cNvPr>
          <p:cNvSpPr txBox="1">
            <a:spLocks/>
          </p:cNvSpPr>
          <p:nvPr/>
        </p:nvSpPr>
        <p:spPr>
          <a:xfrm>
            <a:off x="2974347" y="6357675"/>
            <a:ext cx="5338779"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10: Nachträgliche Bearbeitung von KS-Mauerwerk</a:t>
            </a:r>
          </a:p>
        </p:txBody>
      </p:sp>
    </p:spTree>
    <p:extLst>
      <p:ext uri="{BB962C8B-B14F-4D97-AF65-F5344CB8AC3E}">
        <p14:creationId xmlns:p14="http://schemas.microsoft.com/office/powerpoint/2010/main" val="4040179070"/>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A22A910F-5343-4647-A21D-E31B58434B84}"/>
              </a:ext>
            </a:extLst>
          </p:cNvPr>
          <p:cNvSpPr>
            <a:spLocks noGrp="1"/>
          </p:cNvSpPr>
          <p:nvPr>
            <p:ph idx="1"/>
          </p:nvPr>
        </p:nvSpPr>
        <p:spPr/>
        <p:txBody>
          <a:bodyPr/>
          <a:lstStyle/>
          <a:p>
            <a:r>
              <a:rPr lang="de-DE" dirty="0"/>
              <a:t>Randbedingungen</a:t>
            </a:r>
          </a:p>
          <a:p>
            <a:pPr lvl="1"/>
            <a:r>
              <a:rPr lang="de-DE" dirty="0"/>
              <a:t>Nicht tragende Wand, dreiseitig gehalten, oberer Rand frei</a:t>
            </a:r>
          </a:p>
          <a:p>
            <a:pPr lvl="1"/>
            <a:r>
              <a:rPr lang="de-DE" dirty="0"/>
              <a:t>Wanddicke d = 15 cm</a:t>
            </a:r>
          </a:p>
          <a:p>
            <a:pPr lvl="1"/>
            <a:r>
              <a:rPr lang="de-DE" dirty="0"/>
              <a:t>vertikale Schlitztiefe = 3 cm </a:t>
            </a:r>
          </a:p>
          <a:p>
            <a:r>
              <a:rPr lang="de-DE" dirty="0"/>
              <a:t>Bewertung:</a:t>
            </a:r>
          </a:p>
          <a:p>
            <a:pPr lvl="1"/>
            <a:r>
              <a:rPr lang="de-DE" dirty="0"/>
              <a:t>Nach DIN EN 1996-1-1/NA, Tabelle NA.20 ist bei der Wanddicke d = 15 cm eine Schlitztiefe von 3 cm nicht zulässig.</a:t>
            </a:r>
          </a:p>
          <a:p>
            <a:pPr lvl="1"/>
            <a:r>
              <a:rPr lang="de-DE" dirty="0"/>
              <a:t>Bei Annahme eines freien Randes an der Stelle des Schlitzes ergeben sich zwei Wandabschnitte mit jeweils einer unteren und einer seitlichen Halterung.</a:t>
            </a:r>
          </a:p>
          <a:p>
            <a:pPr lvl="1"/>
            <a:r>
              <a:rPr lang="de-DE" dirty="0"/>
              <a:t>Wegen der fehlenden oberen Halterung ist diese Situation nicht zulässig.</a:t>
            </a:r>
          </a:p>
          <a:p>
            <a:pPr marL="279400" lvl="1" indent="0">
              <a:buNone/>
            </a:pPr>
            <a:endParaRPr lang="de-DE" dirty="0"/>
          </a:p>
        </p:txBody>
      </p:sp>
      <p:sp>
        <p:nvSpPr>
          <p:cNvPr id="3" name="Titel 2">
            <a:extLst>
              <a:ext uri="{FF2B5EF4-FFF2-40B4-BE49-F238E27FC236}">
                <a16:creationId xmlns:a16="http://schemas.microsoft.com/office/drawing/2014/main" id="{F9CD170A-911F-4007-9B23-4CC678ACAFD0}"/>
              </a:ext>
            </a:extLst>
          </p:cNvPr>
          <p:cNvSpPr>
            <a:spLocks noGrp="1"/>
          </p:cNvSpPr>
          <p:nvPr>
            <p:ph type="title"/>
          </p:nvPr>
        </p:nvSpPr>
        <p:spPr/>
        <p:txBody>
          <a:bodyPr/>
          <a:lstStyle/>
          <a:p>
            <a:r>
              <a:rPr lang="de-DE" dirty="0"/>
              <a:t>Schlitze - Beispiel</a:t>
            </a:r>
          </a:p>
        </p:txBody>
      </p:sp>
      <p:sp>
        <p:nvSpPr>
          <p:cNvPr id="5" name="Fußzeilenplatzhalter 4">
            <a:extLst>
              <a:ext uri="{FF2B5EF4-FFF2-40B4-BE49-F238E27FC236}">
                <a16:creationId xmlns:a16="http://schemas.microsoft.com/office/drawing/2014/main" id="{CA9FE005-9992-46B0-85F8-CD969C085535}"/>
              </a:ext>
            </a:extLst>
          </p:cNvPr>
          <p:cNvSpPr txBox="1">
            <a:spLocks/>
          </p:cNvSpPr>
          <p:nvPr/>
        </p:nvSpPr>
        <p:spPr>
          <a:xfrm>
            <a:off x="2974347" y="6357675"/>
            <a:ext cx="5338779"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10: Nachträgliche Bearbeitung von KS-Mauerwerk</a:t>
            </a:r>
          </a:p>
        </p:txBody>
      </p:sp>
    </p:spTree>
    <p:extLst>
      <p:ext uri="{BB962C8B-B14F-4D97-AF65-F5344CB8AC3E}">
        <p14:creationId xmlns:p14="http://schemas.microsoft.com/office/powerpoint/2010/main" val="138834793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119439"/>
          </a:xfrm>
        </p:spPr>
        <p:txBody>
          <a:bodyPr/>
          <a:lstStyle/>
          <a:p>
            <a:r>
              <a:rPr lang="de-DE" dirty="0"/>
              <a:t>Zulässige Größe t</a:t>
            </a:r>
            <a:r>
              <a:rPr lang="de-DE" baseline="-25000" dirty="0"/>
              <a:t>ch,v </a:t>
            </a:r>
            <a:r>
              <a:rPr lang="de-DE" dirty="0"/>
              <a:t>vertikaler Schlitze und Aussparungen ohne rechnerischen Nachweis nach                  DIN EN 1996-1-1/NA</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Nachträglich hergestellte vertikale Schlitze und Aussparungen</a:t>
            </a:r>
          </a:p>
        </p:txBody>
      </p:sp>
      <p:sp>
        <p:nvSpPr>
          <p:cNvPr id="9" name="Fußzeilenplatzhalter 4">
            <a:extLst>
              <a:ext uri="{FF2B5EF4-FFF2-40B4-BE49-F238E27FC236}">
                <a16:creationId xmlns:a16="http://schemas.microsoft.com/office/drawing/2014/main" id="{20DCFD0C-5555-44E6-8610-C5FC9C89A948}"/>
              </a:ext>
            </a:extLst>
          </p:cNvPr>
          <p:cNvSpPr txBox="1">
            <a:spLocks/>
          </p:cNvSpPr>
          <p:nvPr/>
        </p:nvSpPr>
        <p:spPr>
          <a:xfrm>
            <a:off x="2974347" y="6357675"/>
            <a:ext cx="5338779"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10: Nachträgliche Bearbeitung von KS-Mauerwerk</a:t>
            </a:r>
          </a:p>
        </p:txBody>
      </p:sp>
      <p:pic>
        <p:nvPicPr>
          <p:cNvPr id="12" name="Grafik 11">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447757" y="1736020"/>
            <a:ext cx="3238872" cy="4320000"/>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5452" y="1826020"/>
            <a:ext cx="2783481" cy="4140000"/>
          </a:xfrm>
          <a:prstGeom prst="rect">
            <a:avLst/>
          </a:prstGeom>
        </p:spPr>
      </p:pic>
      <p:pic>
        <p:nvPicPr>
          <p:cNvPr id="11" name="Grafik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71456" y="1736020"/>
            <a:ext cx="7949068" cy="4320000"/>
          </a:xfrm>
          <a:prstGeom prst="rect">
            <a:avLst/>
          </a:prstGeom>
        </p:spPr>
      </p:pic>
    </p:spTree>
    <p:extLst>
      <p:ext uri="{BB962C8B-B14F-4D97-AF65-F5344CB8AC3E}">
        <p14:creationId xmlns:p14="http://schemas.microsoft.com/office/powerpoint/2010/main" val="302463920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119439"/>
          </a:xfrm>
        </p:spPr>
        <p:txBody>
          <a:bodyPr/>
          <a:lstStyle/>
          <a:p>
            <a:r>
              <a:rPr lang="de-DE" dirty="0"/>
              <a:t>Zulässige Größe </a:t>
            </a:r>
            <a:r>
              <a:rPr lang="de-DE" dirty="0" err="1"/>
              <a:t>t</a:t>
            </a:r>
            <a:r>
              <a:rPr lang="de-DE" baseline="-25000" dirty="0" err="1"/>
              <a:t>ch,h</a:t>
            </a:r>
            <a:r>
              <a:rPr lang="de-DE" baseline="-25000" dirty="0"/>
              <a:t> </a:t>
            </a:r>
            <a:r>
              <a:rPr lang="de-DE" dirty="0"/>
              <a:t>horizontaler und schräger Schlitze ohne rechnerischen Nachweis nach                       DIN EN 1996-1-1/NA</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Nachträglich hergestellte horizontale und schräge Schlitze</a:t>
            </a:r>
          </a:p>
        </p:txBody>
      </p:sp>
      <p:sp>
        <p:nvSpPr>
          <p:cNvPr id="7" name="Fußzeilenplatzhalter 4">
            <a:extLst>
              <a:ext uri="{FF2B5EF4-FFF2-40B4-BE49-F238E27FC236}">
                <a16:creationId xmlns:a16="http://schemas.microsoft.com/office/drawing/2014/main" id="{7AE7B901-CE11-418B-9D21-CFF4394EBF18}"/>
              </a:ext>
            </a:extLst>
          </p:cNvPr>
          <p:cNvSpPr txBox="1">
            <a:spLocks/>
          </p:cNvSpPr>
          <p:nvPr/>
        </p:nvSpPr>
        <p:spPr>
          <a:xfrm>
            <a:off x="2974347" y="6357675"/>
            <a:ext cx="5338779"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10: Nachträgliche Bearbeitung von KS-Mauerwerk</a:t>
            </a:r>
          </a:p>
        </p:txBody>
      </p:sp>
      <p:pic>
        <p:nvPicPr>
          <p:cNvPr id="9" name="Grafik 8">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447757" y="1736020"/>
            <a:ext cx="3238872" cy="4320000"/>
          </a:xfrm>
          <a:prstGeom prst="rect">
            <a:avLst/>
          </a:prstGeom>
        </p:spPr>
      </p:pic>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l="-1965" t="-474"/>
          <a:stretch/>
        </p:blipFill>
        <p:spPr>
          <a:xfrm>
            <a:off x="675452" y="1867808"/>
            <a:ext cx="2783481" cy="4140000"/>
          </a:xfrm>
          <a:prstGeom prst="rect">
            <a:avLst/>
          </a:prstGeom>
        </p:spPr>
      </p:pic>
      <p:pic>
        <p:nvPicPr>
          <p:cNvPr id="4"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329951" y="1736020"/>
            <a:ext cx="7490573" cy="4320000"/>
          </a:xfrm>
          <a:prstGeom prst="rect">
            <a:avLst/>
          </a:prstGeom>
        </p:spPr>
      </p:pic>
    </p:spTree>
    <p:extLst>
      <p:ext uri="{BB962C8B-B14F-4D97-AF65-F5344CB8AC3E}">
        <p14:creationId xmlns:p14="http://schemas.microsoft.com/office/powerpoint/2010/main" val="4242162226"/>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C2BDA36-6DAB-4AD6-9DAF-75E981C079FE}"/>
              </a:ext>
            </a:extLst>
          </p:cNvPr>
          <p:cNvSpPr>
            <a:spLocks noGrp="1"/>
          </p:cNvSpPr>
          <p:nvPr>
            <p:ph idx="1"/>
          </p:nvPr>
        </p:nvSpPr>
        <p:spPr>
          <a:xfrm>
            <a:off x="345880" y="1057524"/>
            <a:ext cx="6655283" cy="5119439"/>
          </a:xfrm>
        </p:spPr>
        <p:txBody>
          <a:bodyPr/>
          <a:lstStyle/>
          <a:p>
            <a:r>
              <a:rPr lang="de-DE" dirty="0"/>
              <a:t>Herstellen von Schlitzen</a:t>
            </a:r>
          </a:p>
          <a:p>
            <a:pPr lvl="1"/>
            <a:r>
              <a:rPr lang="de-DE" dirty="0"/>
              <a:t>Geeignetes Werkzeug verwenden (z. B. Mauernutfräsen)</a:t>
            </a:r>
          </a:p>
          <a:p>
            <a:pPr lvl="1"/>
            <a:r>
              <a:rPr lang="de-DE" dirty="0" err="1"/>
              <a:t>Gefügestörungen</a:t>
            </a:r>
            <a:r>
              <a:rPr lang="de-DE" dirty="0"/>
              <a:t> vermeiden</a:t>
            </a:r>
          </a:p>
          <a:p>
            <a:pPr lvl="1"/>
            <a:r>
              <a:rPr lang="de-DE" dirty="0"/>
              <a:t>Verwendung von KS-U-Schalen beim Aufmauern                                                                    (Durchgehende Fuge ist in der Planung zu berücksichtigen)</a:t>
            </a:r>
          </a:p>
          <a:p>
            <a:pPr lvl="1"/>
            <a:endParaRPr lang="de-DE" dirty="0"/>
          </a:p>
          <a:p>
            <a:r>
              <a:rPr lang="de-DE" dirty="0"/>
              <a:t>Schließen von Schlitzen</a:t>
            </a:r>
          </a:p>
          <a:p>
            <a:pPr lvl="1"/>
            <a:r>
              <a:rPr lang="de-DE" dirty="0"/>
              <a:t>Verwendung von Mörtel</a:t>
            </a:r>
          </a:p>
          <a:p>
            <a:pPr lvl="1"/>
            <a:r>
              <a:rPr lang="de-DE" dirty="0"/>
              <a:t>Anforderungen aus dem Schallschutz und aus dem Brandschutz werden bei ordnungsgemäß verfüllten Schlitzen genau so erfüllt, wie dies bei ungestörten Wänden der Fall ist.</a:t>
            </a:r>
          </a:p>
          <a:p>
            <a:endParaRPr lang="de-DE" dirty="0"/>
          </a:p>
        </p:txBody>
      </p:sp>
      <p:sp>
        <p:nvSpPr>
          <p:cNvPr id="3" name="Titel 2">
            <a:extLst>
              <a:ext uri="{FF2B5EF4-FFF2-40B4-BE49-F238E27FC236}">
                <a16:creationId xmlns:a16="http://schemas.microsoft.com/office/drawing/2014/main" id="{FA2ED17B-62F9-4ABE-9023-68616F8F036F}"/>
              </a:ext>
            </a:extLst>
          </p:cNvPr>
          <p:cNvSpPr>
            <a:spLocks noGrp="1"/>
          </p:cNvSpPr>
          <p:nvPr>
            <p:ph type="title"/>
          </p:nvPr>
        </p:nvSpPr>
        <p:spPr/>
        <p:txBody>
          <a:bodyPr/>
          <a:lstStyle/>
          <a:p>
            <a:r>
              <a:rPr lang="de-DE" dirty="0"/>
              <a:t>Herstellen und Schließen von Schlitzen</a:t>
            </a:r>
          </a:p>
        </p:txBody>
      </p:sp>
      <p:sp>
        <p:nvSpPr>
          <p:cNvPr id="7" name="Fußzeilenplatzhalter 4">
            <a:extLst>
              <a:ext uri="{FF2B5EF4-FFF2-40B4-BE49-F238E27FC236}">
                <a16:creationId xmlns:a16="http://schemas.microsoft.com/office/drawing/2014/main" id="{19628D5D-5BBF-477E-A00B-7AEB6CEBFE3C}"/>
              </a:ext>
            </a:extLst>
          </p:cNvPr>
          <p:cNvSpPr txBox="1">
            <a:spLocks/>
          </p:cNvSpPr>
          <p:nvPr/>
        </p:nvSpPr>
        <p:spPr>
          <a:xfrm>
            <a:off x="2974347" y="6357675"/>
            <a:ext cx="5338779"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10: Nachträgliche Bearbeitung von KS-Mauerwerk</a:t>
            </a:r>
          </a:p>
        </p:txBody>
      </p:sp>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08961" y="1057524"/>
            <a:ext cx="3076575" cy="3500846"/>
          </a:xfrm>
          <a:prstGeom prst="rect">
            <a:avLst/>
          </a:prstGeom>
        </p:spPr>
      </p:pic>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13672" y="4667793"/>
            <a:ext cx="3071864" cy="1386455"/>
          </a:xfrm>
          <a:prstGeom prst="rect">
            <a:avLst/>
          </a:prstGeom>
        </p:spPr>
      </p:pic>
      <p:sp>
        <p:nvSpPr>
          <p:cNvPr id="9" name="Textfeld 8"/>
          <p:cNvSpPr txBox="1"/>
          <p:nvPr/>
        </p:nvSpPr>
        <p:spPr>
          <a:xfrm rot="16200000">
            <a:off x="9306385" y="2732998"/>
            <a:ext cx="3404523"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Foto: ITW </a:t>
            </a:r>
            <a:r>
              <a:rPr lang="de-DE" sz="1000" dirty="0" err="1">
                <a:latin typeface="Arial" panose="020B0604020202020204" pitchFamily="34" charset="0"/>
                <a:cs typeface="Arial" panose="020B0604020202020204" pitchFamily="34" charset="0"/>
              </a:rPr>
              <a:t>Befestigungssyteme</a:t>
            </a:r>
            <a:endParaRPr lang="de-DE" sz="1000" dirty="0">
              <a:latin typeface="Arial" panose="020B0604020202020204" pitchFamily="34" charset="0"/>
              <a:cs typeface="Arial" panose="020B0604020202020204" pitchFamily="34" charset="0"/>
            </a:endParaRPr>
          </a:p>
        </p:txBody>
      </p:sp>
      <p:sp>
        <p:nvSpPr>
          <p:cNvPr id="10" name="Textfeld 9"/>
          <p:cNvSpPr txBox="1"/>
          <p:nvPr/>
        </p:nvSpPr>
        <p:spPr>
          <a:xfrm rot="16200000">
            <a:off x="10315418" y="5237909"/>
            <a:ext cx="1386455"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Foto: Hilti</a:t>
            </a:r>
          </a:p>
        </p:txBody>
      </p:sp>
    </p:spTree>
    <p:extLst>
      <p:ext uri="{BB962C8B-B14F-4D97-AF65-F5344CB8AC3E}">
        <p14:creationId xmlns:p14="http://schemas.microsoft.com/office/powerpoint/2010/main" val="243897302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3C175A2-BDAE-4A99-AF56-9C8005A2DF33}"/>
              </a:ext>
            </a:extLst>
          </p:cNvPr>
          <p:cNvSpPr>
            <a:spLocks noGrp="1"/>
          </p:cNvSpPr>
          <p:nvPr>
            <p:ph idx="1"/>
          </p:nvPr>
        </p:nvSpPr>
        <p:spPr>
          <a:xfrm>
            <a:off x="345881" y="1057524"/>
            <a:ext cx="11474645" cy="5119439"/>
          </a:xfrm>
        </p:spPr>
        <p:txBody>
          <a:bodyPr/>
          <a:lstStyle/>
          <a:p>
            <a:r>
              <a:rPr lang="de-DE" dirty="0"/>
              <a:t>Bei nachträglich hergestellten Durchbrüchen müssen die an die Wand gestellten Anforderungen bei Abschluss der Arbeiten weiterhin eingehalten werden:</a:t>
            </a:r>
          </a:p>
          <a:p>
            <a:pPr lvl="1"/>
            <a:r>
              <a:rPr lang="de-DE" dirty="0"/>
              <a:t>bei tragenden Wänden: Verringerung der Querschnittsfläche und Tragfähigkeit beachten</a:t>
            </a:r>
          </a:p>
          <a:p>
            <a:pPr lvl="1"/>
            <a:r>
              <a:rPr lang="de-DE" dirty="0"/>
              <a:t>bei nicht tragenden Wänden: Standsicherheit mit oberen freien Rand herstellen</a:t>
            </a:r>
          </a:p>
          <a:p>
            <a:pPr lvl="1"/>
            <a:r>
              <a:rPr lang="de-DE" dirty="0"/>
              <a:t>möglichst schonende Herstellung z. B. durch Kernbohrung</a:t>
            </a:r>
          </a:p>
          <a:p>
            <a:pPr lvl="1"/>
            <a:r>
              <a:rPr lang="de-DE" dirty="0"/>
              <a:t>Wände mit Schallschutzanforderungen:</a:t>
            </a:r>
          </a:p>
          <a:p>
            <a:pPr lvl="2"/>
            <a:r>
              <a:rPr lang="de-DE" dirty="0"/>
              <a:t>Durchbrüche, Aussparungen oder Öffnungen sind zu planen</a:t>
            </a:r>
          </a:p>
          <a:p>
            <a:pPr lvl="1"/>
            <a:r>
              <a:rPr lang="de-DE" dirty="0"/>
              <a:t>Wände mit Brandschutzanforderungen:</a:t>
            </a:r>
          </a:p>
          <a:p>
            <a:pPr lvl="2"/>
            <a:r>
              <a:rPr lang="de-DE" dirty="0"/>
              <a:t>Durchbrüche, Aussparungen oder Öffnungen sind zu planen und mit geeigneten Verschlüssen zu verschließen</a:t>
            </a:r>
          </a:p>
          <a:p>
            <a:pPr lvl="2"/>
            <a:r>
              <a:rPr lang="de-DE" dirty="0"/>
              <a:t>Nachweis der Restwanddicke</a:t>
            </a:r>
          </a:p>
        </p:txBody>
      </p:sp>
      <p:sp>
        <p:nvSpPr>
          <p:cNvPr id="3" name="Titel 2">
            <a:extLst>
              <a:ext uri="{FF2B5EF4-FFF2-40B4-BE49-F238E27FC236}">
                <a16:creationId xmlns:a16="http://schemas.microsoft.com/office/drawing/2014/main" id="{BD50EB79-97F1-4582-A952-9F13159BD490}"/>
              </a:ext>
            </a:extLst>
          </p:cNvPr>
          <p:cNvSpPr>
            <a:spLocks noGrp="1"/>
          </p:cNvSpPr>
          <p:nvPr>
            <p:ph type="title"/>
          </p:nvPr>
        </p:nvSpPr>
        <p:spPr/>
        <p:txBody>
          <a:bodyPr/>
          <a:lstStyle/>
          <a:p>
            <a:r>
              <a:rPr lang="de-DE" dirty="0"/>
              <a:t>Durchbrüche, Aussparungen, Öffnungen</a:t>
            </a:r>
          </a:p>
        </p:txBody>
      </p:sp>
      <p:sp>
        <p:nvSpPr>
          <p:cNvPr id="4" name="Fußzeilenplatzhalter 4">
            <a:extLst>
              <a:ext uri="{FF2B5EF4-FFF2-40B4-BE49-F238E27FC236}">
                <a16:creationId xmlns:a16="http://schemas.microsoft.com/office/drawing/2014/main" id="{0D35DB93-946F-4070-89D8-AEDEE718F342}"/>
              </a:ext>
            </a:extLst>
          </p:cNvPr>
          <p:cNvSpPr txBox="1">
            <a:spLocks/>
          </p:cNvSpPr>
          <p:nvPr/>
        </p:nvSpPr>
        <p:spPr>
          <a:xfrm>
            <a:off x="2974347" y="6357675"/>
            <a:ext cx="5338779"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10: Nachträgliche Bearbeitung von KS-Mauerwerk</a:t>
            </a:r>
          </a:p>
        </p:txBody>
      </p:sp>
    </p:spTree>
    <p:extLst>
      <p:ext uri="{BB962C8B-B14F-4D97-AF65-F5344CB8AC3E}">
        <p14:creationId xmlns:p14="http://schemas.microsoft.com/office/powerpoint/2010/main" val="562120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473352" y="1907999"/>
            <a:ext cx="11372767" cy="4107461"/>
          </a:xfrm>
          <a:prstGeom prst="rect">
            <a:avLst/>
          </a:prstGeom>
        </p:spPr>
      </p:pic>
      <p:sp>
        <p:nvSpPr>
          <p:cNvPr id="5" name="Inhaltsplatzhalter 4"/>
          <p:cNvSpPr>
            <a:spLocks noGrp="1"/>
          </p:cNvSpPr>
          <p:nvPr>
            <p:ph idx="1"/>
          </p:nvPr>
        </p:nvSpPr>
        <p:spPr/>
        <p:txBody>
          <a:bodyPr/>
          <a:lstStyle/>
          <a:p>
            <a:r>
              <a:rPr lang="de-DE" dirty="0"/>
              <a:t>Das Steinformat wird i.d.R. als Vielfaches vom Dünnformat (DF) angegeben</a:t>
            </a:r>
          </a:p>
          <a:p>
            <a:r>
              <a:rPr lang="de-DE" dirty="0"/>
              <a:t>Beispiele von KS-</a:t>
            </a:r>
            <a:r>
              <a:rPr lang="de-DE" dirty="0" err="1"/>
              <a:t>Fasensteinen</a:t>
            </a:r>
            <a:r>
              <a:rPr lang="de-DE" dirty="0"/>
              <a:t> zur Verarbeitung mit Dünnbettmörtel</a:t>
            </a:r>
          </a:p>
        </p:txBody>
      </p:sp>
      <p:sp>
        <p:nvSpPr>
          <p:cNvPr id="3" name="Titel 2"/>
          <p:cNvSpPr>
            <a:spLocks noGrp="1"/>
          </p:cNvSpPr>
          <p:nvPr>
            <p:ph type="title"/>
          </p:nvPr>
        </p:nvSpPr>
        <p:spPr/>
        <p:txBody>
          <a:bodyPr/>
          <a:lstStyle/>
          <a:p>
            <a:r>
              <a:rPr lang="de-DE" dirty="0"/>
              <a:t>Steinformate</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154212" y="2380974"/>
            <a:ext cx="9883577" cy="3231559"/>
          </a:xfrm>
          <a:prstGeom prst="rect">
            <a:avLst/>
          </a:prstGeom>
          <a:noFill/>
          <a:ln w="9525">
            <a:noFill/>
            <a:miter lim="800000"/>
            <a:headEnd/>
            <a:tailEnd/>
          </a:ln>
        </p:spPr>
      </p:pic>
      <p:sp>
        <p:nvSpPr>
          <p:cNvPr id="6"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0B555AA-30AA-446C-BA30-191507F6FB31}"/>
              </a:ext>
            </a:extLst>
          </p:cNvPr>
          <p:cNvSpPr>
            <a:spLocks noGrp="1"/>
          </p:cNvSpPr>
          <p:nvPr>
            <p:ph type="title"/>
          </p:nvPr>
        </p:nvSpPr>
        <p:spPr/>
        <p:txBody>
          <a:bodyPr/>
          <a:lstStyle/>
          <a:p>
            <a:r>
              <a:rPr lang="de-DE" dirty="0"/>
              <a:t>Elektroleitungen</a:t>
            </a:r>
          </a:p>
        </p:txBody>
      </p:sp>
      <p:sp>
        <p:nvSpPr>
          <p:cNvPr id="7" name="Fußzeilenplatzhalter 4">
            <a:extLst>
              <a:ext uri="{FF2B5EF4-FFF2-40B4-BE49-F238E27FC236}">
                <a16:creationId xmlns:a16="http://schemas.microsoft.com/office/drawing/2014/main" id="{C0E9DBB8-1940-4A4E-85DA-D9CC5D333CFF}"/>
              </a:ext>
            </a:extLst>
          </p:cNvPr>
          <p:cNvSpPr txBox="1">
            <a:spLocks/>
          </p:cNvSpPr>
          <p:nvPr/>
        </p:nvSpPr>
        <p:spPr>
          <a:xfrm>
            <a:off x="2974347" y="6357675"/>
            <a:ext cx="5338779"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10: Nachträgliche Bearbeitung von KS-Mauerwerk</a:t>
            </a:r>
          </a:p>
        </p:txBody>
      </p:sp>
      <p:sp>
        <p:nvSpPr>
          <p:cNvPr id="9" name="Inhaltsplatzhalter 8">
            <a:extLst>
              <a:ext uri="{FF2B5EF4-FFF2-40B4-BE49-F238E27FC236}">
                <a16:creationId xmlns:a16="http://schemas.microsoft.com/office/drawing/2014/main" id="{4583F329-35E0-4BCA-ADB9-4E763B2DC45A}"/>
              </a:ext>
            </a:extLst>
          </p:cNvPr>
          <p:cNvSpPr>
            <a:spLocks noGrp="1"/>
          </p:cNvSpPr>
          <p:nvPr>
            <p:ph idx="1"/>
          </p:nvPr>
        </p:nvSpPr>
        <p:spPr>
          <a:xfrm>
            <a:off x="345880" y="1057524"/>
            <a:ext cx="8280883" cy="5119439"/>
          </a:xfrm>
        </p:spPr>
        <p:txBody>
          <a:bodyPr/>
          <a:lstStyle/>
          <a:p>
            <a:pPr marL="285750" lvl="2" indent="-285750">
              <a:spcBef>
                <a:spcPts val="1000"/>
              </a:spcBef>
            </a:pPr>
            <a:r>
              <a:rPr lang="de-DE" dirty="0"/>
              <a:t>Aufputz oder Unterputz möglich</a:t>
            </a:r>
          </a:p>
          <a:p>
            <a:pPr marL="285750" lvl="2" indent="-285750">
              <a:spcBef>
                <a:spcPts val="1000"/>
              </a:spcBef>
            </a:pPr>
            <a:r>
              <a:rPr lang="de-DE" dirty="0"/>
              <a:t>Unterputz</a:t>
            </a:r>
          </a:p>
          <a:p>
            <a:pPr marL="555625" lvl="3" indent="-285750"/>
            <a:r>
              <a:rPr lang="de-DE" dirty="0"/>
              <a:t>Schallschutz: </a:t>
            </a:r>
          </a:p>
          <a:p>
            <a:pPr marL="823913" lvl="4" indent="-285750"/>
            <a:r>
              <a:rPr lang="de-DE" dirty="0"/>
              <a:t>Einfluss vernachlässigbar bei sachgemäßem Verschließen der Schlitze</a:t>
            </a:r>
          </a:p>
          <a:p>
            <a:pPr marL="555625" lvl="3" indent="-285750"/>
            <a:r>
              <a:rPr lang="de-DE" dirty="0"/>
              <a:t>Brandschutz: </a:t>
            </a:r>
          </a:p>
          <a:p>
            <a:pPr marL="823913" lvl="4" indent="-285750"/>
            <a:r>
              <a:rPr lang="de-DE" dirty="0"/>
              <a:t>Einfluss unkritisch bei Überputzen der Kabel / Schlitze</a:t>
            </a:r>
          </a:p>
          <a:p>
            <a:pPr marL="823913" lvl="4" indent="-285750"/>
            <a:r>
              <a:rPr lang="de-DE" dirty="0"/>
              <a:t>Verwendung von nicht brennbaren Brandschutzplatten</a:t>
            </a:r>
          </a:p>
          <a:p>
            <a:pPr marL="823913" lvl="4" indent="-285750"/>
            <a:r>
              <a:rPr lang="de-DE" dirty="0"/>
              <a:t>Steckdosen nicht gegenüber anordnen bei Wanddicke d = 100 / 115 mm</a:t>
            </a:r>
          </a:p>
          <a:p>
            <a:pPr marL="823913" lvl="4" indent="-285750"/>
            <a:r>
              <a:rPr lang="de-DE" dirty="0"/>
              <a:t>Tiefe des Loches nur auf Steckdosentiefe bohren und anschließend Einputzen der Dose</a:t>
            </a:r>
          </a:p>
          <a:p>
            <a:pPr marL="823913" lvl="4" indent="-285750"/>
            <a:r>
              <a:rPr lang="de-DE" dirty="0"/>
              <a:t>Zählerschrank: Empfehlung einer Vorwandinstallation</a:t>
            </a:r>
          </a:p>
          <a:p>
            <a:pPr marL="285750" lvl="2" indent="-285750"/>
            <a:r>
              <a:rPr lang="de-DE" dirty="0"/>
              <a:t>Verwendung von KS-E-Steinen</a:t>
            </a:r>
          </a:p>
          <a:p>
            <a:pPr marL="555625" lvl="3" indent="-285750"/>
            <a:r>
              <a:rPr lang="de-DE" dirty="0"/>
              <a:t>geringerer Aufwand (Zeit, Bauschutt)</a:t>
            </a:r>
          </a:p>
          <a:p>
            <a:pPr marL="555625" lvl="3" indent="-285750"/>
            <a:r>
              <a:rPr lang="de-DE" dirty="0"/>
              <a:t>Steckdosen und Lichtschalter luftdicht verschließen</a:t>
            </a:r>
          </a:p>
          <a:p>
            <a:endParaRPr lang="de-DE" dirty="0"/>
          </a:p>
        </p:txBody>
      </p:sp>
      <p:sp>
        <p:nvSpPr>
          <p:cNvPr id="8" name="Textfeld 7"/>
          <p:cNvSpPr txBox="1"/>
          <p:nvPr/>
        </p:nvSpPr>
        <p:spPr>
          <a:xfrm rot="16200000">
            <a:off x="11362622" y="5454238"/>
            <a:ext cx="1162027"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Foto: KS-</a:t>
            </a:r>
            <a:r>
              <a:rPr lang="de-DE" sz="1000" dirty="0" err="1">
                <a:latin typeface="Arial" panose="020B0604020202020204" pitchFamily="34" charset="0"/>
                <a:cs typeface="Arial" panose="020B0604020202020204" pitchFamily="34" charset="0"/>
              </a:rPr>
              <a:t>Quadro</a:t>
            </a:r>
            <a:endParaRPr lang="de-DE" sz="1000" dirty="0">
              <a:latin typeface="Arial" panose="020B0604020202020204" pitchFamily="34" charset="0"/>
              <a:cs typeface="Arial" panose="020B0604020202020204" pitchFamily="34" charset="0"/>
            </a:endParaRPr>
          </a:p>
        </p:txBody>
      </p:sp>
      <p:sp>
        <p:nvSpPr>
          <p:cNvPr id="10" name="Textfeld 9"/>
          <p:cNvSpPr txBox="1"/>
          <p:nvPr/>
        </p:nvSpPr>
        <p:spPr>
          <a:xfrm rot="16200000">
            <a:off x="11250407" y="2763707"/>
            <a:ext cx="1386455" cy="246221"/>
          </a:xfrm>
          <a:prstGeom prst="rect">
            <a:avLst/>
          </a:prstGeom>
          <a:noFill/>
        </p:spPr>
        <p:txBody>
          <a:bodyPr wrap="square" rtlCol="0">
            <a:spAutoFit/>
          </a:bodyPr>
          <a:lstStyle/>
          <a:p>
            <a:r>
              <a:rPr lang="de-DE" sz="1000" dirty="0">
                <a:latin typeface="Arial" panose="020B0604020202020204" pitchFamily="34" charset="0"/>
                <a:cs typeface="Arial" panose="020B0604020202020204" pitchFamily="34" charset="0"/>
              </a:rPr>
              <a:t>Foto: Hilti</a:t>
            </a:r>
          </a:p>
        </p:txBody>
      </p:sp>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35108" y="1324274"/>
            <a:ext cx="2185416" cy="2161032"/>
          </a:xfrm>
          <a:prstGeom prst="rect">
            <a:avLst/>
          </a:prstGeom>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635616" y="3915818"/>
            <a:ext cx="2184908" cy="2161032"/>
          </a:xfrm>
          <a:prstGeom prst="rect">
            <a:avLst/>
          </a:prstGeom>
        </p:spPr>
      </p:pic>
    </p:spTree>
    <p:extLst>
      <p:ext uri="{BB962C8B-B14F-4D97-AF65-F5344CB8AC3E}">
        <p14:creationId xmlns:p14="http://schemas.microsoft.com/office/powerpoint/2010/main" val="227400521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05B36F2-4A6D-4B02-B7D6-DC67A48EDCEE}"/>
              </a:ext>
            </a:extLst>
          </p:cNvPr>
          <p:cNvSpPr>
            <a:spLocks noGrp="1"/>
          </p:cNvSpPr>
          <p:nvPr>
            <p:ph idx="1"/>
          </p:nvPr>
        </p:nvSpPr>
        <p:spPr>
          <a:xfrm>
            <a:off x="345881" y="1057524"/>
            <a:ext cx="8629843" cy="5119439"/>
          </a:xfrm>
        </p:spPr>
        <p:txBody>
          <a:bodyPr>
            <a:normAutofit lnSpcReduction="10000"/>
          </a:bodyPr>
          <a:lstStyle/>
          <a:p>
            <a:r>
              <a:rPr lang="de-DE" dirty="0"/>
              <a:t>Kalksandstein-Vollstein (Lochanteil ≤ 15%) </a:t>
            </a:r>
            <a:r>
              <a:rPr lang="de-DE" dirty="0">
                <a:sym typeface="Wingdings" panose="05000000000000000000" pitchFamily="2" charset="2"/>
              </a:rPr>
              <a:t> Tragfähigkeit ähnlich Normalbeton</a:t>
            </a:r>
          </a:p>
          <a:p>
            <a:r>
              <a:rPr lang="de-DE" dirty="0">
                <a:sym typeface="Wingdings" panose="05000000000000000000" pitchFamily="2" charset="2"/>
              </a:rPr>
              <a:t>Kalksandstein-Lochstein (Lochanteil &gt; 15%)  hohe Festigkeit der Steinstege</a:t>
            </a:r>
          </a:p>
          <a:p>
            <a:pPr marL="285750" lvl="1" indent="-285750">
              <a:spcBef>
                <a:spcPts val="1000"/>
              </a:spcBef>
            </a:pPr>
            <a:r>
              <a:rPr lang="de-DE" dirty="0">
                <a:sym typeface="Wingdings" panose="05000000000000000000" pitchFamily="2" charset="2"/>
              </a:rPr>
              <a:t>Anwendungsbedingungen</a:t>
            </a:r>
          </a:p>
          <a:p>
            <a:pPr marL="552450" lvl="2" indent="-285750"/>
            <a:r>
              <a:rPr lang="de-DE" dirty="0">
                <a:sym typeface="Wingdings" panose="05000000000000000000" pitchFamily="2" charset="2"/>
              </a:rPr>
              <a:t>Sicherheitsrelevante Anwendungen:</a:t>
            </a:r>
          </a:p>
          <a:p>
            <a:pPr marL="822325" lvl="3" indent="-285750"/>
            <a:r>
              <a:rPr lang="de-DE" dirty="0">
                <a:sym typeface="Wingdings" panose="05000000000000000000" pitchFamily="2" charset="2"/>
              </a:rPr>
              <a:t>nur bauaufsichtlich zugelassene Dübel verwenden</a:t>
            </a:r>
          </a:p>
          <a:p>
            <a:pPr marL="822325" lvl="3" indent="-285750"/>
            <a:r>
              <a:rPr lang="de-DE" dirty="0">
                <a:sym typeface="Wingdings" panose="05000000000000000000" pitchFamily="2" charset="2"/>
              </a:rPr>
              <a:t>Fassadenunterkonstruktionen</a:t>
            </a:r>
          </a:p>
          <a:p>
            <a:pPr marL="822325" lvl="3" indent="-285750"/>
            <a:r>
              <a:rPr lang="de-DE" dirty="0">
                <a:sym typeface="Wingdings" panose="05000000000000000000" pitchFamily="2" charset="2"/>
              </a:rPr>
              <a:t>Verankerungen von Feuerlöschleitungen und Sprinklersystemen </a:t>
            </a:r>
          </a:p>
          <a:p>
            <a:pPr marL="822325" lvl="3" indent="-285750"/>
            <a:r>
              <a:rPr lang="de-DE" dirty="0">
                <a:sym typeface="Wingdings" panose="05000000000000000000" pitchFamily="2" charset="2"/>
              </a:rPr>
              <a:t>abgehängte Decken in öffentlich zugänglichen Bereichen von Gebäuden</a:t>
            </a:r>
          </a:p>
          <a:p>
            <a:pPr marL="552450" lvl="2" indent="-285750"/>
            <a:r>
              <a:rPr lang="de-DE" dirty="0">
                <a:sym typeface="Wingdings" panose="05000000000000000000" pitchFamily="2" charset="2"/>
              </a:rPr>
              <a:t>nicht sicherheitsrelevante Anforderungen:</a:t>
            </a:r>
          </a:p>
          <a:p>
            <a:pPr marL="822325" lvl="3" indent="-285750"/>
            <a:r>
              <a:rPr lang="de-DE" dirty="0">
                <a:sym typeface="Wingdings" panose="05000000000000000000" pitchFamily="2" charset="2"/>
              </a:rPr>
              <a:t>Für Dübel keine bauaufsichtliche Zulassung erforderlich</a:t>
            </a:r>
          </a:p>
          <a:p>
            <a:pPr marL="822325" lvl="3" indent="-285750"/>
            <a:r>
              <a:rPr lang="de-DE" dirty="0">
                <a:sym typeface="Wingdings" panose="05000000000000000000" pitchFamily="2" charset="2"/>
              </a:rPr>
              <a:t>Hängeschränke, Regale, Lampen, Bilder</a:t>
            </a:r>
          </a:p>
          <a:p>
            <a:pPr marL="822325" lvl="3" indent="-285750"/>
            <a:r>
              <a:rPr lang="de-DE" dirty="0">
                <a:sym typeface="Wingdings" panose="05000000000000000000" pitchFamily="2" charset="2"/>
              </a:rPr>
              <a:t>Installationsleitungen (Wasser, Sanitär, Heizung) in Privatgebäuden</a:t>
            </a:r>
          </a:p>
          <a:p>
            <a:pPr marL="285750" lvl="1" indent="-285750">
              <a:spcBef>
                <a:spcPts val="1000"/>
              </a:spcBef>
            </a:pPr>
            <a:r>
              <a:rPr lang="de-DE" dirty="0">
                <a:sym typeface="Wingdings" panose="05000000000000000000" pitchFamily="2" charset="2"/>
              </a:rPr>
              <a:t>Auswahl Befestigungsmittel z.B. nach:</a:t>
            </a:r>
          </a:p>
          <a:p>
            <a:pPr lvl="1"/>
            <a:r>
              <a:rPr lang="de-DE" dirty="0">
                <a:sym typeface="Wingdings" panose="05000000000000000000" pitchFamily="2" charset="2"/>
              </a:rPr>
              <a:t>zulässiger Last</a:t>
            </a:r>
          </a:p>
          <a:p>
            <a:pPr lvl="1"/>
            <a:r>
              <a:rPr lang="de-DE" dirty="0">
                <a:sym typeface="Wingdings" panose="05000000000000000000" pitchFamily="2" charset="2"/>
              </a:rPr>
              <a:t>minimale Achs- und Randabstände</a:t>
            </a:r>
          </a:p>
          <a:p>
            <a:pPr lvl="1"/>
            <a:r>
              <a:rPr lang="de-DE" dirty="0">
                <a:sym typeface="Wingdings" panose="05000000000000000000" pitchFamily="2" charset="2"/>
              </a:rPr>
              <a:t>erforderliche Bauteildicke</a:t>
            </a:r>
          </a:p>
        </p:txBody>
      </p:sp>
      <p:sp>
        <p:nvSpPr>
          <p:cNvPr id="3" name="Titel 2">
            <a:extLst>
              <a:ext uri="{FF2B5EF4-FFF2-40B4-BE49-F238E27FC236}">
                <a16:creationId xmlns:a16="http://schemas.microsoft.com/office/drawing/2014/main" id="{0541F3D2-02FB-4EC7-A3BE-23F39C0A01A0}"/>
              </a:ext>
            </a:extLst>
          </p:cNvPr>
          <p:cNvSpPr>
            <a:spLocks noGrp="1"/>
          </p:cNvSpPr>
          <p:nvPr>
            <p:ph type="title"/>
          </p:nvPr>
        </p:nvSpPr>
        <p:spPr/>
        <p:txBody>
          <a:bodyPr/>
          <a:lstStyle/>
          <a:p>
            <a:r>
              <a:rPr lang="de-DE" dirty="0"/>
              <a:t>Befestigung</a:t>
            </a:r>
          </a:p>
        </p:txBody>
      </p:sp>
      <p:sp>
        <p:nvSpPr>
          <p:cNvPr id="7" name="Fußzeilenplatzhalter 4">
            <a:extLst>
              <a:ext uri="{FF2B5EF4-FFF2-40B4-BE49-F238E27FC236}">
                <a16:creationId xmlns:a16="http://schemas.microsoft.com/office/drawing/2014/main" id="{72A6320C-8E6A-42AB-A3FA-762517D70E38}"/>
              </a:ext>
            </a:extLst>
          </p:cNvPr>
          <p:cNvSpPr txBox="1">
            <a:spLocks/>
          </p:cNvSpPr>
          <p:nvPr/>
        </p:nvSpPr>
        <p:spPr>
          <a:xfrm>
            <a:off x="2974347" y="6357675"/>
            <a:ext cx="5338779"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10: Nachträgliche Bearbeitung von KS-Mauerwerk</a:t>
            </a:r>
          </a:p>
        </p:txBody>
      </p:sp>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75724" y="1090358"/>
            <a:ext cx="2844000" cy="2482157"/>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b="-1"/>
          <a:stretch/>
        </p:blipFill>
        <p:spPr>
          <a:xfrm>
            <a:off x="8976526" y="3605349"/>
            <a:ext cx="2844000" cy="2481796"/>
          </a:xfrm>
          <a:prstGeom prst="rect">
            <a:avLst/>
          </a:prstGeom>
        </p:spPr>
      </p:pic>
    </p:spTree>
    <p:extLst>
      <p:ext uri="{BB962C8B-B14F-4D97-AF65-F5344CB8AC3E}">
        <p14:creationId xmlns:p14="http://schemas.microsoft.com/office/powerpoint/2010/main" val="328487611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05B36F2-4A6D-4B02-B7D6-DC67A48EDCEE}"/>
              </a:ext>
            </a:extLst>
          </p:cNvPr>
          <p:cNvSpPr>
            <a:spLocks noGrp="1"/>
          </p:cNvSpPr>
          <p:nvPr>
            <p:ph idx="1"/>
          </p:nvPr>
        </p:nvSpPr>
        <p:spPr>
          <a:xfrm>
            <a:off x="345882" y="1057524"/>
            <a:ext cx="7645628" cy="5119439"/>
          </a:xfrm>
        </p:spPr>
        <p:txBody>
          <a:bodyPr/>
          <a:lstStyle/>
          <a:p>
            <a:r>
              <a:rPr lang="de-DE" dirty="0">
                <a:sym typeface="Wingdings" panose="05000000000000000000" pitchFamily="2" charset="2"/>
              </a:rPr>
              <a:t>Kunststoffdübel</a:t>
            </a:r>
          </a:p>
          <a:p>
            <a:pPr lvl="1"/>
            <a:r>
              <a:rPr lang="de-DE" dirty="0">
                <a:sym typeface="Wingdings" panose="05000000000000000000" pitchFamily="2" charset="2"/>
              </a:rPr>
              <a:t>bauaufsichtlich zugelassene Dübel </a:t>
            </a:r>
          </a:p>
          <a:p>
            <a:pPr lvl="2"/>
            <a:r>
              <a:rPr lang="de-DE" dirty="0">
                <a:sym typeface="Wingdings" panose="05000000000000000000" pitchFamily="2" charset="2"/>
              </a:rPr>
              <a:t>Befestigungseinheit = </a:t>
            </a:r>
            <a:r>
              <a:rPr lang="de-DE" dirty="0" err="1">
                <a:sym typeface="Wingdings" panose="05000000000000000000" pitchFamily="2" charset="2"/>
              </a:rPr>
              <a:t>Dübelhülse</a:t>
            </a:r>
            <a:r>
              <a:rPr lang="de-DE" dirty="0">
                <a:sym typeface="Wingdings" panose="05000000000000000000" pitchFamily="2" charset="2"/>
              </a:rPr>
              <a:t> aus Polyamid + Schraube</a:t>
            </a:r>
          </a:p>
          <a:p>
            <a:pPr lvl="1"/>
            <a:r>
              <a:rPr lang="de-DE" dirty="0">
                <a:sym typeface="Wingdings" panose="05000000000000000000" pitchFamily="2" charset="2"/>
              </a:rPr>
              <a:t>nicht bauaufsichtlich zugelassene Dübel</a:t>
            </a:r>
          </a:p>
          <a:p>
            <a:pPr lvl="2"/>
            <a:r>
              <a:rPr lang="de-DE" dirty="0">
                <a:sym typeface="Wingdings" panose="05000000000000000000" pitchFamily="2" charset="2"/>
              </a:rPr>
              <a:t>Spreizelement = Holzschrauben, Spannplattenschrauben</a:t>
            </a:r>
          </a:p>
          <a:p>
            <a:pPr lvl="1"/>
            <a:r>
              <a:rPr lang="de-DE" dirty="0">
                <a:sym typeface="Wingdings" panose="05000000000000000000" pitchFamily="2" charset="2"/>
              </a:rPr>
              <a:t>Richtige Verankerung beachten:</a:t>
            </a:r>
          </a:p>
          <a:p>
            <a:pPr lvl="2"/>
            <a:r>
              <a:rPr lang="de-DE" dirty="0">
                <a:sym typeface="Wingdings" panose="05000000000000000000" pitchFamily="2" charset="2"/>
              </a:rPr>
              <a:t>kein Weiterdrehen der </a:t>
            </a:r>
            <a:r>
              <a:rPr lang="de-DE" dirty="0" err="1">
                <a:sym typeface="Wingdings" panose="05000000000000000000" pitchFamily="2" charset="2"/>
              </a:rPr>
              <a:t>Dübelhülse</a:t>
            </a:r>
            <a:r>
              <a:rPr lang="de-DE" dirty="0">
                <a:sym typeface="Wingdings" panose="05000000000000000000" pitchFamily="2" charset="2"/>
              </a:rPr>
              <a:t> und Schraube möglich</a:t>
            </a:r>
          </a:p>
        </p:txBody>
      </p:sp>
      <p:sp>
        <p:nvSpPr>
          <p:cNvPr id="3" name="Titel 2">
            <a:extLst>
              <a:ext uri="{FF2B5EF4-FFF2-40B4-BE49-F238E27FC236}">
                <a16:creationId xmlns:a16="http://schemas.microsoft.com/office/drawing/2014/main" id="{0541F3D2-02FB-4EC7-A3BE-23F39C0A01A0}"/>
              </a:ext>
            </a:extLst>
          </p:cNvPr>
          <p:cNvSpPr>
            <a:spLocks noGrp="1"/>
          </p:cNvSpPr>
          <p:nvPr>
            <p:ph type="title"/>
          </p:nvPr>
        </p:nvSpPr>
        <p:spPr/>
        <p:txBody>
          <a:bodyPr/>
          <a:lstStyle/>
          <a:p>
            <a:r>
              <a:rPr lang="de-DE" dirty="0"/>
              <a:t>Befestigung</a:t>
            </a:r>
          </a:p>
        </p:txBody>
      </p:sp>
      <p:sp>
        <p:nvSpPr>
          <p:cNvPr id="5" name="Fußzeilenplatzhalter 4">
            <a:extLst>
              <a:ext uri="{FF2B5EF4-FFF2-40B4-BE49-F238E27FC236}">
                <a16:creationId xmlns:a16="http://schemas.microsoft.com/office/drawing/2014/main" id="{AB194656-F529-4600-8991-D07C85C68B1E}"/>
              </a:ext>
            </a:extLst>
          </p:cNvPr>
          <p:cNvSpPr txBox="1">
            <a:spLocks/>
          </p:cNvSpPr>
          <p:nvPr/>
        </p:nvSpPr>
        <p:spPr>
          <a:xfrm>
            <a:off x="2974347" y="6357675"/>
            <a:ext cx="5338779"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10: Nachträgliche Bearbeitung von KS-Mauerwerk</a:t>
            </a:r>
          </a:p>
        </p:txBody>
      </p:sp>
      <p:pic>
        <p:nvPicPr>
          <p:cNvPr id="6" name="Grafik 5">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8090263" y="1057524"/>
            <a:ext cx="3730263" cy="4455002"/>
          </a:xfrm>
          <a:prstGeom prst="rect">
            <a:avLst/>
          </a:prstGeom>
        </p:spPr>
      </p:pic>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6808" y="1188339"/>
            <a:ext cx="3577172" cy="4173867"/>
          </a:xfrm>
          <a:prstGeom prst="rect">
            <a:avLst/>
          </a:prstGeom>
        </p:spPr>
      </p:pic>
    </p:spTree>
    <p:extLst>
      <p:ext uri="{BB962C8B-B14F-4D97-AF65-F5344CB8AC3E}">
        <p14:creationId xmlns:p14="http://schemas.microsoft.com/office/powerpoint/2010/main" val="120121464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05B36F2-4A6D-4B02-B7D6-DC67A48EDCEE}"/>
              </a:ext>
            </a:extLst>
          </p:cNvPr>
          <p:cNvSpPr>
            <a:spLocks noGrp="1"/>
          </p:cNvSpPr>
          <p:nvPr>
            <p:ph idx="1"/>
          </p:nvPr>
        </p:nvSpPr>
        <p:spPr>
          <a:xfrm>
            <a:off x="345883" y="1057524"/>
            <a:ext cx="5750118" cy="5119439"/>
          </a:xfrm>
        </p:spPr>
        <p:txBody>
          <a:bodyPr/>
          <a:lstStyle/>
          <a:p>
            <a:r>
              <a:rPr lang="de-DE" dirty="0">
                <a:sym typeface="Wingdings" panose="05000000000000000000" pitchFamily="2" charset="2"/>
              </a:rPr>
              <a:t>Injektionsdübel:</a:t>
            </a:r>
          </a:p>
          <a:p>
            <a:pPr lvl="1"/>
            <a:r>
              <a:rPr lang="de-DE" dirty="0">
                <a:sym typeface="Wingdings" panose="05000000000000000000" pitchFamily="2" charset="2"/>
              </a:rPr>
              <a:t>Bestandteile</a:t>
            </a:r>
          </a:p>
          <a:p>
            <a:pPr lvl="2"/>
            <a:r>
              <a:rPr lang="de-DE" dirty="0">
                <a:sym typeface="Wingdings" panose="05000000000000000000" pitchFamily="2" charset="2"/>
              </a:rPr>
              <a:t>Befestigungsteil (z. B. Gewindestange)</a:t>
            </a:r>
          </a:p>
          <a:p>
            <a:pPr lvl="2"/>
            <a:r>
              <a:rPr lang="de-DE" dirty="0">
                <a:sym typeface="Wingdings" panose="05000000000000000000" pitchFamily="2" charset="2"/>
              </a:rPr>
              <a:t>Injektionsmörtel</a:t>
            </a:r>
          </a:p>
          <a:p>
            <a:pPr lvl="1"/>
            <a:r>
              <a:rPr lang="de-DE" dirty="0">
                <a:sym typeface="Wingdings" panose="05000000000000000000" pitchFamily="2" charset="2"/>
              </a:rPr>
              <a:t>Verwendung von Netzhülsen bei Lochsteinen</a:t>
            </a:r>
            <a:endParaRPr lang="de-DE" dirty="0"/>
          </a:p>
        </p:txBody>
      </p:sp>
      <p:sp>
        <p:nvSpPr>
          <p:cNvPr id="3" name="Titel 2">
            <a:extLst>
              <a:ext uri="{FF2B5EF4-FFF2-40B4-BE49-F238E27FC236}">
                <a16:creationId xmlns:a16="http://schemas.microsoft.com/office/drawing/2014/main" id="{0541F3D2-02FB-4EC7-A3BE-23F39C0A01A0}"/>
              </a:ext>
            </a:extLst>
          </p:cNvPr>
          <p:cNvSpPr>
            <a:spLocks noGrp="1"/>
          </p:cNvSpPr>
          <p:nvPr>
            <p:ph type="title"/>
          </p:nvPr>
        </p:nvSpPr>
        <p:spPr/>
        <p:txBody>
          <a:bodyPr/>
          <a:lstStyle/>
          <a:p>
            <a:r>
              <a:rPr lang="de-DE" dirty="0"/>
              <a:t>Befestigung</a:t>
            </a:r>
          </a:p>
        </p:txBody>
      </p:sp>
      <p:sp>
        <p:nvSpPr>
          <p:cNvPr id="6" name="Fußzeilenplatzhalter 4">
            <a:extLst>
              <a:ext uri="{FF2B5EF4-FFF2-40B4-BE49-F238E27FC236}">
                <a16:creationId xmlns:a16="http://schemas.microsoft.com/office/drawing/2014/main" id="{96DF1A96-ECBB-442B-A3E1-87D3D563087F}"/>
              </a:ext>
            </a:extLst>
          </p:cNvPr>
          <p:cNvSpPr txBox="1">
            <a:spLocks/>
          </p:cNvSpPr>
          <p:nvPr/>
        </p:nvSpPr>
        <p:spPr>
          <a:xfrm>
            <a:off x="2974347" y="6357675"/>
            <a:ext cx="5338779"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10: Nachträgliche Bearbeitung von KS-Mauerwerk</a:t>
            </a:r>
          </a:p>
        </p:txBody>
      </p:sp>
      <p:pic>
        <p:nvPicPr>
          <p:cNvPr id="10" name="Grafik 9">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8961120" y="1057524"/>
            <a:ext cx="2859406" cy="4986225"/>
          </a:xfrm>
          <a:prstGeom prst="rect">
            <a:avLst/>
          </a:prstGeom>
        </p:spPr>
      </p:pic>
      <p:pic>
        <p:nvPicPr>
          <p:cNvPr id="11" name="Grafik 10">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653143" y="2778034"/>
            <a:ext cx="7811587" cy="3265714"/>
          </a:xfrm>
          <a:prstGeom prst="rect">
            <a:avLst/>
          </a:prstGeom>
        </p:spPr>
      </p:pic>
      <p:pic>
        <p:nvPicPr>
          <p:cNvPr id="12" name="Grafik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53862" y="1238920"/>
            <a:ext cx="2273922" cy="4636438"/>
          </a:xfrm>
          <a:prstGeom prst="rect">
            <a:avLst/>
          </a:prstGeom>
        </p:spPr>
      </p:pic>
      <p:pic>
        <p:nvPicPr>
          <p:cNvPr id="13" name="Grafik 1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03545" y="3063741"/>
            <a:ext cx="3191048" cy="2051682"/>
          </a:xfrm>
          <a:prstGeom prst="rect">
            <a:avLst/>
          </a:prstGeom>
        </p:spPr>
      </p:pic>
      <p:pic>
        <p:nvPicPr>
          <p:cNvPr id="14" name="Grafik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44995" y="3063741"/>
            <a:ext cx="3219729" cy="2694300"/>
          </a:xfrm>
          <a:prstGeom prst="rect">
            <a:avLst/>
          </a:prstGeom>
        </p:spPr>
      </p:pic>
    </p:spTree>
    <p:extLst>
      <p:ext uri="{BB962C8B-B14F-4D97-AF65-F5344CB8AC3E}">
        <p14:creationId xmlns:p14="http://schemas.microsoft.com/office/powerpoint/2010/main" val="391715660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a:extLst>
              <a:ext uri="{FF2B5EF4-FFF2-40B4-BE49-F238E27FC236}">
                <a16:creationId xmlns:a16="http://schemas.microsoft.com/office/drawing/2014/main" id="{4C1BE85B-0B59-46A6-BF14-93BBBB545E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1137" y="489010"/>
            <a:ext cx="3973429" cy="5632450"/>
          </a:xfrm>
          <a:prstGeom prst="rect">
            <a:avLst/>
          </a:prstGeom>
          <a:ln>
            <a:solidFill>
              <a:schemeClr val="bg1">
                <a:lumMod val="85000"/>
              </a:schemeClr>
            </a:solidFill>
          </a:ln>
        </p:spPr>
      </p:pic>
      <p:sp>
        <p:nvSpPr>
          <p:cNvPr id="6" name="Titel 2">
            <a:extLst>
              <a:ext uri="{FF2B5EF4-FFF2-40B4-BE49-F238E27FC236}">
                <a16:creationId xmlns:a16="http://schemas.microsoft.com/office/drawing/2014/main" id="{34589393-A6F6-46C4-BCDA-1525546A202C}"/>
              </a:ext>
            </a:extLst>
          </p:cNvPr>
          <p:cNvSpPr txBox="1">
            <a:spLocks/>
          </p:cNvSpPr>
          <p:nvPr/>
        </p:nvSpPr>
        <p:spPr bwMode="gray">
          <a:xfrm>
            <a:off x="4517131" y="2674086"/>
            <a:ext cx="7303394" cy="150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Wände mit</a:t>
            </a:r>
          </a:p>
          <a:p>
            <a:r>
              <a:rPr lang="de-DE" sz="6000" dirty="0"/>
              <a:t>KS-Mauerwerk</a:t>
            </a:r>
          </a:p>
        </p:txBody>
      </p:sp>
    </p:spTree>
    <p:extLst>
      <p:ext uri="{BB962C8B-B14F-4D97-AF65-F5344CB8AC3E}">
        <p14:creationId xmlns:p14="http://schemas.microsoft.com/office/powerpoint/2010/main" val="336284640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AA69D96-E506-4208-8919-588D8D8907B5}"/>
              </a:ext>
            </a:extLst>
          </p:cNvPr>
          <p:cNvSpPr>
            <a:spLocks noGrp="1"/>
          </p:cNvSpPr>
          <p:nvPr>
            <p:ph idx="1"/>
          </p:nvPr>
        </p:nvSpPr>
        <p:spPr>
          <a:xfrm>
            <a:off x="345881" y="1057524"/>
            <a:ext cx="5750119" cy="5846196"/>
          </a:xfrm>
        </p:spPr>
        <p:txBody>
          <a:bodyPr>
            <a:normAutofit/>
          </a:bodyPr>
          <a:lstStyle/>
          <a:p>
            <a:r>
              <a:rPr lang="de-DE" dirty="0"/>
              <a:t>Besteht aus mehreren Schichten unterschiedlicher Baustoffe</a:t>
            </a:r>
          </a:p>
          <a:p>
            <a:r>
              <a:rPr lang="de-DE" dirty="0"/>
              <a:t>Funktionswand ist die Kombination aus:</a:t>
            </a:r>
          </a:p>
          <a:p>
            <a:pPr marL="0" indent="0">
              <a:buNone/>
            </a:pPr>
            <a:r>
              <a:rPr lang="de-DE" dirty="0"/>
              <a:t>		Witterungsschutz (z.B. Putz)</a:t>
            </a:r>
          </a:p>
          <a:p>
            <a:pPr marL="279400" lvl="1" indent="0">
              <a:buNone/>
            </a:pPr>
            <a:r>
              <a:rPr lang="de-DE" dirty="0"/>
              <a:t>		Wärmedämmung  </a:t>
            </a:r>
          </a:p>
          <a:p>
            <a:pPr marL="279400" lvl="1" indent="0">
              <a:buNone/>
            </a:pPr>
            <a:r>
              <a:rPr lang="de-DE" dirty="0"/>
              <a:t>		KS-Tragschale</a:t>
            </a:r>
          </a:p>
          <a:p>
            <a:pPr marL="279400" lvl="1" indent="0">
              <a:buNone/>
            </a:pPr>
            <a:r>
              <a:rPr lang="de-DE" dirty="0"/>
              <a:t>		KS-Funktionswand</a:t>
            </a:r>
          </a:p>
          <a:p>
            <a:pPr marL="279400" lvl="1" indent="0">
              <a:buNone/>
            </a:pPr>
            <a:endParaRPr lang="de-DE" sz="500" dirty="0"/>
          </a:p>
          <a:p>
            <a:r>
              <a:rPr lang="de-DE" dirty="0"/>
              <a:t>Ausnutzung der Stärken einzelner Baustoffe</a:t>
            </a:r>
          </a:p>
          <a:p>
            <a:r>
              <a:rPr lang="de-DE" dirty="0"/>
              <a:t>Bietet höchste Leistungsfähigkeit</a:t>
            </a:r>
          </a:p>
          <a:p>
            <a:r>
              <a:rPr lang="de-DE" dirty="0"/>
              <a:t>Individuell auf die verschiedenen Anforderungen (Wärme-, Schall-, Brandschutz) optimierbar.</a:t>
            </a:r>
          </a:p>
          <a:p>
            <a:r>
              <a:rPr lang="de-DE" dirty="0"/>
              <a:t>Einschalige, monolithische Außenwände können diese Leistungsfähigkeit in der Regel nur bedingt erfüllen.</a:t>
            </a:r>
          </a:p>
        </p:txBody>
      </p:sp>
      <p:sp>
        <p:nvSpPr>
          <p:cNvPr id="3" name="Titel 2">
            <a:extLst>
              <a:ext uri="{FF2B5EF4-FFF2-40B4-BE49-F238E27FC236}">
                <a16:creationId xmlns:a16="http://schemas.microsoft.com/office/drawing/2014/main" id="{D36DBD55-E87E-4D7C-9F83-82FE9C114EDC}"/>
              </a:ext>
            </a:extLst>
          </p:cNvPr>
          <p:cNvSpPr>
            <a:spLocks noGrp="1"/>
          </p:cNvSpPr>
          <p:nvPr>
            <p:ph type="title"/>
          </p:nvPr>
        </p:nvSpPr>
        <p:spPr/>
        <p:txBody>
          <a:bodyPr/>
          <a:lstStyle/>
          <a:p>
            <a:r>
              <a:rPr lang="de-DE" dirty="0"/>
              <a:t>KS-Funktionswand</a:t>
            </a:r>
          </a:p>
        </p:txBody>
      </p:sp>
      <p:cxnSp>
        <p:nvCxnSpPr>
          <p:cNvPr id="13" name="Gerader Verbinder 12">
            <a:extLst>
              <a:ext uri="{FF2B5EF4-FFF2-40B4-BE49-F238E27FC236}">
                <a16:creationId xmlns:a16="http://schemas.microsoft.com/office/drawing/2014/main" id="{3E8F41B7-2068-404C-99EE-88EAC91B1DCD}"/>
              </a:ext>
            </a:extLst>
          </p:cNvPr>
          <p:cNvCxnSpPr>
            <a:cxnSpLocks/>
          </p:cNvCxnSpPr>
          <p:nvPr/>
        </p:nvCxnSpPr>
        <p:spPr>
          <a:xfrm>
            <a:off x="2033286" y="2970351"/>
            <a:ext cx="214131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uppieren 16">
            <a:extLst>
              <a:ext uri="{FF2B5EF4-FFF2-40B4-BE49-F238E27FC236}">
                <a16:creationId xmlns:a16="http://schemas.microsoft.com/office/drawing/2014/main" id="{09C72468-81E0-49E9-ACF7-EE97D002C758}"/>
              </a:ext>
            </a:extLst>
          </p:cNvPr>
          <p:cNvGrpSpPr/>
          <p:nvPr/>
        </p:nvGrpSpPr>
        <p:grpSpPr>
          <a:xfrm>
            <a:off x="1964187" y="2395399"/>
            <a:ext cx="422480" cy="929356"/>
            <a:chOff x="1964187" y="2946234"/>
            <a:chExt cx="422480" cy="929356"/>
          </a:xfrm>
        </p:grpSpPr>
        <p:sp>
          <p:nvSpPr>
            <p:cNvPr id="14" name="Textfeld 13">
              <a:extLst>
                <a:ext uri="{FF2B5EF4-FFF2-40B4-BE49-F238E27FC236}">
                  <a16:creationId xmlns:a16="http://schemas.microsoft.com/office/drawing/2014/main" id="{4DF1B00A-6D60-4DA9-9704-E587DCFB415F}"/>
                </a:ext>
              </a:extLst>
            </p:cNvPr>
            <p:cNvSpPr txBox="1"/>
            <p:nvPr/>
          </p:nvSpPr>
          <p:spPr>
            <a:xfrm>
              <a:off x="1964187" y="2946234"/>
              <a:ext cx="420547" cy="313966"/>
            </a:xfrm>
            <a:prstGeom prst="rect">
              <a:avLst/>
            </a:prstGeom>
          </p:spPr>
          <p:txBody>
            <a:bodyPr vert="horz" lIns="91440" tIns="45720" rIns="0" bIns="45720" rtlCol="0">
              <a:normAutofit lnSpcReduction="10000"/>
            </a:bodyPr>
            <a:lstStyle>
              <a:lvl1pPr marL="285750" indent="-285750">
                <a:lnSpc>
                  <a:spcPct val="90000"/>
                </a:lnSpc>
                <a:spcBef>
                  <a:spcPts val="10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1pPr>
              <a:lvl2pPr marL="279400" lvl="1" indent="0">
                <a:lnSpc>
                  <a:spcPct val="90000"/>
                </a:lnSpc>
                <a:spcBef>
                  <a:spcPts val="500"/>
                </a:spcBef>
                <a:buClr>
                  <a:srgbClr val="00B0F0"/>
                </a:buClr>
                <a:buFont typeface="Wingdings" panose="05000000000000000000" pitchFamily="2" charset="2"/>
                <a:buNone/>
                <a:defRPr>
                  <a:latin typeface="Arial" panose="020B0604020202020204" pitchFamily="34" charset="0"/>
                  <a:cs typeface="Arial" panose="020B0604020202020204" pitchFamily="34" charset="0"/>
                </a:defRPr>
              </a:lvl2pPr>
              <a:lvl3pPr marL="806450" indent="-266700">
                <a:lnSpc>
                  <a:spcPct val="90000"/>
                </a:lnSpc>
                <a:spcBef>
                  <a:spcPts val="5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3pPr>
              <a:lvl4pPr marL="1076325" indent="-269875">
                <a:lnSpc>
                  <a:spcPct val="90000"/>
                </a:lnSpc>
                <a:spcBef>
                  <a:spcPts val="5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4pPr>
              <a:lvl5pPr marL="1344613" indent="-268288">
                <a:lnSpc>
                  <a:spcPct val="90000"/>
                </a:lnSpc>
                <a:spcBef>
                  <a:spcPts val="5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de-DE" dirty="0"/>
                <a:t>+</a:t>
              </a:r>
            </a:p>
          </p:txBody>
        </p:sp>
        <p:sp>
          <p:nvSpPr>
            <p:cNvPr id="15" name="Textfeld 14">
              <a:extLst>
                <a:ext uri="{FF2B5EF4-FFF2-40B4-BE49-F238E27FC236}">
                  <a16:creationId xmlns:a16="http://schemas.microsoft.com/office/drawing/2014/main" id="{52782915-A479-4DB9-98B8-91B001E9828E}"/>
                </a:ext>
              </a:extLst>
            </p:cNvPr>
            <p:cNvSpPr txBox="1"/>
            <p:nvPr/>
          </p:nvSpPr>
          <p:spPr>
            <a:xfrm>
              <a:off x="1964187" y="3262606"/>
              <a:ext cx="420547" cy="313966"/>
            </a:xfrm>
            <a:prstGeom prst="rect">
              <a:avLst/>
            </a:prstGeom>
          </p:spPr>
          <p:txBody>
            <a:bodyPr vert="horz" lIns="91440" tIns="45720" rIns="0" bIns="45720" rtlCol="0">
              <a:normAutofit lnSpcReduction="10000"/>
            </a:bodyPr>
            <a:lstStyle>
              <a:lvl1pPr marL="285750" indent="-285750">
                <a:lnSpc>
                  <a:spcPct val="90000"/>
                </a:lnSpc>
                <a:spcBef>
                  <a:spcPts val="10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1pPr>
              <a:lvl2pPr marL="279400" lvl="1" indent="0">
                <a:lnSpc>
                  <a:spcPct val="90000"/>
                </a:lnSpc>
                <a:spcBef>
                  <a:spcPts val="500"/>
                </a:spcBef>
                <a:buClr>
                  <a:srgbClr val="00B0F0"/>
                </a:buClr>
                <a:buFont typeface="Wingdings" panose="05000000000000000000" pitchFamily="2" charset="2"/>
                <a:buNone/>
                <a:defRPr>
                  <a:latin typeface="Arial" panose="020B0604020202020204" pitchFamily="34" charset="0"/>
                  <a:cs typeface="Arial" panose="020B0604020202020204" pitchFamily="34" charset="0"/>
                </a:defRPr>
              </a:lvl2pPr>
              <a:lvl3pPr marL="806450" indent="-266700">
                <a:lnSpc>
                  <a:spcPct val="90000"/>
                </a:lnSpc>
                <a:spcBef>
                  <a:spcPts val="5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3pPr>
              <a:lvl4pPr marL="1076325" indent="-269875">
                <a:lnSpc>
                  <a:spcPct val="90000"/>
                </a:lnSpc>
                <a:spcBef>
                  <a:spcPts val="5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4pPr>
              <a:lvl5pPr marL="1344613" indent="-268288">
                <a:lnSpc>
                  <a:spcPct val="90000"/>
                </a:lnSpc>
                <a:spcBef>
                  <a:spcPts val="5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de-DE" dirty="0"/>
                <a:t>+</a:t>
              </a:r>
            </a:p>
          </p:txBody>
        </p:sp>
        <p:sp>
          <p:nvSpPr>
            <p:cNvPr id="16" name="Textfeld 15">
              <a:extLst>
                <a:ext uri="{FF2B5EF4-FFF2-40B4-BE49-F238E27FC236}">
                  <a16:creationId xmlns:a16="http://schemas.microsoft.com/office/drawing/2014/main" id="{A8BC81B5-AC9B-413F-909C-440F5C4477A5}"/>
                </a:ext>
              </a:extLst>
            </p:cNvPr>
            <p:cNvSpPr txBox="1"/>
            <p:nvPr/>
          </p:nvSpPr>
          <p:spPr>
            <a:xfrm>
              <a:off x="1966120" y="3561624"/>
              <a:ext cx="420547" cy="313966"/>
            </a:xfrm>
            <a:prstGeom prst="rect">
              <a:avLst/>
            </a:prstGeom>
          </p:spPr>
          <p:txBody>
            <a:bodyPr vert="horz" lIns="91440" tIns="45720" rIns="0" bIns="45720" rtlCol="0">
              <a:normAutofit lnSpcReduction="10000"/>
            </a:bodyPr>
            <a:lstStyle>
              <a:lvl1pPr marL="285750" indent="-285750">
                <a:lnSpc>
                  <a:spcPct val="90000"/>
                </a:lnSpc>
                <a:spcBef>
                  <a:spcPts val="10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1pPr>
              <a:lvl2pPr marL="279400" lvl="1" indent="0">
                <a:lnSpc>
                  <a:spcPct val="90000"/>
                </a:lnSpc>
                <a:spcBef>
                  <a:spcPts val="500"/>
                </a:spcBef>
                <a:buClr>
                  <a:srgbClr val="00B0F0"/>
                </a:buClr>
                <a:buFont typeface="Wingdings" panose="05000000000000000000" pitchFamily="2" charset="2"/>
                <a:buNone/>
                <a:defRPr>
                  <a:latin typeface="Arial" panose="020B0604020202020204" pitchFamily="34" charset="0"/>
                  <a:cs typeface="Arial" panose="020B0604020202020204" pitchFamily="34" charset="0"/>
                </a:defRPr>
              </a:lvl2pPr>
              <a:lvl3pPr marL="806450" indent="-266700">
                <a:lnSpc>
                  <a:spcPct val="90000"/>
                </a:lnSpc>
                <a:spcBef>
                  <a:spcPts val="5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3pPr>
              <a:lvl4pPr marL="1076325" indent="-269875">
                <a:lnSpc>
                  <a:spcPct val="90000"/>
                </a:lnSpc>
                <a:spcBef>
                  <a:spcPts val="5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4pPr>
              <a:lvl5pPr marL="1344613" indent="-268288">
                <a:lnSpc>
                  <a:spcPct val="90000"/>
                </a:lnSpc>
                <a:spcBef>
                  <a:spcPts val="500"/>
                </a:spcBef>
                <a:buClr>
                  <a:srgbClr val="00B0F0"/>
                </a:buClr>
                <a:buFont typeface="Wingdings" panose="05000000000000000000" pitchFamily="2" charset="2"/>
                <a:buChar char="§"/>
                <a:defRPr>
                  <a:latin typeface="Arial" panose="020B0604020202020204" pitchFamily="34" charset="0"/>
                  <a:cs typeface="Arial" panose="020B0604020202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indent="0">
                <a:buNone/>
              </a:pPr>
              <a:r>
                <a:rPr lang="de-DE" dirty="0"/>
                <a:t>=</a:t>
              </a:r>
            </a:p>
          </p:txBody>
        </p:sp>
      </p:grpSp>
      <p:sp>
        <p:nvSpPr>
          <p:cNvPr id="18" name="Fußzeilenplatzhalter 4">
            <a:extLst>
              <a:ext uri="{FF2B5EF4-FFF2-40B4-BE49-F238E27FC236}">
                <a16:creationId xmlns:a16="http://schemas.microsoft.com/office/drawing/2014/main" id="{91A6DD91-3481-460C-887C-6C6C4F3F0C07}"/>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2" name="Grafik 11">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6763732" y="1057524"/>
            <a:ext cx="5056794" cy="5000377"/>
          </a:xfrm>
          <a:prstGeom prst="rect">
            <a:avLst/>
          </a:prstGeom>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62437" y="3548658"/>
            <a:ext cx="2705100" cy="2394943"/>
          </a:xfrm>
          <a:prstGeom prst="rect">
            <a:avLst/>
          </a:prstGeom>
        </p:spPr>
      </p:pic>
      <p:pic>
        <p:nvPicPr>
          <p:cNvPr id="20" name="Grafik 1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48500" y="1216618"/>
            <a:ext cx="2765456" cy="2394943"/>
          </a:xfrm>
          <a:prstGeom prst="rect">
            <a:avLst/>
          </a:prstGeom>
        </p:spPr>
      </p:pic>
    </p:spTree>
    <p:extLst>
      <p:ext uri="{BB962C8B-B14F-4D97-AF65-F5344CB8AC3E}">
        <p14:creationId xmlns:p14="http://schemas.microsoft.com/office/powerpoint/2010/main" val="315167849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329154"/>
          </a:xfrm>
        </p:spPr>
        <p:txBody>
          <a:bodyPr/>
          <a:lstStyle/>
          <a:p>
            <a:r>
              <a:rPr lang="de-DE" dirty="0"/>
              <a:t>Kennzeichen von Mauerschalen aus Kalksandstein:</a:t>
            </a:r>
          </a:p>
          <a:p>
            <a:pPr lvl="1"/>
            <a:r>
              <a:rPr lang="de-DE" dirty="0"/>
              <a:t>sehr hohe Tragfähigkeit</a:t>
            </a:r>
          </a:p>
          <a:p>
            <a:pPr lvl="2"/>
            <a:r>
              <a:rPr lang="de-DE" dirty="0"/>
              <a:t>Schlanke Konstruktionen </a:t>
            </a:r>
          </a:p>
          <a:p>
            <a:pPr lvl="2"/>
            <a:r>
              <a:rPr lang="de-DE" dirty="0"/>
              <a:t>Wohnraumgewinn</a:t>
            </a:r>
          </a:p>
          <a:p>
            <a:pPr lvl="1"/>
            <a:r>
              <a:rPr lang="de-DE" dirty="0"/>
              <a:t>hervorragender Brandschutz </a:t>
            </a:r>
          </a:p>
          <a:p>
            <a:pPr lvl="2"/>
            <a:r>
              <a:rPr lang="de-DE" dirty="0"/>
              <a:t>Baustoffklasse A1 nach DIN 4102</a:t>
            </a:r>
          </a:p>
          <a:p>
            <a:pPr lvl="1"/>
            <a:r>
              <a:rPr lang="de-DE" dirty="0"/>
              <a:t>Bestmöglichen Schutz vor Lärm</a:t>
            </a:r>
          </a:p>
          <a:p>
            <a:pPr lvl="2"/>
            <a:r>
              <a:rPr lang="de-DE" dirty="0"/>
              <a:t>hohe Rochdichten</a:t>
            </a:r>
          </a:p>
          <a:p>
            <a:pPr lvl="1"/>
            <a:r>
              <a:rPr lang="de-DE" dirty="0"/>
              <a:t>Hervorragender Hitzeschutz im Sommer</a:t>
            </a:r>
          </a:p>
          <a:p>
            <a:pPr lvl="2"/>
            <a:r>
              <a:rPr lang="de-DE" dirty="0"/>
              <a:t>hohe Wärmespeicherfähigkeit</a:t>
            </a:r>
          </a:p>
          <a:p>
            <a:pPr lvl="1"/>
            <a:endParaRPr lang="de-DE" dirty="0"/>
          </a:p>
          <a:p>
            <a:pPr lvl="1"/>
            <a:r>
              <a:rPr lang="de-DE" dirty="0"/>
              <a:t>Ästhetisches Sichtmauerwerk</a:t>
            </a:r>
          </a:p>
          <a:p>
            <a:pPr lvl="2"/>
            <a:r>
              <a:rPr lang="de-DE" dirty="0"/>
              <a:t>Verputzt</a:t>
            </a:r>
          </a:p>
          <a:p>
            <a:pPr lvl="2"/>
            <a:r>
              <a:rPr lang="de-DE" dirty="0"/>
              <a:t>Mit Bekleidung (Vorhangfassade, …)</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KS-Funktionswand</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63034" y="1057524"/>
            <a:ext cx="5757489" cy="3838326"/>
          </a:xfrm>
          <a:prstGeom prst="rect">
            <a:avLst/>
          </a:prstGeom>
        </p:spPr>
      </p:pic>
    </p:spTree>
    <p:extLst>
      <p:ext uri="{BB962C8B-B14F-4D97-AF65-F5344CB8AC3E}">
        <p14:creationId xmlns:p14="http://schemas.microsoft.com/office/powerpoint/2010/main" val="186425244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329154"/>
          </a:xfrm>
        </p:spPr>
        <p:txBody>
          <a:bodyPr/>
          <a:lstStyle/>
          <a:p>
            <a:r>
              <a:rPr lang="de-DE" dirty="0"/>
              <a:t>Kennzeichen der Wärmedämmschicht:</a:t>
            </a:r>
          </a:p>
          <a:p>
            <a:pPr lvl="1"/>
            <a:r>
              <a:rPr lang="de-DE" dirty="0"/>
              <a:t>Flexibel planbaren winterlichen Wärmeschutz</a:t>
            </a:r>
          </a:p>
          <a:p>
            <a:pPr lvl="1"/>
            <a:r>
              <a:rPr lang="de-DE" dirty="0"/>
              <a:t>Unmittelbare Wirksamkeit des winterlichen Wärmeschutzes </a:t>
            </a:r>
          </a:p>
          <a:p>
            <a:pPr lvl="1"/>
            <a:r>
              <a:rPr lang="de-DE" dirty="0"/>
              <a:t>Erhebliche Reduzierung von Wärmebrücken </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KS-Funktionswand</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800850" y="1057524"/>
            <a:ext cx="4413926" cy="2790576"/>
          </a:xfrm>
          <a:prstGeom prst="rect">
            <a:avLst/>
          </a:prstGeom>
        </p:spPr>
      </p:pic>
    </p:spTree>
    <p:extLst>
      <p:ext uri="{BB962C8B-B14F-4D97-AF65-F5344CB8AC3E}">
        <p14:creationId xmlns:p14="http://schemas.microsoft.com/office/powerpoint/2010/main" val="379692458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343625F-CAB6-4EBA-95DD-5C83E319B05A}"/>
              </a:ext>
            </a:extLst>
          </p:cNvPr>
          <p:cNvSpPr>
            <a:spLocks noGrp="1"/>
          </p:cNvSpPr>
          <p:nvPr>
            <p:ph idx="1"/>
          </p:nvPr>
        </p:nvSpPr>
        <p:spPr/>
        <p:txBody>
          <a:bodyPr/>
          <a:lstStyle/>
          <a:p>
            <a:r>
              <a:rPr lang="de-DE" dirty="0"/>
              <a:t>Allgemeine Grundanforderungen</a:t>
            </a:r>
          </a:p>
          <a:p>
            <a:pPr lvl="1"/>
            <a:r>
              <a:rPr lang="de-DE" dirty="0"/>
              <a:t>Standsicherheit</a:t>
            </a:r>
          </a:p>
          <a:p>
            <a:pPr lvl="1"/>
            <a:r>
              <a:rPr lang="de-DE" dirty="0"/>
              <a:t>Gebrauchstauglichkeit und Dauerhaftigkeit</a:t>
            </a:r>
          </a:p>
          <a:p>
            <a:pPr lvl="1"/>
            <a:r>
              <a:rPr lang="de-DE" dirty="0"/>
              <a:t>Schall-, Brand-, Wärme- und Feuchteschutz</a:t>
            </a:r>
          </a:p>
          <a:p>
            <a:pPr lvl="1"/>
            <a:r>
              <a:rPr lang="de-DE" dirty="0"/>
              <a:t>Wirtschaftlichkeit</a:t>
            </a:r>
          </a:p>
          <a:p>
            <a:pPr lvl="1"/>
            <a:r>
              <a:rPr lang="de-DE" dirty="0"/>
              <a:t>Ökologie</a:t>
            </a:r>
          </a:p>
          <a:p>
            <a:pPr lvl="1"/>
            <a:endParaRPr lang="de-DE" dirty="0"/>
          </a:p>
          <a:p>
            <a:r>
              <a:rPr lang="de-DE" dirty="0"/>
              <a:t>Weiter Anforderungen sind z.B.:</a:t>
            </a:r>
          </a:p>
          <a:p>
            <a:pPr lvl="1"/>
            <a:r>
              <a:rPr lang="de-DE" dirty="0"/>
              <a:t>Einbruchhemmung</a:t>
            </a:r>
          </a:p>
          <a:p>
            <a:pPr lvl="1"/>
            <a:r>
              <a:rPr lang="de-DE" dirty="0"/>
              <a:t>Beschusssicherheit</a:t>
            </a:r>
          </a:p>
          <a:p>
            <a:pPr lvl="1"/>
            <a:r>
              <a:rPr lang="de-DE" dirty="0"/>
              <a:t>Strahlenschutz</a:t>
            </a:r>
          </a:p>
          <a:p>
            <a:pPr lvl="1"/>
            <a:r>
              <a:rPr lang="de-DE" dirty="0"/>
              <a:t>Vandalismus</a:t>
            </a:r>
          </a:p>
          <a:p>
            <a:pPr lvl="1"/>
            <a:endParaRPr lang="de-DE" dirty="0"/>
          </a:p>
          <a:p>
            <a:pPr lvl="2"/>
            <a:endParaRPr lang="de-DE" dirty="0"/>
          </a:p>
        </p:txBody>
      </p:sp>
      <p:sp>
        <p:nvSpPr>
          <p:cNvPr id="3" name="Titel 2">
            <a:extLst>
              <a:ext uri="{FF2B5EF4-FFF2-40B4-BE49-F238E27FC236}">
                <a16:creationId xmlns:a16="http://schemas.microsoft.com/office/drawing/2014/main" id="{49D95DDE-F6B5-453A-92C5-8E7F396EF522}"/>
              </a:ext>
            </a:extLst>
          </p:cNvPr>
          <p:cNvSpPr>
            <a:spLocks noGrp="1"/>
          </p:cNvSpPr>
          <p:nvPr>
            <p:ph type="title"/>
          </p:nvPr>
        </p:nvSpPr>
        <p:spPr/>
        <p:txBody>
          <a:bodyPr/>
          <a:lstStyle/>
          <a:p>
            <a:r>
              <a:rPr lang="de-DE" dirty="0"/>
              <a:t>Anforderungen an KS-Wände</a:t>
            </a:r>
          </a:p>
        </p:txBody>
      </p:sp>
      <p:sp>
        <p:nvSpPr>
          <p:cNvPr id="5" name="Fußzeilenplatzhalter 4">
            <a:extLst>
              <a:ext uri="{FF2B5EF4-FFF2-40B4-BE49-F238E27FC236}">
                <a16:creationId xmlns:a16="http://schemas.microsoft.com/office/drawing/2014/main" id="{437A97C3-AC02-46A3-9EF7-42406EFE9A95}"/>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4" name="Grafik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00850" y="1057524"/>
            <a:ext cx="5019676" cy="4994578"/>
          </a:xfrm>
          <a:prstGeom prst="rect">
            <a:avLst/>
          </a:prstGeom>
        </p:spPr>
      </p:pic>
    </p:spTree>
    <p:extLst>
      <p:ext uri="{BB962C8B-B14F-4D97-AF65-F5344CB8AC3E}">
        <p14:creationId xmlns:p14="http://schemas.microsoft.com/office/powerpoint/2010/main" val="297000345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CC2CDF2F-6F4A-4A8A-8294-C3B2C2B825DE}"/>
              </a:ext>
            </a:extLst>
          </p:cNvPr>
          <p:cNvSpPr>
            <a:spLocks noGrp="1"/>
          </p:cNvSpPr>
          <p:nvPr>
            <p:ph idx="10"/>
          </p:nvPr>
        </p:nvSpPr>
        <p:spPr>
          <a:xfrm>
            <a:off x="345880" y="1057524"/>
            <a:ext cx="5784755" cy="5119439"/>
          </a:xfrm>
        </p:spPr>
        <p:txBody>
          <a:bodyPr/>
          <a:lstStyle/>
          <a:p>
            <a:r>
              <a:rPr lang="de-DE" dirty="0"/>
              <a:t>Besondere Anforderungen abhängig von der Lage im Bauwerk z.B.:</a:t>
            </a:r>
          </a:p>
          <a:p>
            <a:pPr lvl="1"/>
            <a:r>
              <a:rPr lang="de-DE" dirty="0"/>
              <a:t>Außenwände</a:t>
            </a:r>
          </a:p>
          <a:p>
            <a:pPr lvl="2"/>
            <a:r>
              <a:rPr lang="de-DE" dirty="0"/>
              <a:t>Äußere Einwirkungen (Wind, Klima, …)</a:t>
            </a:r>
          </a:p>
          <a:p>
            <a:pPr lvl="1"/>
            <a:r>
              <a:rPr lang="de-DE" dirty="0"/>
              <a:t>Innenwände</a:t>
            </a:r>
          </a:p>
          <a:p>
            <a:pPr lvl="2"/>
            <a:r>
              <a:rPr lang="de-DE" dirty="0"/>
              <a:t>Schallschutz</a:t>
            </a:r>
          </a:p>
          <a:p>
            <a:pPr lvl="1"/>
            <a:r>
              <a:rPr lang="de-DE" dirty="0"/>
              <a:t>Kellerwände</a:t>
            </a:r>
          </a:p>
          <a:p>
            <a:pPr lvl="2"/>
            <a:r>
              <a:rPr lang="de-DE" dirty="0"/>
              <a:t>Abdichtung</a:t>
            </a:r>
          </a:p>
          <a:p>
            <a:pPr lvl="2"/>
            <a:endParaRPr lang="de-DE" dirty="0"/>
          </a:p>
          <a:p>
            <a:pPr lvl="2"/>
            <a:endParaRPr lang="de-DE" sz="900" dirty="0"/>
          </a:p>
          <a:p>
            <a:pPr lvl="2"/>
            <a:endParaRPr lang="de-DE" sz="900" dirty="0"/>
          </a:p>
          <a:p>
            <a:endParaRPr lang="de-DE" dirty="0"/>
          </a:p>
        </p:txBody>
      </p:sp>
      <p:sp>
        <p:nvSpPr>
          <p:cNvPr id="3" name="Titel 2">
            <a:extLst>
              <a:ext uri="{FF2B5EF4-FFF2-40B4-BE49-F238E27FC236}">
                <a16:creationId xmlns:a16="http://schemas.microsoft.com/office/drawing/2014/main" id="{49D95DDE-F6B5-453A-92C5-8E7F396EF522}"/>
              </a:ext>
            </a:extLst>
          </p:cNvPr>
          <p:cNvSpPr>
            <a:spLocks noGrp="1"/>
          </p:cNvSpPr>
          <p:nvPr>
            <p:ph type="title"/>
          </p:nvPr>
        </p:nvSpPr>
        <p:spPr/>
        <p:txBody>
          <a:bodyPr/>
          <a:lstStyle/>
          <a:p>
            <a:r>
              <a:rPr lang="de-DE" dirty="0"/>
              <a:t>Anforderungen an KS-Wände</a:t>
            </a:r>
          </a:p>
        </p:txBody>
      </p:sp>
      <p:sp>
        <p:nvSpPr>
          <p:cNvPr id="18" name="Inhaltsplatzhalter 3">
            <a:extLst>
              <a:ext uri="{FF2B5EF4-FFF2-40B4-BE49-F238E27FC236}">
                <a16:creationId xmlns:a16="http://schemas.microsoft.com/office/drawing/2014/main" id="{98CDDFFB-A6B0-4016-AACE-49E85A6A7E93}"/>
              </a:ext>
            </a:extLst>
          </p:cNvPr>
          <p:cNvSpPr txBox="1">
            <a:spLocks/>
          </p:cNvSpPr>
          <p:nvPr/>
        </p:nvSpPr>
        <p:spPr>
          <a:xfrm>
            <a:off x="2415861" y="1052730"/>
            <a:ext cx="3817914" cy="1325637"/>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39750" lvl="2" indent="0">
              <a:buNone/>
            </a:pPr>
            <a:endParaRPr lang="de-DE" dirty="0"/>
          </a:p>
          <a:p>
            <a:pPr lvl="1"/>
            <a:endParaRPr lang="de-DE" dirty="0"/>
          </a:p>
        </p:txBody>
      </p:sp>
      <p:sp>
        <p:nvSpPr>
          <p:cNvPr id="19" name="Inhaltsplatzhalter 3">
            <a:extLst>
              <a:ext uri="{FF2B5EF4-FFF2-40B4-BE49-F238E27FC236}">
                <a16:creationId xmlns:a16="http://schemas.microsoft.com/office/drawing/2014/main" id="{4010338F-CCDC-4447-B329-7B2081B64FAC}"/>
              </a:ext>
            </a:extLst>
          </p:cNvPr>
          <p:cNvSpPr txBox="1">
            <a:spLocks/>
          </p:cNvSpPr>
          <p:nvPr/>
        </p:nvSpPr>
        <p:spPr>
          <a:xfrm>
            <a:off x="2415861" y="4452360"/>
            <a:ext cx="3854218" cy="1724110"/>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de-DE" dirty="0"/>
          </a:p>
          <a:p>
            <a:pPr lvl="2"/>
            <a:endParaRPr lang="de-DE" sz="900" dirty="0"/>
          </a:p>
          <a:p>
            <a:endParaRPr lang="de-DE" dirty="0"/>
          </a:p>
        </p:txBody>
      </p:sp>
      <p:sp>
        <p:nvSpPr>
          <p:cNvPr id="10" name="Fußzeilenplatzhalter 4">
            <a:extLst>
              <a:ext uri="{FF2B5EF4-FFF2-40B4-BE49-F238E27FC236}">
                <a16:creationId xmlns:a16="http://schemas.microsoft.com/office/drawing/2014/main" id="{598C0A0A-CCB3-4C73-AC65-8157563080C0}"/>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001727" y="3681850"/>
            <a:ext cx="2828324" cy="2484000"/>
          </a:xfrm>
          <a:prstGeom prst="rect">
            <a:avLst/>
          </a:prstGeom>
        </p:spPr>
      </p:pic>
      <p:pic>
        <p:nvPicPr>
          <p:cNvPr id="6" name="Grafik 5"/>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a:ext>
            </a:extLst>
          </a:blip>
          <a:srcRect b="41379"/>
          <a:stretch/>
        </p:blipFill>
        <p:spPr>
          <a:xfrm>
            <a:off x="9001726" y="1124760"/>
            <a:ext cx="2818800" cy="2485215"/>
          </a:xfrm>
          <a:prstGeom prst="rect">
            <a:avLst/>
          </a:prstGeom>
        </p:spPr>
      </p:pic>
      <p:pic>
        <p:nvPicPr>
          <p:cNvPr id="7" name="Grafik 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25892" y="1124267"/>
            <a:ext cx="2718522" cy="5016943"/>
          </a:xfrm>
          <a:prstGeom prst="rect">
            <a:avLst/>
          </a:prstGeom>
        </p:spPr>
      </p:pic>
    </p:spTree>
    <p:extLst>
      <p:ext uri="{BB962C8B-B14F-4D97-AF65-F5344CB8AC3E}">
        <p14:creationId xmlns:p14="http://schemas.microsoft.com/office/powerpoint/2010/main" val="39800464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2622699F-87A5-438D-84EA-A411F675B971}"/>
              </a:ext>
            </a:extLst>
          </p:cNvPr>
          <p:cNvPicPr>
            <a:picLocks noChangeAspect="1"/>
          </p:cNvPicPr>
          <p:nvPr/>
        </p:nvPicPr>
        <p:blipFill>
          <a:blip r:embed="rId2"/>
          <a:stretch>
            <a:fillRect/>
          </a:stretch>
        </p:blipFill>
        <p:spPr>
          <a:xfrm>
            <a:off x="473352" y="2189170"/>
            <a:ext cx="11372767" cy="3897850"/>
          </a:xfrm>
          <a:prstGeom prst="rect">
            <a:avLst/>
          </a:prstGeom>
        </p:spPr>
      </p:pic>
      <p:sp>
        <p:nvSpPr>
          <p:cNvPr id="5" name="Inhaltsplatzhalter 4"/>
          <p:cNvSpPr>
            <a:spLocks noGrp="1"/>
          </p:cNvSpPr>
          <p:nvPr>
            <p:ph idx="1"/>
          </p:nvPr>
        </p:nvSpPr>
        <p:spPr/>
        <p:txBody>
          <a:bodyPr/>
          <a:lstStyle/>
          <a:p>
            <a:r>
              <a:rPr lang="de-DE" dirty="0"/>
              <a:t>Das Steinformat wird i.d.R. als Vielfaches vom Dünnformat (DF) angegeben</a:t>
            </a:r>
          </a:p>
          <a:p>
            <a:r>
              <a:rPr lang="de-DE" dirty="0"/>
              <a:t>Bei KS –R P-Steinen ist zusätzlich die gewünschte Wanddicke hinter dem Formatkurzzeichen anzugeben.</a:t>
            </a:r>
          </a:p>
          <a:p>
            <a:r>
              <a:rPr lang="de-DE" dirty="0"/>
              <a:t>Beispiele von KS –R-Plansteinen (h = 123 mm) zur Verarbeitung mit Dünnbettmörtel</a:t>
            </a:r>
          </a:p>
        </p:txBody>
      </p:sp>
      <p:sp>
        <p:nvSpPr>
          <p:cNvPr id="3" name="Titel 2"/>
          <p:cNvSpPr>
            <a:spLocks noGrp="1"/>
          </p:cNvSpPr>
          <p:nvPr>
            <p:ph type="title"/>
          </p:nvPr>
        </p:nvSpPr>
        <p:spPr/>
        <p:txBody>
          <a:bodyPr/>
          <a:lstStyle/>
          <a:p>
            <a:r>
              <a:rPr lang="de-DE" dirty="0"/>
              <a:t>Steinformate</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587017" y="2784086"/>
            <a:ext cx="9017967" cy="2702313"/>
          </a:xfrm>
          <a:prstGeom prst="rect">
            <a:avLst/>
          </a:prstGeom>
          <a:noFill/>
          <a:ln w="9525">
            <a:noFill/>
            <a:miter lim="800000"/>
            <a:headEnd/>
            <a:tailEnd/>
          </a:ln>
        </p:spPr>
      </p:pic>
      <p:sp>
        <p:nvSpPr>
          <p:cNvPr id="6"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108326"/>
          </a:xfrm>
        </p:spPr>
        <p:txBody>
          <a:bodyPr>
            <a:normAutofit/>
          </a:bodyPr>
          <a:lstStyle/>
          <a:p>
            <a:r>
              <a:rPr lang="de-DE" dirty="0"/>
              <a:t>Kennzeichen von Kalksandsteinkellern:</a:t>
            </a:r>
          </a:p>
          <a:p>
            <a:pPr lvl="1"/>
            <a:r>
              <a:rPr lang="de-DE" dirty="0"/>
              <a:t>Hohe Wohnqualität </a:t>
            </a:r>
          </a:p>
          <a:p>
            <a:pPr lvl="2"/>
            <a:r>
              <a:rPr lang="de-DE" dirty="0"/>
              <a:t>thermische und akustische Behaglichkeit </a:t>
            </a:r>
          </a:p>
          <a:p>
            <a:pPr lvl="2"/>
            <a:r>
              <a:rPr lang="de-DE" dirty="0"/>
              <a:t>gesundes Raumklima</a:t>
            </a:r>
          </a:p>
          <a:p>
            <a:pPr lvl="1"/>
            <a:endParaRPr lang="de-DE" sz="700" dirty="0"/>
          </a:p>
          <a:p>
            <a:pPr lvl="1"/>
            <a:r>
              <a:rPr lang="de-DE" dirty="0"/>
              <a:t>nicht brennbar </a:t>
            </a:r>
          </a:p>
          <a:p>
            <a:pPr lvl="2"/>
            <a:r>
              <a:rPr lang="de-DE" dirty="0"/>
              <a:t>z.B. für Umfassungswände von Heizungskellern</a:t>
            </a:r>
          </a:p>
          <a:p>
            <a:pPr lvl="2"/>
            <a:endParaRPr lang="de-DE" sz="700" dirty="0"/>
          </a:p>
          <a:p>
            <a:pPr lvl="1"/>
            <a:r>
              <a:rPr lang="de-DE" dirty="0"/>
              <a:t>Hoch belastbar</a:t>
            </a:r>
          </a:p>
          <a:p>
            <a:pPr lvl="2"/>
            <a:r>
              <a:rPr lang="de-DE" dirty="0"/>
              <a:t>auch für mehrgeschossige Gebäude</a:t>
            </a:r>
          </a:p>
          <a:p>
            <a:pPr lvl="1"/>
            <a:endParaRPr lang="de-DE" sz="700" dirty="0"/>
          </a:p>
          <a:p>
            <a:pPr lvl="1"/>
            <a:r>
              <a:rPr lang="de-DE" dirty="0"/>
              <a:t>Bewährte Konstruktionen </a:t>
            </a:r>
          </a:p>
          <a:p>
            <a:pPr lvl="2"/>
            <a:r>
              <a:rPr lang="de-DE" dirty="0"/>
              <a:t>mit außenliegender Perimeterdämmung entfällt ein zusätzlicher Tauwassernachweis</a:t>
            </a:r>
          </a:p>
          <a:p>
            <a:pPr lvl="1"/>
            <a:endParaRPr lang="de-DE" sz="700" dirty="0"/>
          </a:p>
          <a:p>
            <a:pPr lvl="1"/>
            <a:r>
              <a:rPr lang="de-DE" dirty="0"/>
              <a:t>Wasserdicht </a:t>
            </a:r>
          </a:p>
          <a:p>
            <a:pPr lvl="2"/>
            <a:r>
              <a:rPr lang="de-DE" dirty="0"/>
              <a:t>mit Abdichtungsbahnen oder kunststoffmodifizierten Bitumendickbeschichtungen (PMBC) die in der KS-Regelfläche auch ohne Unterputz eingesetzt werden können</a:t>
            </a:r>
          </a:p>
          <a:p>
            <a:pPr lvl="1"/>
            <a:endParaRPr lang="de-DE" sz="700" dirty="0"/>
          </a:p>
          <a:p>
            <a:pPr lvl="1"/>
            <a:endParaRPr lang="de-DE" dirty="0"/>
          </a:p>
          <a:p>
            <a:pPr lvl="1"/>
            <a:endParaRPr lang="de-DE" dirty="0"/>
          </a:p>
          <a:p>
            <a:pPr lvl="1"/>
            <a:endParaRPr lang="de-DE" dirty="0"/>
          </a:p>
          <a:p>
            <a:pPr lvl="2"/>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KS-Kellerwände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32367" y="1057524"/>
            <a:ext cx="5088158" cy="3152526"/>
          </a:xfrm>
          <a:prstGeom prst="rect">
            <a:avLst/>
          </a:prstGeom>
        </p:spPr>
      </p:pic>
    </p:spTree>
    <p:extLst>
      <p:ext uri="{BB962C8B-B14F-4D97-AF65-F5344CB8AC3E}">
        <p14:creationId xmlns:p14="http://schemas.microsoft.com/office/powerpoint/2010/main" val="333833036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Innenoberfläche</a:t>
            </a:r>
          </a:p>
          <a:p>
            <a:pPr lvl="1"/>
            <a:r>
              <a:rPr lang="de-DE" dirty="0"/>
              <a:t>Sichtbares KS-Mauerwerk</a:t>
            </a:r>
          </a:p>
          <a:p>
            <a:pPr lvl="1"/>
            <a:r>
              <a:rPr lang="de-DE" dirty="0"/>
              <a:t>Gestrichen, geschlämmt oder verputzt</a:t>
            </a:r>
          </a:p>
          <a:p>
            <a:pPr lvl="1"/>
            <a:endParaRPr lang="de-DE" dirty="0"/>
          </a:p>
          <a:p>
            <a:r>
              <a:rPr lang="de-DE" dirty="0"/>
              <a:t>Tragendes KS-Mauerwerk</a:t>
            </a:r>
          </a:p>
          <a:p>
            <a:endParaRPr lang="de-DE" dirty="0"/>
          </a:p>
          <a:p>
            <a:r>
              <a:rPr lang="de-DE" dirty="0"/>
              <a:t>Abdichtung</a:t>
            </a:r>
          </a:p>
          <a:p>
            <a:endParaRPr lang="de-DE" dirty="0"/>
          </a:p>
          <a:p>
            <a:r>
              <a:rPr lang="de-DE" dirty="0"/>
              <a:t>Perimeterdämmung für</a:t>
            </a:r>
          </a:p>
          <a:p>
            <a:pPr lvl="1"/>
            <a:r>
              <a:rPr lang="de-DE" dirty="0"/>
              <a:t>Wärmeschutz und</a:t>
            </a:r>
          </a:p>
          <a:p>
            <a:pPr lvl="1"/>
            <a:r>
              <a:rPr lang="de-DE" dirty="0"/>
              <a:t>Schutz der Abdichtung</a:t>
            </a:r>
          </a:p>
          <a:p>
            <a:pPr lvl="1"/>
            <a:endParaRPr lang="de-DE" dirty="0"/>
          </a:p>
          <a:p>
            <a:r>
              <a:rPr lang="de-DE" dirty="0"/>
              <a:t>Lagenweise verdichtete Baugrubenverfüllung</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KS-Kelleraußenwände – Aufbau von Innen nach Außen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1" name="Grafik 10">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6800850" y="1057524"/>
            <a:ext cx="3364638" cy="5000377"/>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8523" y="1157664"/>
            <a:ext cx="2349292" cy="4800096"/>
          </a:xfrm>
          <a:prstGeom prst="rect">
            <a:avLst/>
          </a:prstGeom>
        </p:spPr>
      </p:pic>
    </p:spTree>
    <p:extLst>
      <p:ext uri="{BB962C8B-B14F-4D97-AF65-F5344CB8AC3E}">
        <p14:creationId xmlns:p14="http://schemas.microsoft.com/office/powerpoint/2010/main" val="261158901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Inhaltsplatzhalter 14">
            <a:extLst>
              <a:ext uri="{FF2B5EF4-FFF2-40B4-BE49-F238E27FC236}">
                <a16:creationId xmlns:a16="http://schemas.microsoft.com/office/drawing/2014/main" id="{B9110FD2-3AE8-438A-A783-7514FDB7D86B}"/>
              </a:ext>
            </a:extLst>
          </p:cNvPr>
          <p:cNvSpPr>
            <a:spLocks noGrp="1"/>
          </p:cNvSpPr>
          <p:nvPr>
            <p:ph idx="1"/>
          </p:nvPr>
        </p:nvSpPr>
        <p:spPr/>
        <p:txBody>
          <a:bodyPr/>
          <a:lstStyle/>
          <a:p>
            <a:r>
              <a:rPr lang="de-DE" dirty="0"/>
              <a:t>U-Werte von KS-Kellerwänden mit Perimeterdämmung</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Wärmeschutz von KS-Kelleraußenwänden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08674" y="1472561"/>
            <a:ext cx="9450932" cy="4608582"/>
          </a:xfrm>
          <a:prstGeom prst="rect">
            <a:avLst/>
          </a:prstGeom>
        </p:spPr>
      </p:pic>
    </p:spTree>
    <p:extLst>
      <p:ext uri="{BB962C8B-B14F-4D97-AF65-F5344CB8AC3E}">
        <p14:creationId xmlns:p14="http://schemas.microsoft.com/office/powerpoint/2010/main" val="1346194042"/>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lstStyle/>
          <a:p>
            <a:r>
              <a:rPr lang="de-DE" dirty="0"/>
              <a:t>KS-Kellerwände werden hoch beansprucht:	</a:t>
            </a:r>
          </a:p>
          <a:p>
            <a:pPr lvl="1"/>
            <a:r>
              <a:rPr lang="de-DE" dirty="0"/>
              <a:t>Vertikal:</a:t>
            </a:r>
          </a:p>
          <a:p>
            <a:pPr lvl="2"/>
            <a:r>
              <a:rPr lang="de-DE" dirty="0"/>
              <a:t>Geschossdecken</a:t>
            </a:r>
          </a:p>
          <a:p>
            <a:pPr lvl="2"/>
            <a:r>
              <a:rPr lang="de-DE" dirty="0"/>
              <a:t>Aufgehende Wänden</a:t>
            </a:r>
          </a:p>
          <a:p>
            <a:pPr lvl="1"/>
            <a:r>
              <a:rPr lang="de-DE" dirty="0"/>
              <a:t>Horizontal:</a:t>
            </a:r>
          </a:p>
          <a:p>
            <a:pPr lvl="2"/>
            <a:r>
              <a:rPr lang="de-DE" dirty="0"/>
              <a:t>Erddruck</a:t>
            </a:r>
          </a:p>
          <a:p>
            <a:r>
              <a:rPr lang="de-DE" dirty="0"/>
              <a:t>Aufnahme von Spannungen:</a:t>
            </a:r>
          </a:p>
          <a:p>
            <a:pPr lvl="1"/>
            <a:r>
              <a:rPr lang="de-DE" dirty="0"/>
              <a:t>Druckspannungen sehr gut</a:t>
            </a:r>
          </a:p>
          <a:p>
            <a:pPr lvl="1"/>
            <a:r>
              <a:rPr lang="de-DE" dirty="0"/>
              <a:t>Zug- und Biegezugspannungen rechnerisch nicht</a:t>
            </a:r>
          </a:p>
          <a:p>
            <a:pPr lvl="1"/>
            <a:r>
              <a:rPr lang="de-DE" altLang="de-DE" dirty="0"/>
              <a:t>resultierende Biegebeanspruchung aus Erddruck bei großer Vertikalbelastung gut </a:t>
            </a:r>
          </a:p>
          <a:p>
            <a:pPr lvl="2"/>
            <a:r>
              <a:rPr lang="de-DE" altLang="de-DE" dirty="0"/>
              <a:t>Biegezugspannungen werden überdrückt</a:t>
            </a:r>
          </a:p>
          <a:p>
            <a:r>
              <a:rPr lang="de-DE" altLang="de-DE" dirty="0"/>
              <a:t>Werden die Randbedingungen des vereinfachten </a:t>
            </a:r>
            <a:r>
              <a:rPr lang="de-DE" altLang="de-DE" dirty="0" err="1"/>
              <a:t>Berechungsverfahrens</a:t>
            </a:r>
            <a:r>
              <a:rPr lang="de-DE" altLang="de-DE" dirty="0"/>
              <a:t> nicht eingehalten, ist der Nachweis nach DIN EN 1996-1-1/NA zu führen</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 von KS-Kelleraußenwänden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8" name="Grafik 7">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7790062" y="1057524"/>
            <a:ext cx="4030462" cy="5000377"/>
          </a:xfrm>
          <a:prstGeom prst="rect">
            <a:avLst/>
          </a:prstGeom>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34129" y="1304014"/>
            <a:ext cx="3590012" cy="4626458"/>
          </a:xfrm>
          <a:prstGeom prst="rect">
            <a:avLst/>
          </a:prstGeom>
        </p:spPr>
      </p:pic>
    </p:spTree>
    <p:extLst>
      <p:ext uri="{BB962C8B-B14F-4D97-AF65-F5344CB8AC3E}">
        <p14:creationId xmlns:p14="http://schemas.microsoft.com/office/powerpoint/2010/main" val="2684428277"/>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119439"/>
          </a:xfrm>
        </p:spPr>
        <p:txBody>
          <a:bodyPr/>
          <a:lstStyle/>
          <a:p>
            <a:r>
              <a:rPr lang="de-DE" altLang="de-DE" dirty="0"/>
              <a:t>Bei geringer Vertikallast und hoher Erdanschüttung (z. B. Kellerwand eines EFH mit Terrasse und großer Fensterfront oder bei leichten Fertighäusern) ergeben sich dickere Wände, die ggf. ausgesteift werden müssen</a:t>
            </a:r>
            <a:endParaRPr lang="en-GB" altLang="de-DE" dirty="0"/>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 von KS-Kelleraußenwänden - Lastabtragsysteme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8119" y="2056013"/>
            <a:ext cx="6370168" cy="3961280"/>
          </a:xfrm>
          <a:prstGeom prst="rect">
            <a:avLst/>
          </a:prstGeom>
        </p:spPr>
      </p:pic>
    </p:spTree>
    <p:extLst>
      <p:ext uri="{BB962C8B-B14F-4D97-AF65-F5344CB8AC3E}">
        <p14:creationId xmlns:p14="http://schemas.microsoft.com/office/powerpoint/2010/main" val="266036972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470374"/>
          </a:xfrm>
        </p:spPr>
        <p:txBody>
          <a:bodyPr>
            <a:normAutofit/>
          </a:bodyPr>
          <a:lstStyle/>
          <a:p>
            <a:r>
              <a:rPr lang="de-DE" dirty="0"/>
              <a:t>Grundlage: DIN EN 1996-3/NA</a:t>
            </a:r>
          </a:p>
          <a:p>
            <a:r>
              <a:rPr lang="de-DE" dirty="0"/>
              <a:t>Verzicht auf den Nachweis des Erddrucks </a:t>
            </a:r>
          </a:p>
          <a:p>
            <a:r>
              <a:rPr lang="de-DE" dirty="0"/>
              <a:t>Voraussetzungen:	</a:t>
            </a:r>
          </a:p>
          <a:p>
            <a:pPr lvl="1" defTabSz="650875">
              <a:tabLst>
                <a:tab pos="3498850" algn="l"/>
                <a:tab pos="3675063" algn="l"/>
              </a:tabLst>
            </a:pPr>
            <a:r>
              <a:rPr lang="de-DE" dirty="0"/>
              <a:t>Wanddicke:		t	</a:t>
            </a:r>
            <a:r>
              <a:rPr lang="de-DE" altLang="de-DE" dirty="0"/>
              <a:t>≥</a:t>
            </a:r>
            <a:r>
              <a:rPr lang="de-DE" dirty="0"/>
              <a:t> 24 cm</a:t>
            </a:r>
          </a:p>
          <a:p>
            <a:pPr marL="279400" lvl="1" indent="0" defTabSz="650875">
              <a:buNone/>
              <a:tabLst>
                <a:tab pos="3498850" algn="l"/>
                <a:tab pos="3675063" algn="l"/>
              </a:tabLst>
            </a:pPr>
            <a:r>
              <a:rPr lang="de-DE" sz="900" dirty="0"/>
              <a:t>	</a:t>
            </a:r>
          </a:p>
          <a:p>
            <a:pPr lvl="1" defTabSz="650875">
              <a:tabLst>
                <a:tab pos="3498850" algn="l"/>
                <a:tab pos="3678238" algn="l"/>
              </a:tabLst>
            </a:pPr>
            <a:r>
              <a:rPr lang="de-DE" dirty="0"/>
              <a:t>Lichte Höhe der Kellerwand:		h	</a:t>
            </a:r>
            <a:r>
              <a:rPr lang="de-DE" altLang="de-DE" dirty="0"/>
              <a:t>≤ 2,60 m</a:t>
            </a:r>
            <a:r>
              <a:rPr lang="de-DE" dirty="0"/>
              <a:t>	</a:t>
            </a:r>
          </a:p>
          <a:p>
            <a:pPr lvl="1" defTabSz="650875">
              <a:tabLst>
                <a:tab pos="3498850" algn="l"/>
                <a:tab pos="3678238" algn="l"/>
              </a:tabLst>
            </a:pPr>
            <a:endParaRPr lang="de-DE" altLang="de-DE" sz="900" dirty="0"/>
          </a:p>
          <a:p>
            <a:pPr lvl="1" defTabSz="735013">
              <a:tabLst>
                <a:tab pos="3498850" algn="l"/>
              </a:tabLst>
            </a:pPr>
            <a:r>
              <a:rPr lang="de-DE" dirty="0" err="1"/>
              <a:t>Anschütthöhe</a:t>
            </a:r>
            <a:r>
              <a:rPr lang="de-DE" dirty="0"/>
              <a:t>:		h</a:t>
            </a:r>
            <a:r>
              <a:rPr lang="de-DE" sz="800" baseline="-25000" dirty="0"/>
              <a:t>e</a:t>
            </a:r>
            <a:r>
              <a:rPr lang="de-DE" sz="800" dirty="0"/>
              <a:t>  </a:t>
            </a:r>
            <a:r>
              <a:rPr lang="de-DE" altLang="de-DE" dirty="0"/>
              <a:t>≤ 1</a:t>
            </a:r>
            <a:r>
              <a:rPr lang="de-DE" dirty="0"/>
              <a:t>,15 · h</a:t>
            </a:r>
          </a:p>
          <a:p>
            <a:pPr lvl="1" defTabSz="735013">
              <a:tabLst>
                <a:tab pos="3498850" algn="l"/>
              </a:tabLst>
            </a:pPr>
            <a:endParaRPr lang="de-DE" sz="900" dirty="0"/>
          </a:p>
          <a:p>
            <a:pPr lvl="1" defTabSz="652463">
              <a:tabLst>
                <a:tab pos="3498850" algn="l"/>
                <a:tab pos="3678238" algn="l"/>
              </a:tabLst>
            </a:pPr>
            <a:r>
              <a:rPr lang="de-DE" altLang="de-DE" dirty="0"/>
              <a:t>Einzellast bis 1,5 m zur Wand:	F 	≤ 15 kN</a:t>
            </a:r>
          </a:p>
          <a:p>
            <a:pPr lvl="1" defTabSz="652463">
              <a:tabLst>
                <a:tab pos="3498850" algn="l"/>
                <a:tab pos="3678238" algn="l"/>
              </a:tabLst>
            </a:pPr>
            <a:endParaRPr lang="de-DE" altLang="de-DE" sz="900" dirty="0"/>
          </a:p>
          <a:p>
            <a:pPr lvl="1" defTabSz="652463">
              <a:tabLst>
                <a:tab pos="3498850" algn="l"/>
                <a:tab pos="3678238" algn="l"/>
              </a:tabLst>
            </a:pPr>
            <a:r>
              <a:rPr lang="de-DE" altLang="de-DE" dirty="0"/>
              <a:t>Verkehrslast:</a:t>
            </a:r>
            <a:r>
              <a:rPr lang="de-DE" dirty="0"/>
              <a:t> 		</a:t>
            </a:r>
            <a:r>
              <a:rPr lang="de-DE" dirty="0" err="1"/>
              <a:t>q</a:t>
            </a:r>
            <a:r>
              <a:rPr lang="de-DE" sz="800" baseline="-25000" dirty="0" err="1"/>
              <a:t>k</a:t>
            </a:r>
            <a:r>
              <a:rPr lang="de-DE" sz="800" dirty="0"/>
              <a:t> </a:t>
            </a:r>
            <a:r>
              <a:rPr lang="de-DE" altLang="de-DE" dirty="0"/>
              <a:t>	≤ 5 kN/m²</a:t>
            </a:r>
          </a:p>
          <a:p>
            <a:pPr lvl="1" defTabSz="652463">
              <a:tabLst>
                <a:tab pos="3498850" algn="l"/>
                <a:tab pos="3678238" algn="l"/>
              </a:tabLst>
            </a:pPr>
            <a:endParaRPr lang="de-DE" altLang="de-DE" sz="900" dirty="0"/>
          </a:p>
          <a:p>
            <a:pPr lvl="1" defTabSz="735013">
              <a:tabLst>
                <a:tab pos="3498850" algn="l"/>
              </a:tabLst>
            </a:pPr>
            <a:r>
              <a:rPr lang="de-DE" dirty="0"/>
              <a:t>Scheibenwirkung der Kellerdecke</a:t>
            </a:r>
          </a:p>
          <a:p>
            <a:pPr lvl="1" defTabSz="735013">
              <a:tabLst>
                <a:tab pos="3498850" algn="l"/>
              </a:tabLst>
            </a:pPr>
            <a:endParaRPr lang="de-DE" sz="900" dirty="0"/>
          </a:p>
          <a:p>
            <a:pPr lvl="1" defTabSz="735013">
              <a:tabLst>
                <a:tab pos="3498850" algn="l"/>
              </a:tabLst>
            </a:pPr>
            <a:r>
              <a:rPr lang="de-DE" dirty="0"/>
              <a:t>Keine ansteigendes Gelände (von der Wand aus)</a:t>
            </a:r>
          </a:p>
          <a:p>
            <a:pPr lvl="1" defTabSz="735013">
              <a:tabLst>
                <a:tab pos="3498850" algn="l"/>
              </a:tabLst>
            </a:pPr>
            <a:endParaRPr lang="de-DE" sz="900" dirty="0"/>
          </a:p>
          <a:p>
            <a:pPr lvl="1" defTabSz="735013">
              <a:tabLst>
                <a:tab pos="3498850" algn="l"/>
              </a:tabLst>
            </a:pPr>
            <a:r>
              <a:rPr lang="de-DE" dirty="0"/>
              <a:t>Kein hydrostatischer Druck auf die Wand</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 von KS-Kelleraußenwänden – Vereinfachtes Verfahren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9" name="Grafik 8">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7114032" y="1057524"/>
            <a:ext cx="4706492" cy="5000377"/>
          </a:xfrm>
          <a:prstGeom prst="rect">
            <a:avLst/>
          </a:prstGeom>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2741" y="1343739"/>
            <a:ext cx="4149073" cy="4427945"/>
          </a:xfrm>
          <a:prstGeom prst="rect">
            <a:avLst/>
          </a:prstGeom>
        </p:spPr>
      </p:pic>
    </p:spTree>
    <p:extLst>
      <p:ext uri="{BB962C8B-B14F-4D97-AF65-F5344CB8AC3E}">
        <p14:creationId xmlns:p14="http://schemas.microsoft.com/office/powerpoint/2010/main" val="312377860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6045394" cy="5470374"/>
          </a:xfrm>
        </p:spPr>
        <p:txBody>
          <a:bodyPr>
            <a:normAutofit/>
          </a:bodyPr>
          <a:lstStyle/>
          <a:p>
            <a:pPr lvl="1"/>
            <a:r>
              <a:rPr lang="de-DE" dirty="0"/>
              <a:t>Einwirkende Normalkraft </a:t>
            </a:r>
            <a:r>
              <a:rPr lang="de-DE" dirty="0" err="1"/>
              <a:t>n</a:t>
            </a:r>
            <a:r>
              <a:rPr lang="de-DE" sz="800" baseline="-25000" dirty="0" err="1"/>
              <a:t>Ed</a:t>
            </a:r>
            <a:r>
              <a:rPr lang="de-DE" sz="800" dirty="0"/>
              <a:t> </a:t>
            </a:r>
            <a:r>
              <a:rPr lang="de-DE" dirty="0"/>
              <a:t>in halber Höhe der Anschüttung liegt innerhalb definierter Grenzen</a:t>
            </a:r>
          </a:p>
          <a:p>
            <a:pPr lvl="1"/>
            <a:endParaRPr lang="de-DE" dirty="0"/>
          </a:p>
          <a:p>
            <a:pPr lvl="1"/>
            <a:r>
              <a:rPr lang="de-DE" dirty="0"/>
              <a:t>Keine Gleitfläche am </a:t>
            </a:r>
            <a:r>
              <a:rPr lang="de-DE" dirty="0" err="1"/>
              <a:t>Wandfuß</a:t>
            </a:r>
            <a:r>
              <a:rPr lang="de-DE" dirty="0"/>
              <a:t>! </a:t>
            </a:r>
          </a:p>
          <a:p>
            <a:pPr marL="279400" lvl="1" indent="0" defTabSz="539750">
              <a:buNone/>
            </a:pPr>
            <a:r>
              <a:rPr lang="de-DE" dirty="0"/>
              <a:t>	In der Regel sind Sperrschichten zulässig aus z. B:</a:t>
            </a:r>
          </a:p>
          <a:p>
            <a:pPr lvl="2" defTabSz="539750"/>
            <a:r>
              <a:rPr lang="de-DE" dirty="0" err="1"/>
              <a:t>besandeten</a:t>
            </a:r>
            <a:r>
              <a:rPr lang="de-DE" dirty="0"/>
              <a:t> Bitumendachbahnen R 500</a:t>
            </a:r>
          </a:p>
          <a:p>
            <a:pPr lvl="2" defTabSz="539750"/>
            <a:r>
              <a:rPr lang="de-DE" dirty="0"/>
              <a:t>mineralischen Dichtungsschlämmen</a:t>
            </a:r>
          </a:p>
          <a:p>
            <a:pPr lvl="1"/>
            <a:endParaRPr lang="de-DE" dirty="0"/>
          </a:p>
          <a:p>
            <a:pPr lvl="1"/>
            <a:r>
              <a:rPr lang="de-DE" dirty="0"/>
              <a:t>Verfüllung und Verdichtung des Arbeitsraumes:</a:t>
            </a:r>
          </a:p>
          <a:p>
            <a:pPr lvl="2"/>
            <a:r>
              <a:rPr lang="de-DE" dirty="0"/>
              <a:t>Nichtbindiger Boden</a:t>
            </a:r>
          </a:p>
          <a:p>
            <a:pPr marL="809625" lvl="4" indent="266700"/>
            <a:r>
              <a:rPr lang="de-DE" dirty="0"/>
              <a:t>Rüttelplatten oder Stampfer mit:</a:t>
            </a:r>
          </a:p>
          <a:p>
            <a:pPr marL="1076325" lvl="4" indent="266700"/>
            <a:r>
              <a:rPr lang="de-DE" dirty="0"/>
              <a:t>Breite des Verdichtungsgerätes: </a:t>
            </a:r>
            <a:r>
              <a:rPr lang="de-DE" altLang="de-DE" dirty="0"/>
              <a:t>≤ 50 cm</a:t>
            </a:r>
          </a:p>
          <a:p>
            <a:pPr marL="1076325" lvl="4" indent="266700"/>
            <a:r>
              <a:rPr lang="de-DE" dirty="0"/>
              <a:t>Wirktiefe:			 </a:t>
            </a:r>
            <a:r>
              <a:rPr lang="de-DE" altLang="de-DE" dirty="0"/>
              <a:t>≤ 35 cm</a:t>
            </a:r>
          </a:p>
          <a:p>
            <a:pPr marL="1076325" lvl="4" indent="266700"/>
            <a:r>
              <a:rPr lang="de-DE" dirty="0"/>
              <a:t>Gewicht:			 ca. 100 kg</a:t>
            </a:r>
          </a:p>
          <a:p>
            <a:pPr marL="1076325" lvl="4" indent="266700"/>
            <a:r>
              <a:rPr lang="de-DE" dirty="0"/>
              <a:t>Zentrifugalkräfte		 max. 15 kN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a:xfrm>
            <a:off x="447757" y="533400"/>
            <a:ext cx="11372768" cy="360363"/>
          </a:xfrm>
        </p:spPr>
        <p:txBody>
          <a:bodyPr/>
          <a:lstStyle/>
          <a:p>
            <a:r>
              <a:rPr lang="de-DE" dirty="0"/>
              <a:t>Statik von KS-Kelleraußenwänden – Vereinfachtes Verfahren</a:t>
            </a:r>
            <a:endParaRPr lang="de-DE" sz="900"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7114032" y="1057524"/>
            <a:ext cx="4706492" cy="5000377"/>
          </a:xfrm>
          <a:prstGeom prst="rect">
            <a:avLst/>
          </a:prstGeom>
        </p:spPr>
      </p:pic>
      <p:pic>
        <p:nvPicPr>
          <p:cNvPr id="8" name="Grafik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92741" y="1343739"/>
            <a:ext cx="4149073" cy="4427945"/>
          </a:xfrm>
          <a:prstGeom prst="rect">
            <a:avLst/>
          </a:prstGeom>
        </p:spPr>
      </p:pic>
    </p:spTree>
    <p:extLst>
      <p:ext uri="{BB962C8B-B14F-4D97-AF65-F5344CB8AC3E}">
        <p14:creationId xmlns:p14="http://schemas.microsoft.com/office/powerpoint/2010/main" val="1534151962"/>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a:xfrm>
            <a:off x="447757" y="533400"/>
            <a:ext cx="11372768" cy="360363"/>
          </a:xfrm>
        </p:spPr>
        <p:txBody>
          <a:bodyPr/>
          <a:lstStyle/>
          <a:p>
            <a:r>
              <a:rPr lang="de-DE" dirty="0"/>
              <a:t>Statik von KS-Kelleraußenwänden – Vereinfachtes Verfahren</a:t>
            </a:r>
            <a:endParaRPr lang="de-DE" sz="900"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
        <p:nvSpPr>
          <p:cNvPr id="8" name="Inhaltsplatzhalter 7">
            <a:extLst>
              <a:ext uri="{FF2B5EF4-FFF2-40B4-BE49-F238E27FC236}">
                <a16:creationId xmlns:a16="http://schemas.microsoft.com/office/drawing/2014/main" id="{77FFEEF5-F5F0-4ABF-92F1-38C0B57AE9B7}"/>
              </a:ext>
            </a:extLst>
          </p:cNvPr>
          <p:cNvSpPr>
            <a:spLocks noGrp="1"/>
          </p:cNvSpPr>
          <p:nvPr>
            <p:ph idx="1"/>
          </p:nvPr>
        </p:nvSpPr>
        <p:spPr/>
        <p:txBody>
          <a:bodyPr/>
          <a:lstStyle/>
          <a:p>
            <a:r>
              <a:rPr lang="de-DE" dirty="0"/>
              <a:t>Ständige Auflast für Kelleraußenwände ohne rechnerischen Nachweis  - bei einachsiger, lotrechter Lastabtragung</a:t>
            </a:r>
          </a:p>
          <a:p>
            <a:r>
              <a:rPr lang="de-DE" dirty="0"/>
              <a:t>Bedingung: ständige Auflast muss höher als der Mindestwert sein</a:t>
            </a:r>
          </a:p>
          <a:p>
            <a:pPr lvl="1"/>
            <a:endParaRPr lang="de-DE" dirty="0"/>
          </a:p>
          <a:p>
            <a:endParaRPr lang="de-DE" dirty="0"/>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4541" y="2078689"/>
            <a:ext cx="8608763" cy="3989437"/>
          </a:xfrm>
          <a:prstGeom prst="rect">
            <a:avLst/>
          </a:prstGeom>
        </p:spPr>
      </p:pic>
    </p:spTree>
    <p:extLst>
      <p:ext uri="{BB962C8B-B14F-4D97-AF65-F5344CB8AC3E}">
        <p14:creationId xmlns:p14="http://schemas.microsoft.com/office/powerpoint/2010/main" val="2703382414"/>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a:xfrm>
            <a:off x="447757" y="533400"/>
            <a:ext cx="11372768" cy="360363"/>
          </a:xfrm>
        </p:spPr>
        <p:txBody>
          <a:bodyPr/>
          <a:lstStyle/>
          <a:p>
            <a:r>
              <a:rPr lang="de-DE" dirty="0"/>
              <a:t>Statik von KS-Kelleraußenwänden – Vereinfachtes Verfahren</a:t>
            </a:r>
            <a:endParaRPr lang="de-DE" sz="900"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mc:AlternateContent xmlns:mc="http://schemas.openxmlformats.org/markup-compatibility/2006" xmlns:a14="http://schemas.microsoft.com/office/drawing/2010/main">
        <mc:Choice Requires="a14">
          <p:sp>
            <p:nvSpPr>
              <p:cNvPr id="8" name="Inhaltsplatzhalter 7">
                <a:extLst>
                  <a:ext uri="{FF2B5EF4-FFF2-40B4-BE49-F238E27FC236}">
                    <a16:creationId xmlns:a16="http://schemas.microsoft.com/office/drawing/2014/main" id="{77FFEEF5-F5F0-4ABF-92F1-38C0B57AE9B7}"/>
                  </a:ext>
                </a:extLst>
              </p:cNvPr>
              <p:cNvSpPr>
                <a:spLocks noGrp="1"/>
              </p:cNvSpPr>
              <p:nvPr>
                <p:ph idx="1"/>
              </p:nvPr>
            </p:nvSpPr>
            <p:spPr>
              <a:xfrm>
                <a:off x="345881" y="1057524"/>
                <a:ext cx="7124962" cy="5729818"/>
              </a:xfrm>
            </p:spPr>
            <p:txBody>
              <a:bodyPr>
                <a:normAutofit/>
              </a:bodyPr>
              <a:lstStyle/>
              <a:p>
                <a:r>
                  <a:rPr lang="de-DE" dirty="0"/>
                  <a:t>Rechnerischer Nachweis der Tragfähigkeit</a:t>
                </a:r>
              </a:p>
              <a:p>
                <a:r>
                  <a:rPr lang="de-DE" dirty="0"/>
                  <a:t>einwirkende Normalkraft </a:t>
                </a:r>
                <a:r>
                  <a:rPr lang="de-DE" dirty="0" err="1"/>
                  <a:t>n</a:t>
                </a:r>
                <a:r>
                  <a:rPr lang="de-DE" baseline="-25000" dirty="0" err="1"/>
                  <a:t>Ed</a:t>
                </a:r>
                <a:r>
                  <a:rPr lang="de-DE" dirty="0"/>
                  <a:t> muss in halber Höhe der Anschüttung bei einachsigem Lastabtrag innerhalb folgender Grenzen liegen:</a:t>
                </a:r>
              </a:p>
              <a:p>
                <a:pPr lvl="1"/>
                <a14:m>
                  <m:oMath xmlns:m="http://schemas.openxmlformats.org/officeDocument/2006/math">
                    <m:sSub>
                      <m:sSubPr>
                        <m:ctrlPr>
                          <a:rPr lang="de-DE" i="1" smtClean="0">
                            <a:latin typeface="Cambria Math" panose="02040503050406030204" pitchFamily="18" charset="0"/>
                          </a:rPr>
                        </m:ctrlPr>
                      </m:sSubPr>
                      <m:e>
                        <m:r>
                          <m:rPr>
                            <m:sty m:val="p"/>
                          </m:rPr>
                          <a:rPr lang="de-DE" b="0" i="0" smtClean="0">
                            <a:latin typeface="Cambria Math" panose="02040503050406030204" pitchFamily="18" charset="0"/>
                          </a:rPr>
                          <m:t>n</m:t>
                        </m:r>
                      </m:e>
                      <m:sub>
                        <m:r>
                          <m:rPr>
                            <m:sty m:val="p"/>
                          </m:rPr>
                          <a:rPr lang="de-DE" b="0" i="0" smtClean="0">
                            <a:latin typeface="Cambria Math" panose="02040503050406030204" pitchFamily="18" charset="0"/>
                          </a:rPr>
                          <m:t>Ed</m:t>
                        </m:r>
                      </m:sub>
                    </m:sSub>
                    <m:r>
                      <a:rPr lang="de-DE" i="0" smtClean="0">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n</m:t>
                        </m:r>
                      </m:e>
                      <m:sub>
                        <m:r>
                          <m:rPr>
                            <m:sty m:val="p"/>
                          </m:rPr>
                          <a:rPr lang="de-DE" b="0" i="0" smtClean="0">
                            <a:latin typeface="Cambria Math" panose="02040503050406030204" pitchFamily="18" charset="0"/>
                            <a:ea typeface="Cambria Math" panose="02040503050406030204" pitchFamily="18" charset="0"/>
                          </a:rPr>
                          <m:t>Ed</m:t>
                        </m:r>
                        <m:r>
                          <a:rPr lang="de-DE" b="0" i="0" smtClean="0">
                            <a:latin typeface="Cambria Math" panose="02040503050406030204" pitchFamily="18" charset="0"/>
                            <a:ea typeface="Cambria Math" panose="02040503050406030204" pitchFamily="18" charset="0"/>
                          </a:rPr>
                          <m:t>,</m:t>
                        </m:r>
                        <m:r>
                          <m:rPr>
                            <m:sty m:val="p"/>
                          </m:rPr>
                          <a:rPr lang="de-DE" b="0" i="0" smtClean="0">
                            <a:latin typeface="Cambria Math" panose="02040503050406030204" pitchFamily="18" charset="0"/>
                            <a:ea typeface="Cambria Math" panose="02040503050406030204" pitchFamily="18" charset="0"/>
                          </a:rPr>
                          <m:t>max</m:t>
                        </m:r>
                      </m:sub>
                    </m:sSub>
                    <m:r>
                      <a:rPr lang="de-DE" i="0" smtClean="0">
                        <a:latin typeface="Cambria Math" panose="02040503050406030204" pitchFamily="18" charset="0"/>
                        <a:ea typeface="Cambria Math" panose="02040503050406030204" pitchFamily="18" charset="0"/>
                      </a:rPr>
                      <m:t>=</m:t>
                    </m:r>
                    <m:f>
                      <m:fPr>
                        <m:ctrlPr>
                          <a:rPr lang="de-DE" i="1" smtClean="0">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t</m:t>
                        </m:r>
                        <m:r>
                          <a:rPr lang="de-DE" b="0" i="0" smtClean="0">
                            <a:latin typeface="Cambria Math" panose="02040503050406030204" pitchFamily="18" charset="0"/>
                            <a:ea typeface="Cambria Math" panose="02040503050406030204" pitchFamily="18" charset="0"/>
                          </a:rPr>
                          <m:t> ∙ </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f</m:t>
                            </m:r>
                          </m:e>
                          <m:sub>
                            <m:r>
                              <m:rPr>
                                <m:sty m:val="p"/>
                              </m:rPr>
                              <a:rPr lang="de-DE" b="0" i="0" smtClean="0">
                                <a:latin typeface="Cambria Math" panose="02040503050406030204" pitchFamily="18" charset="0"/>
                                <a:ea typeface="Cambria Math" panose="02040503050406030204" pitchFamily="18" charset="0"/>
                              </a:rPr>
                              <m:t>d</m:t>
                            </m:r>
                          </m:sub>
                        </m:sSub>
                      </m:num>
                      <m:den>
                        <m:r>
                          <a:rPr lang="de-DE" b="0" i="0" smtClean="0">
                            <a:latin typeface="Cambria Math" panose="02040503050406030204" pitchFamily="18" charset="0"/>
                            <a:ea typeface="Cambria Math" panose="02040503050406030204" pitchFamily="18" charset="0"/>
                          </a:rPr>
                          <m:t>3</m:t>
                        </m:r>
                      </m:den>
                    </m:f>
                    <m:r>
                      <a:rPr lang="de-DE" b="0" i="0" smtClean="0">
                        <a:latin typeface="Cambria Math" panose="02040503050406030204" pitchFamily="18" charset="0"/>
                        <a:ea typeface="Cambria Math" panose="02040503050406030204" pitchFamily="18" charset="0"/>
                      </a:rPr>
                      <m:t> </m:t>
                    </m:r>
                    <m:d>
                      <m:dPr>
                        <m:begChr m:val="["/>
                        <m:endChr m:val="]"/>
                        <m:ctrlPr>
                          <a:rPr lang="de-DE" b="0" i="1" smtClean="0">
                            <a:latin typeface="Cambria Math" panose="02040503050406030204" pitchFamily="18" charset="0"/>
                            <a:ea typeface="Cambria Math" panose="02040503050406030204" pitchFamily="18" charset="0"/>
                          </a:rPr>
                        </m:ctrlPr>
                      </m:dPr>
                      <m:e>
                        <m:f>
                          <m:fPr>
                            <m:type m:val="lin"/>
                            <m:ctrlPr>
                              <a:rPr lang="de-DE" b="0" i="1" smtClean="0">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kN</m:t>
                            </m:r>
                          </m:num>
                          <m:den>
                            <m:r>
                              <m:rPr>
                                <m:sty m:val="p"/>
                              </m:rPr>
                              <a:rPr lang="de-DE" b="0" i="0" smtClean="0">
                                <a:latin typeface="Cambria Math" panose="02040503050406030204" pitchFamily="18" charset="0"/>
                                <a:ea typeface="Cambria Math" panose="02040503050406030204" pitchFamily="18" charset="0"/>
                              </a:rPr>
                              <m:t>m</m:t>
                            </m:r>
                          </m:den>
                        </m:f>
                      </m:e>
                    </m:d>
                  </m:oMath>
                </a14:m>
                <a:endParaRPr lang="de-DE" dirty="0"/>
              </a:p>
              <a:p>
                <a:pPr lvl="1">
                  <a:spcAft>
                    <a:spcPts val="1200"/>
                  </a:spcAft>
                </a:pPr>
                <a14:m>
                  <m:oMath xmlns:m="http://schemas.openxmlformats.org/officeDocument/2006/math">
                    <m:sSub>
                      <m:sSubPr>
                        <m:ctrlPr>
                          <a:rPr lang="de-DE" i="1">
                            <a:latin typeface="Cambria Math" panose="02040503050406030204" pitchFamily="18" charset="0"/>
                          </a:rPr>
                        </m:ctrlPr>
                      </m:sSubPr>
                      <m:e>
                        <m:r>
                          <m:rPr>
                            <m:sty m:val="p"/>
                          </m:rPr>
                          <a:rPr lang="de-DE" i="0">
                            <a:latin typeface="Cambria Math" panose="02040503050406030204" pitchFamily="18" charset="0"/>
                          </a:rPr>
                          <m:t>n</m:t>
                        </m:r>
                      </m:e>
                      <m:sub>
                        <m:r>
                          <m:rPr>
                            <m:sty m:val="p"/>
                          </m:rPr>
                          <a:rPr lang="de-DE" i="0">
                            <a:latin typeface="Cambria Math" panose="02040503050406030204" pitchFamily="18" charset="0"/>
                          </a:rPr>
                          <m:t>Ed</m:t>
                        </m:r>
                      </m:sub>
                    </m:sSub>
                    <m:r>
                      <a:rPr lang="de-DE" i="0" smtClean="0">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m:rPr>
                            <m:sty m:val="p"/>
                          </m:rPr>
                          <a:rPr lang="de-DE" i="0">
                            <a:latin typeface="Cambria Math" panose="02040503050406030204" pitchFamily="18" charset="0"/>
                            <a:ea typeface="Cambria Math" panose="02040503050406030204" pitchFamily="18" charset="0"/>
                          </a:rPr>
                          <m:t>n</m:t>
                        </m:r>
                      </m:e>
                      <m:sub>
                        <m:r>
                          <m:rPr>
                            <m:sty m:val="p"/>
                          </m:rPr>
                          <a:rPr lang="de-DE" i="0">
                            <a:latin typeface="Cambria Math" panose="02040503050406030204" pitchFamily="18" charset="0"/>
                            <a:ea typeface="Cambria Math" panose="02040503050406030204" pitchFamily="18" charset="0"/>
                          </a:rPr>
                          <m:t>Ed</m:t>
                        </m:r>
                        <m:r>
                          <a:rPr lang="de-DE" i="0">
                            <a:latin typeface="Cambria Math" panose="02040503050406030204" pitchFamily="18" charset="0"/>
                            <a:ea typeface="Cambria Math" panose="02040503050406030204" pitchFamily="18" charset="0"/>
                          </a:rPr>
                          <m:t>,</m:t>
                        </m:r>
                        <m:r>
                          <m:rPr>
                            <m:sty m:val="p"/>
                          </m:rPr>
                          <a:rPr lang="de-DE" i="0">
                            <a:latin typeface="Cambria Math" panose="02040503050406030204" pitchFamily="18" charset="0"/>
                            <a:ea typeface="Cambria Math" panose="02040503050406030204" pitchFamily="18" charset="0"/>
                          </a:rPr>
                          <m:t>min</m:t>
                        </m:r>
                      </m:sub>
                    </m:sSub>
                    <m:r>
                      <a:rPr lang="de-DE" i="0">
                        <a:latin typeface="Cambria Math" panose="02040503050406030204" pitchFamily="18" charset="0"/>
                        <a:ea typeface="Cambria Math" panose="02040503050406030204" pitchFamily="18" charset="0"/>
                      </a:rPr>
                      <m:t>=</m:t>
                    </m:r>
                    <m:f>
                      <m:fPr>
                        <m:ctrlPr>
                          <a:rPr lang="de-DE" i="1">
                            <a:latin typeface="Cambria Math" panose="02040503050406030204" pitchFamily="18" charset="0"/>
                            <a:ea typeface="Cambria Math" panose="02040503050406030204" pitchFamily="18" charset="0"/>
                          </a:rPr>
                        </m:ctrlPr>
                      </m:fPr>
                      <m:num>
                        <m:sSub>
                          <m:sSubPr>
                            <m:ctrlPr>
                              <a:rPr lang="de-DE" i="1" smtClean="0">
                                <a:latin typeface="Cambria Math" panose="02040503050406030204" pitchFamily="18" charset="0"/>
                                <a:ea typeface="Cambria Math" panose="02040503050406030204" pitchFamily="18" charset="0"/>
                              </a:rPr>
                            </m:ctrlPr>
                          </m:sSubPr>
                          <m:e>
                            <m:r>
                              <m:rPr>
                                <m:sty m:val="p"/>
                              </m:rPr>
                              <a:rPr lang="de-DE" i="0" smtClean="0">
                                <a:latin typeface="Cambria Math" panose="02040503050406030204" pitchFamily="18" charset="0"/>
                                <a:ea typeface="Cambria Math" panose="02040503050406030204" pitchFamily="18" charset="0"/>
                              </a:rPr>
                              <m:t>ρ</m:t>
                            </m:r>
                          </m:e>
                          <m:sub>
                            <m:r>
                              <m:rPr>
                                <m:sty m:val="p"/>
                              </m:rPr>
                              <a:rPr lang="de-DE" b="0" i="0" smtClean="0">
                                <a:latin typeface="Cambria Math" panose="02040503050406030204" pitchFamily="18" charset="0"/>
                                <a:ea typeface="Cambria Math" panose="02040503050406030204" pitchFamily="18" charset="0"/>
                              </a:rPr>
                              <m:t>e</m:t>
                            </m:r>
                          </m:sub>
                        </m:sSub>
                        <m:r>
                          <a:rPr lang="de-DE" i="0">
                            <a:latin typeface="Cambria Math" panose="02040503050406030204" pitchFamily="18" charset="0"/>
                            <a:ea typeface="Cambria Math" panose="02040503050406030204" pitchFamily="18" charset="0"/>
                          </a:rPr>
                          <m:t> ∙ </m:t>
                        </m:r>
                        <m:sSubSup>
                          <m:sSubSupPr>
                            <m:ctrlPr>
                              <a:rPr lang="de-DE" i="1" smtClean="0">
                                <a:latin typeface="Cambria Math" panose="02040503050406030204" pitchFamily="18" charset="0"/>
                                <a:ea typeface="Cambria Math" panose="02040503050406030204" pitchFamily="18" charset="0"/>
                              </a:rPr>
                            </m:ctrlPr>
                          </m:sSubSupPr>
                          <m:e>
                            <m:r>
                              <m:rPr>
                                <m:sty m:val="p"/>
                              </m:rPr>
                              <a:rPr lang="de-DE" b="0" i="0" smtClean="0">
                                <a:latin typeface="Cambria Math" panose="02040503050406030204" pitchFamily="18" charset="0"/>
                                <a:ea typeface="Cambria Math" panose="02040503050406030204" pitchFamily="18" charset="0"/>
                              </a:rPr>
                              <m:t>h</m:t>
                            </m:r>
                          </m:e>
                          <m:sub>
                            <m:r>
                              <m:rPr>
                                <m:sty m:val="p"/>
                              </m:rPr>
                              <a:rPr lang="de-DE" b="0" i="0" smtClean="0">
                                <a:latin typeface="Cambria Math" panose="02040503050406030204" pitchFamily="18" charset="0"/>
                                <a:ea typeface="Cambria Math" panose="02040503050406030204" pitchFamily="18" charset="0"/>
                              </a:rPr>
                              <m:t>e</m:t>
                            </m:r>
                          </m:sub>
                          <m:sup>
                            <m:r>
                              <a:rPr lang="de-DE" b="0" i="0" smtClean="0">
                                <a:latin typeface="Cambria Math" panose="02040503050406030204" pitchFamily="18" charset="0"/>
                                <a:ea typeface="Cambria Math" panose="02040503050406030204" pitchFamily="18" charset="0"/>
                              </a:rPr>
                              <m:t>2</m:t>
                            </m:r>
                          </m:sup>
                        </m:sSubSup>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h</m:t>
                        </m:r>
                      </m:num>
                      <m:den>
                        <m:r>
                          <a:rPr lang="de-DE" b="0" i="0" smtClean="0">
                            <a:latin typeface="Cambria Math" panose="02040503050406030204" pitchFamily="18" charset="0"/>
                            <a:ea typeface="Cambria Math" panose="02040503050406030204" pitchFamily="18" charset="0"/>
                          </a:rPr>
                          <m:t>20 ∙</m:t>
                        </m:r>
                        <m:r>
                          <m:rPr>
                            <m:sty m:val="p"/>
                          </m:rPr>
                          <a:rPr lang="de-DE" b="0" i="0" smtClean="0">
                            <a:latin typeface="Cambria Math" panose="02040503050406030204" pitchFamily="18" charset="0"/>
                            <a:ea typeface="Cambria Math" panose="02040503050406030204" pitchFamily="18" charset="0"/>
                          </a:rPr>
                          <m:t>t</m:t>
                        </m:r>
                      </m:den>
                    </m:f>
                    <m:r>
                      <a:rPr lang="de-DE" i="0">
                        <a:latin typeface="Cambria Math" panose="02040503050406030204" pitchFamily="18" charset="0"/>
                        <a:ea typeface="Cambria Math" panose="02040503050406030204" pitchFamily="18" charset="0"/>
                      </a:rPr>
                      <m:t> </m:t>
                    </m:r>
                    <m:d>
                      <m:dPr>
                        <m:begChr m:val="["/>
                        <m:endChr m:val="]"/>
                        <m:ctrlPr>
                          <a:rPr lang="de-DE" i="1">
                            <a:latin typeface="Cambria Math" panose="02040503050406030204" pitchFamily="18" charset="0"/>
                            <a:ea typeface="Cambria Math" panose="02040503050406030204" pitchFamily="18" charset="0"/>
                          </a:rPr>
                        </m:ctrlPr>
                      </m:dPr>
                      <m:e>
                        <m:f>
                          <m:fPr>
                            <m:type m:val="lin"/>
                            <m:ctrlPr>
                              <a:rPr lang="de-DE" i="1">
                                <a:latin typeface="Cambria Math" panose="02040503050406030204" pitchFamily="18" charset="0"/>
                                <a:ea typeface="Cambria Math" panose="02040503050406030204" pitchFamily="18" charset="0"/>
                              </a:rPr>
                            </m:ctrlPr>
                          </m:fPr>
                          <m:num>
                            <m:r>
                              <m:rPr>
                                <m:sty m:val="p"/>
                              </m:rPr>
                              <a:rPr lang="de-DE" i="0">
                                <a:latin typeface="Cambria Math" panose="02040503050406030204" pitchFamily="18" charset="0"/>
                                <a:ea typeface="Cambria Math" panose="02040503050406030204" pitchFamily="18" charset="0"/>
                              </a:rPr>
                              <m:t>kN</m:t>
                            </m:r>
                          </m:num>
                          <m:den>
                            <m:r>
                              <m:rPr>
                                <m:sty m:val="p"/>
                              </m:rPr>
                              <a:rPr lang="de-DE" i="0">
                                <a:latin typeface="Cambria Math" panose="02040503050406030204" pitchFamily="18" charset="0"/>
                                <a:ea typeface="Cambria Math" panose="02040503050406030204" pitchFamily="18" charset="0"/>
                              </a:rPr>
                              <m:t>m</m:t>
                            </m:r>
                          </m:den>
                        </m:f>
                      </m:e>
                    </m:d>
                  </m:oMath>
                </a14:m>
                <a:endParaRPr lang="de-DE" dirty="0"/>
              </a:p>
              <a:p>
                <a:pPr lvl="2">
                  <a:tabLst>
                    <a:tab pos="1614488" algn="l"/>
                  </a:tabLst>
                </a:pPr>
                <a:r>
                  <a:rPr lang="de-DE" dirty="0"/>
                  <a:t>t	Wanddicke</a:t>
                </a:r>
              </a:p>
              <a:p>
                <a:pPr lvl="2">
                  <a:tabLst>
                    <a:tab pos="1614488" algn="l"/>
                  </a:tabLst>
                </a:pPr>
                <a:r>
                  <a:rPr lang="de-DE" dirty="0"/>
                  <a:t>h</a:t>
                </a:r>
                <a:r>
                  <a:rPr lang="de-DE" baseline="-25000" dirty="0"/>
                  <a:t>e	</a:t>
                </a:r>
                <a:r>
                  <a:rPr lang="de-DE" dirty="0"/>
                  <a:t>Höhe der Anschüttung</a:t>
                </a:r>
              </a:p>
              <a:p>
                <a:pPr lvl="2">
                  <a:tabLst>
                    <a:tab pos="1614488" algn="l"/>
                  </a:tabLst>
                </a:pPr>
                <a:r>
                  <a:rPr lang="de-DE" dirty="0"/>
                  <a:t>h	Lichte Höhe der Kellerwand</a:t>
                </a:r>
              </a:p>
              <a:p>
                <a:pPr lvl="2">
                  <a:tabLst>
                    <a:tab pos="1614488" algn="l"/>
                  </a:tabLst>
                </a:pPr>
                <a:r>
                  <a:rPr lang="el-GR" dirty="0">
                    <a:latin typeface="Calibri" panose="020F0502020204030204" pitchFamily="34" charset="0"/>
                    <a:cs typeface="Calibri" panose="020F0502020204030204" pitchFamily="34" charset="0"/>
                  </a:rPr>
                  <a:t>ρ</a:t>
                </a:r>
                <a:r>
                  <a:rPr lang="de-DE" baseline="-25000" dirty="0">
                    <a:latin typeface="Calibri" panose="020F0502020204030204" pitchFamily="34" charset="0"/>
                    <a:cs typeface="Calibri" panose="020F0502020204030204" pitchFamily="34" charset="0"/>
                  </a:rPr>
                  <a:t>e</a:t>
                </a:r>
                <a:r>
                  <a:rPr lang="de-DE" dirty="0"/>
                  <a:t>	Wichte der Anschüttung</a:t>
                </a:r>
              </a:p>
              <a:p>
                <a:pPr lvl="2">
                  <a:tabLst>
                    <a:tab pos="1614488" algn="l"/>
                  </a:tabLst>
                </a:pPr>
                <a:r>
                  <a:rPr lang="de-DE" dirty="0" err="1"/>
                  <a:t>f</a:t>
                </a:r>
                <a:r>
                  <a:rPr lang="de-DE" baseline="-25000" dirty="0" err="1"/>
                  <a:t>d</a:t>
                </a:r>
                <a:r>
                  <a:rPr lang="de-DE" baseline="-25000" dirty="0"/>
                  <a:t> 	</a:t>
                </a:r>
                <a:r>
                  <a:rPr lang="de-DE" dirty="0"/>
                  <a:t>Bemessungswert der Mauerwerksdruckfestigkeit</a:t>
                </a:r>
              </a:p>
              <a:p>
                <a:pPr lvl="2">
                  <a:tabLst>
                    <a:tab pos="1614488" algn="l"/>
                  </a:tabLst>
                </a:pPr>
                <a:r>
                  <a:rPr lang="de-DE" dirty="0" err="1"/>
                  <a:t>n</a:t>
                </a:r>
                <a:r>
                  <a:rPr lang="de-DE" baseline="-25000" dirty="0" err="1"/>
                  <a:t>Ed</a:t>
                </a:r>
                <a:r>
                  <a:rPr lang="de-DE" baseline="-25000" dirty="0"/>
                  <a:t>, min 	</a:t>
                </a:r>
                <a:r>
                  <a:rPr lang="de-DE" dirty="0"/>
                  <a:t>Bemessungswert der kleinsten vertikalen Belastung 	der Wand in halber Höhe der Anschüttung je </a:t>
                </a:r>
                <a:r>
                  <a:rPr lang="de-DE" dirty="0" err="1"/>
                  <a:t>lfd</a:t>
                </a:r>
                <a:r>
                  <a:rPr lang="de-DE" dirty="0"/>
                  <a:t> m 	Wand</a:t>
                </a:r>
              </a:p>
              <a:p>
                <a:pPr lvl="2">
                  <a:tabLst>
                    <a:tab pos="1614488" algn="l"/>
                  </a:tabLst>
                </a:pPr>
                <a:r>
                  <a:rPr lang="de-DE" dirty="0" err="1"/>
                  <a:t>n</a:t>
                </a:r>
                <a:r>
                  <a:rPr lang="de-DE" baseline="-25000" dirty="0" err="1"/>
                  <a:t>Ed</a:t>
                </a:r>
                <a:r>
                  <a:rPr lang="de-DE" baseline="-25000" dirty="0"/>
                  <a:t>, </a:t>
                </a:r>
                <a:r>
                  <a:rPr lang="de-DE" baseline="-25000" dirty="0" err="1"/>
                  <a:t>max</a:t>
                </a:r>
                <a:r>
                  <a:rPr lang="de-DE" baseline="-25000" dirty="0"/>
                  <a:t>	</a:t>
                </a:r>
                <a:r>
                  <a:rPr lang="de-DE" dirty="0"/>
                  <a:t>Bemessungswert der maximalen vertikalen 	Belastung der Wand in halber Höhe der Anschüttung 	je </a:t>
                </a:r>
                <a:r>
                  <a:rPr lang="de-DE" dirty="0" err="1"/>
                  <a:t>lfd</a:t>
                </a:r>
                <a:r>
                  <a:rPr lang="de-DE" dirty="0"/>
                  <a:t> m Wand</a:t>
                </a:r>
                <a:endParaRPr lang="de-DE" baseline="-25000" dirty="0"/>
              </a:p>
            </p:txBody>
          </p:sp>
        </mc:Choice>
        <mc:Fallback xmlns="">
          <p:sp>
            <p:nvSpPr>
              <p:cNvPr id="8" name="Inhaltsplatzhalter 7">
                <a:extLst>
                  <a:ext uri="{FF2B5EF4-FFF2-40B4-BE49-F238E27FC236}">
                    <a16:creationId xmlns:a16="http://schemas.microsoft.com/office/drawing/2014/main" id="{77FFEEF5-F5F0-4ABF-92F1-38C0B57AE9B7}"/>
                  </a:ext>
                </a:extLst>
              </p:cNvPr>
              <p:cNvSpPr>
                <a:spLocks noGrp="1" noRot="1" noChangeAspect="1" noMove="1" noResize="1" noEditPoints="1" noAdjustHandles="1" noChangeArrowheads="1" noChangeShapeType="1" noTextEdit="1"/>
              </p:cNvSpPr>
              <p:nvPr>
                <p:ph idx="1"/>
              </p:nvPr>
            </p:nvSpPr>
            <p:spPr>
              <a:xfrm>
                <a:off x="345881" y="1057524"/>
                <a:ext cx="7124962" cy="5729818"/>
              </a:xfrm>
              <a:blipFill>
                <a:blip r:embed="rId3"/>
                <a:stretch>
                  <a:fillRect l="-599" t="-957" r="-2395"/>
                </a:stretch>
              </a:blipFill>
            </p:spPr>
            <p:txBody>
              <a:bodyPr/>
              <a:lstStyle/>
              <a:p>
                <a:r>
                  <a:rPr lang="de-DE">
                    <a:noFill/>
                  </a:rPr>
                  <a:t> </a:t>
                </a:r>
              </a:p>
            </p:txBody>
          </p:sp>
        </mc:Fallback>
      </mc:AlternateContent>
      <p:pic>
        <p:nvPicPr>
          <p:cNvPr id="6" name="Grafik 5">
            <a:extLst>
              <a:ext uri="{FF2B5EF4-FFF2-40B4-BE49-F238E27FC236}">
                <a16:creationId xmlns:a16="http://schemas.microsoft.com/office/drawing/2014/main" id="{1C81AFBC-2D09-438E-9A7E-061F24CD1102}"/>
              </a:ext>
            </a:extLst>
          </p:cNvPr>
          <p:cNvPicPr>
            <a:picLocks noChangeAspect="1"/>
          </p:cNvPicPr>
          <p:nvPr/>
        </p:nvPicPr>
        <p:blipFill>
          <a:blip r:embed="rId4"/>
          <a:stretch>
            <a:fillRect/>
          </a:stretch>
        </p:blipFill>
        <p:spPr>
          <a:xfrm>
            <a:off x="7470842" y="1057524"/>
            <a:ext cx="4349681" cy="5000377"/>
          </a:xfrm>
          <a:prstGeom prst="rect">
            <a:avLst/>
          </a:prstGeom>
        </p:spPr>
      </p:pic>
      <p:pic>
        <p:nvPicPr>
          <p:cNvPr id="9" name="Grafik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71145" y="1343739"/>
            <a:ext cx="4149073" cy="4427945"/>
          </a:xfrm>
          <a:prstGeom prst="rect">
            <a:avLst/>
          </a:prstGeom>
        </p:spPr>
      </p:pic>
    </p:spTree>
    <p:extLst>
      <p:ext uri="{BB962C8B-B14F-4D97-AF65-F5344CB8AC3E}">
        <p14:creationId xmlns:p14="http://schemas.microsoft.com/office/powerpoint/2010/main" val="329130196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a:xfrm>
            <a:off x="447757" y="533400"/>
            <a:ext cx="11372768" cy="360363"/>
          </a:xfrm>
        </p:spPr>
        <p:txBody>
          <a:bodyPr/>
          <a:lstStyle/>
          <a:p>
            <a:r>
              <a:rPr lang="de-DE" dirty="0"/>
              <a:t>Statik von KS-Kelleraußenwänden – Vereinfachtes Verfahren</a:t>
            </a:r>
            <a:endParaRPr lang="de-DE" sz="900"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mc:AlternateContent xmlns:mc="http://schemas.openxmlformats.org/markup-compatibility/2006" xmlns:a14="http://schemas.microsoft.com/office/drawing/2010/main">
        <mc:Choice Requires="a14">
          <p:sp>
            <p:nvSpPr>
              <p:cNvPr id="8" name="Inhaltsplatzhalter 7">
                <a:extLst>
                  <a:ext uri="{FF2B5EF4-FFF2-40B4-BE49-F238E27FC236}">
                    <a16:creationId xmlns:a16="http://schemas.microsoft.com/office/drawing/2014/main" id="{77FFEEF5-F5F0-4ABF-92F1-38C0B57AE9B7}"/>
                  </a:ext>
                </a:extLst>
              </p:cNvPr>
              <p:cNvSpPr>
                <a:spLocks noGrp="1"/>
              </p:cNvSpPr>
              <p:nvPr>
                <p:ph idx="1"/>
              </p:nvPr>
            </p:nvSpPr>
            <p:spPr/>
            <p:txBody>
              <a:bodyPr>
                <a:normAutofit/>
              </a:bodyPr>
              <a:lstStyle/>
              <a:p>
                <a:r>
                  <a:rPr lang="de-DE" dirty="0"/>
                  <a:t>Ständige Auflast für Kelleraußenwände mit rechnerischem Nachweis </a:t>
                </a:r>
              </a:p>
              <a:p>
                <a:pPr lvl="1"/>
                <a:r>
                  <a:rPr lang="de-DE" dirty="0"/>
                  <a:t>Mindestauflast je </a:t>
                </a:r>
                <a:r>
                  <a:rPr lang="de-DE" dirty="0" err="1"/>
                  <a:t>lfd</a:t>
                </a:r>
                <a:r>
                  <a:rPr lang="de-DE" dirty="0"/>
                  <a:t> m am Wandkopf bei einachsigem Lastabtrag:</a:t>
                </a:r>
              </a:p>
              <a:p>
                <a:pPr lvl="2">
                  <a:spcAft>
                    <a:spcPts val="1200"/>
                  </a:spcAft>
                </a:pPr>
                <a14:m>
                  <m:oMath xmlns:m="http://schemas.openxmlformats.org/officeDocument/2006/math">
                    <m:sSub>
                      <m:sSubPr>
                        <m:ctrlPr>
                          <a:rPr lang="de-DE" i="1" smtClean="0">
                            <a:latin typeface="Cambria Math" panose="02040503050406030204" pitchFamily="18" charset="0"/>
                          </a:rPr>
                        </m:ctrlPr>
                      </m:sSubPr>
                      <m:e>
                        <m:r>
                          <m:rPr>
                            <m:sty m:val="p"/>
                          </m:rPr>
                          <a:rPr lang="de-DE" b="0" i="0" smtClean="0">
                            <a:latin typeface="Cambria Math" panose="02040503050406030204" pitchFamily="18" charset="0"/>
                          </a:rPr>
                          <m:t>n</m:t>
                        </m:r>
                      </m:e>
                      <m:sub>
                        <m:r>
                          <m:rPr>
                            <m:sty m:val="p"/>
                          </m:rPr>
                          <a:rPr lang="de-DE" b="0" i="0" smtClean="0">
                            <a:latin typeface="Cambria Math" panose="02040503050406030204" pitchFamily="18" charset="0"/>
                          </a:rPr>
                          <m:t>Ed</m:t>
                        </m:r>
                        <m:r>
                          <a:rPr lang="de-DE" b="0" i="0" smtClean="0">
                            <a:latin typeface="Cambria Math" panose="02040503050406030204" pitchFamily="18" charset="0"/>
                          </a:rPr>
                          <m:t>,</m:t>
                        </m:r>
                        <m:r>
                          <m:rPr>
                            <m:sty m:val="p"/>
                          </m:rPr>
                          <a:rPr lang="de-DE" b="0" i="0" smtClean="0">
                            <a:latin typeface="Cambria Math" panose="02040503050406030204" pitchFamily="18" charset="0"/>
                          </a:rPr>
                          <m:t>min</m:t>
                        </m:r>
                        <m:r>
                          <a:rPr lang="de-DE" b="0" i="0" smtClean="0">
                            <a:latin typeface="Cambria Math" panose="02040503050406030204" pitchFamily="18" charset="0"/>
                          </a:rPr>
                          <m:t>,</m:t>
                        </m:r>
                        <m:r>
                          <m:rPr>
                            <m:sty m:val="p"/>
                          </m:rPr>
                          <a:rPr lang="de-DE" b="0" i="0" smtClean="0">
                            <a:latin typeface="Cambria Math" panose="02040503050406030204" pitchFamily="18" charset="0"/>
                          </a:rPr>
                          <m:t>Kopf</m:t>
                        </m:r>
                      </m:sub>
                    </m:sSub>
                    <m:r>
                      <a:rPr lang="de-DE" i="0">
                        <a:latin typeface="Cambria Math" panose="02040503050406030204" pitchFamily="18" charset="0"/>
                        <a:ea typeface="Cambria Math" panose="02040503050406030204" pitchFamily="18" charset="0"/>
                      </a:rPr>
                      <m:t>≥</m:t>
                    </m:r>
                    <m:f>
                      <m:fPr>
                        <m:ctrlPr>
                          <a:rPr lang="de-DE" i="1" smtClean="0">
                            <a:latin typeface="Cambria Math" panose="02040503050406030204" pitchFamily="18" charset="0"/>
                            <a:ea typeface="Cambria Math" panose="02040503050406030204" pitchFamily="18" charset="0"/>
                          </a:rPr>
                        </m:ctrlPr>
                      </m:fPr>
                      <m:num>
                        <m:sSub>
                          <m:sSubPr>
                            <m:ctrlPr>
                              <a:rPr lang="de-DE" i="1" smtClean="0">
                                <a:latin typeface="Cambria Math" panose="02040503050406030204" pitchFamily="18" charset="0"/>
                                <a:ea typeface="Cambria Math" panose="02040503050406030204" pitchFamily="18" charset="0"/>
                              </a:rPr>
                            </m:ctrlPr>
                          </m:sSubPr>
                          <m:e>
                            <m:r>
                              <m:rPr>
                                <m:sty m:val="p"/>
                              </m:rPr>
                              <a:rPr lang="de-DE" i="0" smtClean="0">
                                <a:latin typeface="Cambria Math" panose="02040503050406030204" pitchFamily="18" charset="0"/>
                                <a:ea typeface="Cambria Math" panose="02040503050406030204" pitchFamily="18" charset="0"/>
                              </a:rPr>
                              <m:t>ρ</m:t>
                            </m:r>
                          </m:e>
                          <m:sub>
                            <m:r>
                              <m:rPr>
                                <m:sty m:val="p"/>
                              </m:rPr>
                              <a:rPr lang="de-DE" b="0" i="0" smtClean="0">
                                <a:latin typeface="Cambria Math" panose="02040503050406030204" pitchFamily="18" charset="0"/>
                                <a:ea typeface="Cambria Math" panose="02040503050406030204" pitchFamily="18" charset="0"/>
                              </a:rPr>
                              <m:t>e</m:t>
                            </m:r>
                          </m:sub>
                        </m:sSub>
                        <m:r>
                          <a:rPr lang="de-DE" b="0" i="0" smtClean="0">
                            <a:latin typeface="Cambria Math" panose="02040503050406030204" pitchFamily="18" charset="0"/>
                            <a:ea typeface="Cambria Math" panose="02040503050406030204" pitchFamily="18" charset="0"/>
                          </a:rPr>
                          <m:t> ∙ </m:t>
                        </m:r>
                        <m:sSubSup>
                          <m:sSubSupPr>
                            <m:ctrlPr>
                              <a:rPr lang="de-DE" b="0" i="1" smtClean="0">
                                <a:latin typeface="Cambria Math" panose="02040503050406030204" pitchFamily="18" charset="0"/>
                                <a:ea typeface="Cambria Math" panose="02040503050406030204" pitchFamily="18" charset="0"/>
                              </a:rPr>
                            </m:ctrlPr>
                          </m:sSubSupPr>
                          <m:e>
                            <m:r>
                              <m:rPr>
                                <m:sty m:val="p"/>
                              </m:rPr>
                              <a:rPr lang="de-DE" b="0" i="0" smtClean="0">
                                <a:latin typeface="Cambria Math" panose="02040503050406030204" pitchFamily="18" charset="0"/>
                                <a:ea typeface="Cambria Math" panose="02040503050406030204" pitchFamily="18" charset="0"/>
                              </a:rPr>
                              <m:t>h</m:t>
                            </m:r>
                          </m:e>
                          <m:sub>
                            <m:r>
                              <m:rPr>
                                <m:sty m:val="p"/>
                              </m:rPr>
                              <a:rPr lang="de-DE" b="0" i="0" smtClean="0">
                                <a:latin typeface="Cambria Math" panose="02040503050406030204" pitchFamily="18" charset="0"/>
                                <a:ea typeface="Cambria Math" panose="02040503050406030204" pitchFamily="18" charset="0"/>
                              </a:rPr>
                              <m:t>e</m:t>
                            </m:r>
                          </m:sub>
                          <m:sup>
                            <m:r>
                              <a:rPr lang="de-DE" b="0" i="0" smtClean="0">
                                <a:latin typeface="Cambria Math" panose="02040503050406030204" pitchFamily="18" charset="0"/>
                                <a:ea typeface="Cambria Math" panose="02040503050406030204" pitchFamily="18" charset="0"/>
                              </a:rPr>
                              <m:t>2</m:t>
                            </m:r>
                          </m:sup>
                        </m:sSubSup>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h</m:t>
                        </m:r>
                      </m:num>
                      <m:den>
                        <m:r>
                          <a:rPr lang="de-DE" b="0" i="0" smtClean="0">
                            <a:latin typeface="Cambria Math" panose="02040503050406030204" pitchFamily="18" charset="0"/>
                            <a:ea typeface="Cambria Math" panose="02040503050406030204" pitchFamily="18" charset="0"/>
                          </a:rPr>
                          <m:t>20 ∙</m:t>
                        </m:r>
                        <m:r>
                          <m:rPr>
                            <m:sty m:val="p"/>
                          </m:rPr>
                          <a:rPr lang="de-DE" b="0" i="0" smtClean="0">
                            <a:latin typeface="Cambria Math" panose="02040503050406030204" pitchFamily="18" charset="0"/>
                            <a:ea typeface="Cambria Math" panose="02040503050406030204" pitchFamily="18" charset="0"/>
                          </a:rPr>
                          <m:t>t</m:t>
                        </m:r>
                      </m:den>
                    </m:f>
                    <m:r>
                      <a:rPr lang="de-DE" b="0" i="0" smtClean="0">
                        <a:latin typeface="Cambria Math" panose="02040503050406030204" pitchFamily="18" charset="0"/>
                        <a:ea typeface="Cambria Math" panose="02040503050406030204" pitchFamily="18" charset="0"/>
                      </a:rPr>
                      <m:t> − </m:t>
                    </m:r>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ρ</m:t>
                        </m:r>
                      </m:e>
                      <m:sub>
                        <m:r>
                          <m:rPr>
                            <m:sty m:val="p"/>
                          </m:rPr>
                          <a:rPr lang="de-DE" b="0" i="0" smtClean="0">
                            <a:latin typeface="Cambria Math" panose="02040503050406030204" pitchFamily="18" charset="0"/>
                            <a:ea typeface="Cambria Math" panose="02040503050406030204" pitchFamily="18" charset="0"/>
                          </a:rPr>
                          <m:t>e</m:t>
                        </m:r>
                      </m:sub>
                    </m:sSub>
                    <m:r>
                      <a:rPr lang="de-DE" b="0" i="0" smtClean="0">
                        <a:latin typeface="Cambria Math" panose="02040503050406030204" pitchFamily="18" charset="0"/>
                        <a:ea typeface="Cambria Math" panose="02040503050406030204" pitchFamily="18" charset="0"/>
                      </a:rPr>
                      <m:t> ∙</m:t>
                    </m:r>
                    <m:r>
                      <m:rPr>
                        <m:sty m:val="p"/>
                      </m:rPr>
                      <a:rPr lang="de-DE" b="0" i="0" smtClean="0">
                        <a:latin typeface="Cambria Math" panose="02040503050406030204" pitchFamily="18" charset="0"/>
                        <a:ea typeface="Cambria Math" panose="02040503050406030204" pitchFamily="18" charset="0"/>
                      </a:rPr>
                      <m:t>t</m:t>
                    </m:r>
                    <m:r>
                      <a:rPr lang="de-DE" b="0" i="0" smtClean="0">
                        <a:latin typeface="Cambria Math" panose="02040503050406030204" pitchFamily="18" charset="0"/>
                        <a:ea typeface="Cambria Math" panose="02040503050406030204" pitchFamily="18" charset="0"/>
                      </a:rPr>
                      <m:t> ∙ </m:t>
                    </m:r>
                    <m:d>
                      <m:dPr>
                        <m:ctrlPr>
                          <a:rPr lang="de-DE" b="0" i="1" smtClean="0">
                            <a:latin typeface="Cambria Math" panose="02040503050406030204" pitchFamily="18" charset="0"/>
                            <a:ea typeface="Cambria Math" panose="02040503050406030204" pitchFamily="18" charset="0"/>
                          </a:rPr>
                        </m:ctrlPr>
                      </m:dPr>
                      <m:e>
                        <m:r>
                          <m:rPr>
                            <m:sty m:val="p"/>
                          </m:rPr>
                          <a:rPr lang="de-DE" b="0" i="0" smtClean="0">
                            <a:latin typeface="Cambria Math" panose="02040503050406030204" pitchFamily="18" charset="0"/>
                            <a:ea typeface="Cambria Math" panose="02040503050406030204" pitchFamily="18" charset="0"/>
                          </a:rPr>
                          <m:t>h</m:t>
                        </m:r>
                        <m:r>
                          <a:rPr lang="de-DE" b="0" i="0" smtClean="0">
                            <a:latin typeface="Cambria Math" panose="02040503050406030204" pitchFamily="18" charset="0"/>
                            <a:ea typeface="Cambria Math" panose="02040503050406030204" pitchFamily="18" charset="0"/>
                          </a:rPr>
                          <m:t>−</m:t>
                        </m:r>
                        <m:f>
                          <m:fPr>
                            <m:type m:val="lin"/>
                            <m:ctrlPr>
                              <a:rPr lang="de-DE" b="0" i="1" smtClean="0">
                                <a:latin typeface="Cambria Math" panose="02040503050406030204" pitchFamily="18" charset="0"/>
                                <a:ea typeface="Cambria Math" panose="02040503050406030204" pitchFamily="18" charset="0"/>
                              </a:rPr>
                            </m:ctrlPr>
                          </m:fPr>
                          <m:num>
                            <m:sSub>
                              <m:sSubPr>
                                <m:ctrlPr>
                                  <a:rPr lang="de-DE" b="0" i="1" smtClean="0">
                                    <a:latin typeface="Cambria Math" panose="02040503050406030204" pitchFamily="18" charset="0"/>
                                    <a:ea typeface="Cambria Math" panose="02040503050406030204" pitchFamily="18" charset="0"/>
                                  </a:rPr>
                                </m:ctrlPr>
                              </m:sSubPr>
                              <m:e>
                                <m:r>
                                  <m:rPr>
                                    <m:sty m:val="p"/>
                                  </m:rPr>
                                  <a:rPr lang="de-DE" b="0" i="0" smtClean="0">
                                    <a:latin typeface="Cambria Math" panose="02040503050406030204" pitchFamily="18" charset="0"/>
                                    <a:ea typeface="Cambria Math" panose="02040503050406030204" pitchFamily="18" charset="0"/>
                                  </a:rPr>
                                  <m:t>h</m:t>
                                </m:r>
                              </m:e>
                              <m:sub>
                                <m:r>
                                  <m:rPr>
                                    <m:sty m:val="p"/>
                                  </m:rPr>
                                  <a:rPr lang="de-DE" b="0" i="0" smtClean="0">
                                    <a:latin typeface="Cambria Math" panose="02040503050406030204" pitchFamily="18" charset="0"/>
                                    <a:ea typeface="Cambria Math" panose="02040503050406030204" pitchFamily="18" charset="0"/>
                                  </a:rPr>
                                  <m:t>e</m:t>
                                </m:r>
                              </m:sub>
                            </m:sSub>
                          </m:num>
                          <m:den>
                            <m:r>
                              <a:rPr lang="de-DE" b="0" i="0" smtClean="0">
                                <a:latin typeface="Cambria Math" panose="02040503050406030204" pitchFamily="18" charset="0"/>
                                <a:ea typeface="Cambria Math" panose="02040503050406030204" pitchFamily="18" charset="0"/>
                              </a:rPr>
                              <m:t>2</m:t>
                            </m:r>
                          </m:den>
                        </m:f>
                      </m:e>
                    </m:d>
                    <m:r>
                      <a:rPr lang="de-DE" b="0" i="0" smtClean="0">
                        <a:latin typeface="Cambria Math" panose="02040503050406030204" pitchFamily="18" charset="0"/>
                        <a:ea typeface="Cambria Math" panose="02040503050406030204" pitchFamily="18" charset="0"/>
                      </a:rPr>
                      <m:t> </m:t>
                    </m:r>
                    <m:d>
                      <m:dPr>
                        <m:begChr m:val="["/>
                        <m:endChr m:val="]"/>
                        <m:ctrlPr>
                          <a:rPr lang="de-DE" b="0" i="1" smtClean="0">
                            <a:latin typeface="Cambria Math" panose="02040503050406030204" pitchFamily="18" charset="0"/>
                            <a:ea typeface="Cambria Math" panose="02040503050406030204" pitchFamily="18" charset="0"/>
                          </a:rPr>
                        </m:ctrlPr>
                      </m:dPr>
                      <m:e>
                        <m:f>
                          <m:fPr>
                            <m:type m:val="lin"/>
                            <m:ctrlPr>
                              <a:rPr lang="de-DE" b="0" i="1" smtClean="0">
                                <a:latin typeface="Cambria Math" panose="02040503050406030204" pitchFamily="18" charset="0"/>
                                <a:ea typeface="Cambria Math" panose="02040503050406030204" pitchFamily="18" charset="0"/>
                              </a:rPr>
                            </m:ctrlPr>
                          </m:fPr>
                          <m:num>
                            <m:r>
                              <m:rPr>
                                <m:sty m:val="p"/>
                              </m:rPr>
                              <a:rPr lang="de-DE" b="0" i="0" smtClean="0">
                                <a:latin typeface="Cambria Math" panose="02040503050406030204" pitchFamily="18" charset="0"/>
                                <a:ea typeface="Cambria Math" panose="02040503050406030204" pitchFamily="18" charset="0"/>
                              </a:rPr>
                              <m:t>kN</m:t>
                            </m:r>
                          </m:num>
                          <m:den>
                            <m:r>
                              <m:rPr>
                                <m:sty m:val="p"/>
                              </m:rPr>
                              <a:rPr lang="de-DE" b="0" i="0" smtClean="0">
                                <a:latin typeface="Cambria Math" panose="02040503050406030204" pitchFamily="18" charset="0"/>
                                <a:ea typeface="Cambria Math" panose="02040503050406030204" pitchFamily="18" charset="0"/>
                              </a:rPr>
                              <m:t>m</m:t>
                            </m:r>
                          </m:den>
                        </m:f>
                      </m:e>
                    </m:d>
                  </m:oMath>
                </a14:m>
                <a:r>
                  <a:rPr lang="de-DE" dirty="0"/>
                  <a:t> </a:t>
                </a:r>
              </a:p>
              <a:p>
                <a:pPr lvl="3">
                  <a:tabLst>
                    <a:tab pos="1614488" algn="l"/>
                  </a:tabLst>
                </a:pPr>
                <a:r>
                  <a:rPr lang="el-GR" dirty="0">
                    <a:latin typeface="Calibri" panose="020F0502020204030204" pitchFamily="34" charset="0"/>
                    <a:cs typeface="Calibri" panose="020F0502020204030204" pitchFamily="34" charset="0"/>
                  </a:rPr>
                  <a:t>ρ</a:t>
                </a:r>
                <a:r>
                  <a:rPr lang="de-DE" baseline="-25000" dirty="0"/>
                  <a:t>m	</a:t>
                </a:r>
                <a:r>
                  <a:rPr lang="de-DE" dirty="0"/>
                  <a:t>Wichte des Mauerwerks</a:t>
                </a:r>
              </a:p>
              <a:p>
                <a:pPr lvl="1"/>
                <a:endParaRPr lang="de-DE" dirty="0"/>
              </a:p>
              <a:p>
                <a:pPr marL="269875" lvl="1" indent="-268288"/>
                <a:r>
                  <a:rPr lang="de-DE" altLang="de-DE" dirty="0"/>
                  <a:t>Zulässige Erdanschüttung h</a:t>
                </a:r>
                <a:r>
                  <a:rPr lang="de-DE" altLang="de-DE" baseline="-25000" dirty="0"/>
                  <a:t>e</a:t>
                </a:r>
                <a:r>
                  <a:rPr lang="de-DE" altLang="de-DE" dirty="0"/>
                  <a:t> lotrecht gespannter Kelleraußenwände in Abhängigkeit der Belastung</a:t>
                </a:r>
              </a:p>
              <a:p>
                <a:pPr marL="536575" lvl="2" indent="-268288"/>
                <a:r>
                  <a:rPr lang="de-DE" altLang="de-DE" dirty="0"/>
                  <a:t>Im Folgenden werden exemplarisch drei Fälle tabellarisch dargestellt:</a:t>
                </a:r>
              </a:p>
              <a:p>
                <a:pPr marL="884238" lvl="4" indent="-342900">
                  <a:spcAft>
                    <a:spcPct val="25000"/>
                  </a:spcAft>
                </a:pPr>
                <a:r>
                  <a:rPr lang="de-DE" altLang="de-DE" dirty="0"/>
                  <a:t>Kelleraußenwand in Normal- oder Dünnbettmörtel gemauert, ohne aufstauendes Wasser, RDK ≥ 1,2</a:t>
                </a:r>
              </a:p>
              <a:p>
                <a:pPr marL="884238" lvl="4" indent="-342900">
                  <a:spcAft>
                    <a:spcPct val="25000"/>
                  </a:spcAft>
                </a:pPr>
                <a:r>
                  <a:rPr lang="de-DE" altLang="de-DE" dirty="0"/>
                  <a:t>Kelleraußenwand in Normal- oder Dünnbettmörtel gemauert, ohne aufstauendes Wasser, RDK ≥ 1,6</a:t>
                </a:r>
              </a:p>
              <a:p>
                <a:pPr marL="884238" lvl="4" indent="-342900">
                  <a:spcAft>
                    <a:spcPct val="25000"/>
                  </a:spcAft>
                </a:pPr>
                <a:r>
                  <a:rPr lang="de-DE" altLang="de-DE" dirty="0"/>
                  <a:t>Kelleraußenwand in Normal- oder Dünnbettmörtel gemauert, aufstauendes Wasser ≤ 50 cm</a:t>
                </a:r>
                <a:br>
                  <a:rPr lang="de-DE" altLang="de-DE" dirty="0"/>
                </a:br>
                <a:endParaRPr lang="de-DE" altLang="de-DE" dirty="0"/>
              </a:p>
              <a:p>
                <a:endParaRPr lang="de-DE" dirty="0"/>
              </a:p>
            </p:txBody>
          </p:sp>
        </mc:Choice>
        <mc:Fallback xmlns="">
          <p:sp>
            <p:nvSpPr>
              <p:cNvPr id="8" name="Inhaltsplatzhalter 7">
                <a:extLst>
                  <a:ext uri="{FF2B5EF4-FFF2-40B4-BE49-F238E27FC236}">
                    <a16:creationId xmlns:a16="http://schemas.microsoft.com/office/drawing/2014/main" id="{77FFEEF5-F5F0-4ABF-92F1-38C0B57AE9B7}"/>
                  </a:ext>
                </a:extLst>
              </p:cNvPr>
              <p:cNvSpPr>
                <a:spLocks noGrp="1" noRot="1" noChangeAspect="1" noMove="1" noResize="1" noEditPoints="1" noAdjustHandles="1" noChangeArrowheads="1" noChangeShapeType="1" noTextEdit="1"/>
              </p:cNvSpPr>
              <p:nvPr>
                <p:ph idx="1"/>
              </p:nvPr>
            </p:nvSpPr>
            <p:spPr>
              <a:blipFill>
                <a:blip r:embed="rId3"/>
                <a:stretch>
                  <a:fillRect l="-372" t="-1071"/>
                </a:stretch>
              </a:blipFill>
            </p:spPr>
            <p:txBody>
              <a:bodyPr/>
              <a:lstStyle/>
              <a:p>
                <a:r>
                  <a:rPr lang="de-DE">
                    <a:noFill/>
                  </a:rPr>
                  <a:t> </a:t>
                </a:r>
              </a:p>
            </p:txBody>
          </p:sp>
        </mc:Fallback>
      </mc:AlternateContent>
    </p:spTree>
    <p:extLst>
      <p:ext uri="{BB962C8B-B14F-4D97-AF65-F5344CB8AC3E}">
        <p14:creationId xmlns:p14="http://schemas.microsoft.com/office/powerpoint/2010/main" val="225494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p:txBody>
          <a:bodyPr/>
          <a:lstStyle/>
          <a:p>
            <a:r>
              <a:rPr lang="de-DE" dirty="0"/>
              <a:t>Das Steinformat wird i.d.R. als Vielfaches vom Dünnformat (DF) angegeben</a:t>
            </a:r>
          </a:p>
          <a:p>
            <a:r>
              <a:rPr lang="de-DE" dirty="0"/>
              <a:t>Bei KS –R P-Steinen ist zusätzlich die gewünschte Wanddicke hinter dem Formatkurzzeichen anzugeben.</a:t>
            </a:r>
          </a:p>
          <a:p>
            <a:r>
              <a:rPr lang="de-DE" dirty="0"/>
              <a:t>Beispiele von KS –R-Plansteinen (h = 248 mm) zur Verarbeitung mit Dünnbettmörtel</a:t>
            </a:r>
          </a:p>
        </p:txBody>
      </p:sp>
      <p:sp>
        <p:nvSpPr>
          <p:cNvPr id="3" name="Titel 2"/>
          <p:cNvSpPr>
            <a:spLocks noGrp="1"/>
          </p:cNvSpPr>
          <p:nvPr>
            <p:ph type="title"/>
          </p:nvPr>
        </p:nvSpPr>
        <p:spPr/>
        <p:txBody>
          <a:bodyPr/>
          <a:lstStyle/>
          <a:p>
            <a:r>
              <a:rPr lang="de-DE" dirty="0"/>
              <a:t>Steinformate</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8308" y="1057524"/>
            <a:ext cx="4712218" cy="4797562"/>
          </a:xfrm>
          <a:prstGeom prst="rect">
            <a:avLst/>
          </a:prstGeom>
        </p:spPr>
      </p:pic>
    </p:spTree>
    <p:extLst>
      <p:ext uri="{BB962C8B-B14F-4D97-AF65-F5344CB8AC3E}">
        <p14:creationId xmlns:p14="http://schemas.microsoft.com/office/powerpoint/2010/main" val="151894341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Zulässige Erdanschüttung lotrecht gespannter Kelleraußenwände</a:t>
            </a:r>
          </a:p>
          <a:p>
            <a:pPr lvl="1"/>
            <a:r>
              <a:rPr lang="de-DE" altLang="de-DE" dirty="0"/>
              <a:t>Kelleraußenwand in Normalmauermörtel NM </a:t>
            </a:r>
            <a:r>
              <a:rPr lang="de-DE" altLang="de-DE" dirty="0" err="1"/>
              <a:t>IIa</a:t>
            </a:r>
            <a:r>
              <a:rPr lang="de-DE" altLang="de-DE" dirty="0"/>
              <a:t> oder Dünnbettmörtel gemauert, Lastfall Bodenfeuchte oder nicht stauendes Sickerwasser (ohne aufstauendes Wasser), Steinrohdichteklasse (RDK) ≥ 1,2</a:t>
            </a:r>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 von KS-Kelleraußenwänden – Vereinfachtes Verfahren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106831" y="1942670"/>
            <a:ext cx="5952744" cy="4138090"/>
          </a:xfrm>
          <a:prstGeom prst="rect">
            <a:avLst/>
          </a:prstGeom>
        </p:spPr>
      </p:pic>
    </p:spTree>
    <p:extLst>
      <p:ext uri="{BB962C8B-B14F-4D97-AF65-F5344CB8AC3E}">
        <p14:creationId xmlns:p14="http://schemas.microsoft.com/office/powerpoint/2010/main" val="1891601335"/>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Zulässige Erdanschüttung lotrecht gespannter Kelleraußenwände</a:t>
            </a:r>
          </a:p>
          <a:p>
            <a:pPr lvl="1"/>
            <a:r>
              <a:rPr lang="de-DE" altLang="de-DE" dirty="0"/>
              <a:t>Kelleraußenwand in Normalmauermörtel NM </a:t>
            </a:r>
            <a:r>
              <a:rPr lang="de-DE" altLang="de-DE" dirty="0" err="1"/>
              <a:t>IIa</a:t>
            </a:r>
            <a:r>
              <a:rPr lang="de-DE" altLang="de-DE" dirty="0"/>
              <a:t> oder Dünnbettmörtel gemauert, Lastfall Bodenfeuchte oder nicht stauendes Sickerwasser (ohne aufstauendes Wasser), Steinrohdichteklasse (RDK) ≥ 1,6</a:t>
            </a:r>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 von KS-Kelleraußenwänden – Vereinfachtes Verfahren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1337" y="2045792"/>
            <a:ext cx="7100936" cy="3967922"/>
          </a:xfrm>
          <a:prstGeom prst="rect">
            <a:avLst/>
          </a:prstGeom>
        </p:spPr>
      </p:pic>
    </p:spTree>
    <p:extLst>
      <p:ext uri="{BB962C8B-B14F-4D97-AF65-F5344CB8AC3E}">
        <p14:creationId xmlns:p14="http://schemas.microsoft.com/office/powerpoint/2010/main" val="2379761250"/>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Zulässige Erdanschüttung lotrecht gespannter Kelleraußenwände</a:t>
            </a:r>
          </a:p>
          <a:p>
            <a:pPr lvl="1"/>
            <a:r>
              <a:rPr lang="de-DE" altLang="de-DE" dirty="0"/>
              <a:t>Kelleraußenwand in Normalmauermörtel NM </a:t>
            </a:r>
            <a:r>
              <a:rPr lang="de-DE" altLang="de-DE" dirty="0" err="1"/>
              <a:t>IIa</a:t>
            </a:r>
            <a:r>
              <a:rPr lang="de-DE" altLang="de-DE" dirty="0"/>
              <a:t> oder Dünnbettmörtel gemauert, Lastfall aufstauendes Sickerwasser, Steinrohdichteklasse (RDK) ≥ 1,6</a:t>
            </a:r>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 von KS-Kelleraußenwänden – Vereinfachtes Verfahren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6373" y="2052928"/>
            <a:ext cx="6973659" cy="3967200"/>
          </a:xfrm>
          <a:prstGeom prst="rect">
            <a:avLst/>
          </a:prstGeom>
        </p:spPr>
      </p:pic>
    </p:spTree>
    <p:extLst>
      <p:ext uri="{BB962C8B-B14F-4D97-AF65-F5344CB8AC3E}">
        <p14:creationId xmlns:p14="http://schemas.microsoft.com/office/powerpoint/2010/main" val="228670690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Beispiel: Zulässige Erdanschüttung lotrecht gespannter Kelleraußenwände</a:t>
            </a:r>
          </a:p>
          <a:p>
            <a:pPr lvl="1"/>
            <a:r>
              <a:rPr lang="de-DE" altLang="de-DE" dirty="0"/>
              <a:t>Kelleraußenwand in Normalmauermörtel NM </a:t>
            </a:r>
            <a:r>
              <a:rPr lang="de-DE" altLang="de-DE" dirty="0" err="1"/>
              <a:t>IIa</a:t>
            </a:r>
            <a:r>
              <a:rPr lang="de-DE" altLang="de-DE" dirty="0"/>
              <a:t> oder Dünnbettmörtel gemauert, Lastfall Bodenfeuchte oder nicht stauendes Sickerwasser (ohne aufstauendes Wasser), Steinrohdichteklasse (RDK) ≥ 1,6</a:t>
            </a:r>
          </a:p>
          <a:p>
            <a:pPr lvl="1"/>
            <a:endParaRPr lang="de-DE" altLang="de-DE" dirty="0"/>
          </a:p>
          <a:p>
            <a:pPr lvl="1"/>
            <a:r>
              <a:rPr lang="de-DE" altLang="de-DE" dirty="0"/>
              <a:t>Ablesebeispiel:</a:t>
            </a:r>
          </a:p>
          <a:p>
            <a:pPr lvl="2"/>
            <a:r>
              <a:rPr lang="de-DE" altLang="de-DE" dirty="0"/>
              <a:t>Gegeben:</a:t>
            </a:r>
          </a:p>
          <a:p>
            <a:pPr lvl="3">
              <a:tabLst>
                <a:tab pos="3678238" algn="l"/>
                <a:tab pos="3857625" algn="l"/>
              </a:tabLst>
            </a:pPr>
            <a:r>
              <a:rPr lang="de-DE" altLang="de-DE" dirty="0"/>
              <a:t>Lichte Geschosshöhe: 	h	≤ 2,20 m</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 von KS-Kelleraußenwänden – Vereinfachtes Verfahren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
        <p:nvSpPr>
          <p:cNvPr id="7" name="Rechteck 6">
            <a:extLst>
              <a:ext uri="{FF2B5EF4-FFF2-40B4-BE49-F238E27FC236}">
                <a16:creationId xmlns:a16="http://schemas.microsoft.com/office/drawing/2014/main" id="{4444C4F0-9A01-4E32-813E-C4671EC80F7E}"/>
              </a:ext>
            </a:extLst>
          </p:cNvPr>
          <p:cNvSpPr/>
          <p:nvPr/>
        </p:nvSpPr>
        <p:spPr>
          <a:xfrm>
            <a:off x="4430683" y="2855420"/>
            <a:ext cx="935182" cy="328353"/>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0141" y="2292578"/>
            <a:ext cx="6120383" cy="3420000"/>
          </a:xfrm>
          <a:prstGeom prst="rect">
            <a:avLst/>
          </a:prstGeom>
        </p:spPr>
      </p:pic>
      <p:sp>
        <p:nvSpPr>
          <p:cNvPr id="5" name="Rechteck 4">
            <a:extLst>
              <a:ext uri="{FF2B5EF4-FFF2-40B4-BE49-F238E27FC236}">
                <a16:creationId xmlns:a16="http://schemas.microsoft.com/office/drawing/2014/main" id="{DD282081-AF07-4C51-811F-A94F96B4E1C3}"/>
              </a:ext>
            </a:extLst>
          </p:cNvPr>
          <p:cNvSpPr/>
          <p:nvPr/>
        </p:nvSpPr>
        <p:spPr>
          <a:xfrm>
            <a:off x="5700140" y="4320802"/>
            <a:ext cx="838773" cy="517898"/>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588809838"/>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Beispiel: Zulässige Erdanschüttung lotrecht gespannter Kelleraußenwände</a:t>
            </a:r>
          </a:p>
          <a:p>
            <a:pPr lvl="1"/>
            <a:r>
              <a:rPr lang="de-DE" altLang="de-DE" dirty="0"/>
              <a:t>Kelleraußenwand in Normalmauermörtel NM </a:t>
            </a:r>
            <a:r>
              <a:rPr lang="de-DE" altLang="de-DE" dirty="0" err="1"/>
              <a:t>IIa</a:t>
            </a:r>
            <a:r>
              <a:rPr lang="de-DE" altLang="de-DE" dirty="0"/>
              <a:t> oder Dünnbettmörtel gemauert, Lastfall Bodenfeuchte oder nicht stauendes Sickerwasser (ohne aufstauendes Wasser), Steinrohdichteklasse (RDK) ≥ 1,6</a:t>
            </a:r>
          </a:p>
          <a:p>
            <a:pPr lvl="1"/>
            <a:endParaRPr lang="de-DE" altLang="de-DE" dirty="0"/>
          </a:p>
          <a:p>
            <a:pPr lvl="1"/>
            <a:r>
              <a:rPr lang="de-DE" altLang="de-DE" dirty="0"/>
              <a:t>Ablesebeispiel:</a:t>
            </a:r>
          </a:p>
          <a:p>
            <a:pPr lvl="2"/>
            <a:r>
              <a:rPr lang="de-DE" altLang="de-DE" dirty="0"/>
              <a:t>Gegeben:</a:t>
            </a:r>
          </a:p>
          <a:p>
            <a:pPr lvl="3">
              <a:tabLst>
                <a:tab pos="3678238" algn="l"/>
                <a:tab pos="3857625" algn="l"/>
              </a:tabLst>
            </a:pPr>
            <a:r>
              <a:rPr lang="de-DE" altLang="de-DE" dirty="0"/>
              <a:t>Lichte Geschosshöhe: 	h	≤ 2,20 m</a:t>
            </a:r>
          </a:p>
          <a:p>
            <a:pPr lvl="3">
              <a:tabLst>
                <a:tab pos="3408363" algn="l"/>
                <a:tab pos="3678238" algn="l"/>
                <a:tab pos="3857625" algn="l"/>
              </a:tabLst>
            </a:pPr>
            <a:r>
              <a:rPr lang="de-DE" altLang="de-DE" dirty="0"/>
              <a:t>Wanddicke:		t 	= 30 cm</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 von KS-Kelleraußenwänden – Vereinfachtes Verfahren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
        <p:nvSpPr>
          <p:cNvPr id="7" name="Rechteck 6">
            <a:extLst>
              <a:ext uri="{FF2B5EF4-FFF2-40B4-BE49-F238E27FC236}">
                <a16:creationId xmlns:a16="http://schemas.microsoft.com/office/drawing/2014/main" id="{4444C4F0-9A01-4E32-813E-C4671EC80F7E}"/>
              </a:ext>
            </a:extLst>
          </p:cNvPr>
          <p:cNvSpPr/>
          <p:nvPr/>
        </p:nvSpPr>
        <p:spPr>
          <a:xfrm>
            <a:off x="4430683" y="2855420"/>
            <a:ext cx="935182" cy="328353"/>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F91DD126-5127-4AE5-862E-26E176E833FF}"/>
              </a:ext>
            </a:extLst>
          </p:cNvPr>
          <p:cNvSpPr/>
          <p:nvPr/>
        </p:nvSpPr>
        <p:spPr>
          <a:xfrm>
            <a:off x="4430683" y="3183773"/>
            <a:ext cx="935182" cy="322810"/>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0141" y="2292578"/>
            <a:ext cx="6120383" cy="3420000"/>
          </a:xfrm>
          <a:prstGeom prst="rect">
            <a:avLst/>
          </a:prstGeom>
        </p:spPr>
      </p:pic>
      <p:sp>
        <p:nvSpPr>
          <p:cNvPr id="11" name="Rechteck 10">
            <a:extLst>
              <a:ext uri="{FF2B5EF4-FFF2-40B4-BE49-F238E27FC236}">
                <a16:creationId xmlns:a16="http://schemas.microsoft.com/office/drawing/2014/main" id="{DD282081-AF07-4C51-811F-A94F96B4E1C3}"/>
              </a:ext>
            </a:extLst>
          </p:cNvPr>
          <p:cNvSpPr/>
          <p:nvPr/>
        </p:nvSpPr>
        <p:spPr>
          <a:xfrm>
            <a:off x="5700140" y="4320802"/>
            <a:ext cx="838773" cy="517898"/>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1214AF29-4429-481D-852B-C614CC328171}"/>
              </a:ext>
            </a:extLst>
          </p:cNvPr>
          <p:cNvSpPr/>
          <p:nvPr/>
        </p:nvSpPr>
        <p:spPr>
          <a:xfrm>
            <a:off x="6538913" y="4505324"/>
            <a:ext cx="623887" cy="165101"/>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82763468"/>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Beispiel: Zulässige Erdanschüttung lotrecht gespannter Kelleraußenwände</a:t>
            </a:r>
          </a:p>
          <a:p>
            <a:pPr lvl="1"/>
            <a:r>
              <a:rPr lang="de-DE" altLang="de-DE" dirty="0"/>
              <a:t>Kelleraußenwand in Normalmauermörtel NM </a:t>
            </a:r>
            <a:r>
              <a:rPr lang="de-DE" altLang="de-DE" dirty="0" err="1"/>
              <a:t>IIa</a:t>
            </a:r>
            <a:r>
              <a:rPr lang="de-DE" altLang="de-DE" dirty="0"/>
              <a:t> oder Dünnbettmörtel gemauert, Lastfall Bodenfeuchte oder nicht stauendes Sickerwasser (ohne aufstauendes Wasser), Steinrohdichteklasse (RDK) ≥ 1,6</a:t>
            </a:r>
          </a:p>
          <a:p>
            <a:pPr lvl="1"/>
            <a:endParaRPr lang="de-DE" altLang="de-DE" dirty="0"/>
          </a:p>
          <a:p>
            <a:pPr lvl="1"/>
            <a:r>
              <a:rPr lang="de-DE" altLang="de-DE" dirty="0"/>
              <a:t>Ablesebeispiel:</a:t>
            </a:r>
          </a:p>
          <a:p>
            <a:pPr lvl="2"/>
            <a:r>
              <a:rPr lang="de-DE" altLang="de-DE" dirty="0"/>
              <a:t>Gegeben:</a:t>
            </a:r>
          </a:p>
          <a:p>
            <a:pPr lvl="3">
              <a:tabLst>
                <a:tab pos="3678238" algn="l"/>
                <a:tab pos="3857625" algn="l"/>
              </a:tabLst>
            </a:pPr>
            <a:r>
              <a:rPr lang="de-DE" altLang="de-DE" dirty="0"/>
              <a:t>Lichte Geschosshöhe: 	h	≤ 2,20 m</a:t>
            </a:r>
          </a:p>
          <a:p>
            <a:pPr lvl="3">
              <a:tabLst>
                <a:tab pos="3408363" algn="l"/>
                <a:tab pos="3678238" algn="l"/>
                <a:tab pos="3857625" algn="l"/>
              </a:tabLst>
            </a:pPr>
            <a:r>
              <a:rPr lang="de-DE" altLang="de-DE" dirty="0"/>
              <a:t>Wanddicke:		t 	= 30 cm</a:t>
            </a:r>
          </a:p>
          <a:p>
            <a:pPr lvl="3">
              <a:tabLst>
                <a:tab pos="3678238" algn="l"/>
                <a:tab pos="3857625" algn="l"/>
              </a:tabLst>
            </a:pPr>
            <a:r>
              <a:rPr lang="de-DE" altLang="de-DE" dirty="0"/>
              <a:t>Ständige Auflast am                                                                                                                                  </a:t>
            </a:r>
            <a:r>
              <a:rPr lang="de-DE" altLang="de-DE" dirty="0" err="1"/>
              <a:t>Wandkopf</a:t>
            </a:r>
            <a:r>
              <a:rPr lang="de-DE" altLang="de-DE" dirty="0"/>
              <a:t>:     </a:t>
            </a:r>
            <a:r>
              <a:rPr lang="de-DE" altLang="de-DE" dirty="0" err="1"/>
              <a:t>n</a:t>
            </a:r>
            <a:r>
              <a:rPr lang="de-DE" altLang="de-DE" baseline="-25000" dirty="0" err="1"/>
              <a:t>ED</a:t>
            </a:r>
            <a:r>
              <a:rPr lang="de-DE" altLang="de-DE" baseline="-25000" dirty="0"/>
              <a:t>, min, Kopf		</a:t>
            </a:r>
            <a:r>
              <a:rPr lang="de-DE" altLang="de-DE" dirty="0"/>
              <a:t>= 20 kN/m</a:t>
            </a:r>
          </a:p>
          <a:p>
            <a:pPr lvl="3">
              <a:tabLst>
                <a:tab pos="3678238" algn="l"/>
                <a:tab pos="3857625" algn="l"/>
              </a:tabLst>
            </a:pPr>
            <a:r>
              <a:rPr lang="de-DE" altLang="de-DE" dirty="0"/>
              <a:t>Vermauert mit Dünnbettmörtel</a:t>
            </a:r>
          </a:p>
          <a:p>
            <a:pPr marL="539750" lvl="2" indent="0">
              <a:buNone/>
            </a:pPr>
            <a:endParaRPr lang="de-DE" alt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 von KS-Kelleraußenwänden – Vereinfachtes Verfahren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
        <p:nvSpPr>
          <p:cNvPr id="7" name="Rechteck 6">
            <a:extLst>
              <a:ext uri="{FF2B5EF4-FFF2-40B4-BE49-F238E27FC236}">
                <a16:creationId xmlns:a16="http://schemas.microsoft.com/office/drawing/2014/main" id="{4444C4F0-9A01-4E32-813E-C4671EC80F7E}"/>
              </a:ext>
            </a:extLst>
          </p:cNvPr>
          <p:cNvSpPr/>
          <p:nvPr/>
        </p:nvSpPr>
        <p:spPr>
          <a:xfrm>
            <a:off x="4430683" y="2855420"/>
            <a:ext cx="935182" cy="328353"/>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F91DD126-5127-4AE5-862E-26E176E833FF}"/>
              </a:ext>
            </a:extLst>
          </p:cNvPr>
          <p:cNvSpPr/>
          <p:nvPr/>
        </p:nvSpPr>
        <p:spPr>
          <a:xfrm>
            <a:off x="4430683" y="3183773"/>
            <a:ext cx="935182" cy="322810"/>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AED48D47-3DA0-47F3-9E88-AD9D2B25A9C6}"/>
              </a:ext>
            </a:extLst>
          </p:cNvPr>
          <p:cNvSpPr/>
          <p:nvPr/>
        </p:nvSpPr>
        <p:spPr>
          <a:xfrm>
            <a:off x="4430681" y="3711626"/>
            <a:ext cx="935184" cy="32835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0141" y="2292578"/>
            <a:ext cx="6120383" cy="3420000"/>
          </a:xfrm>
          <a:prstGeom prst="rect">
            <a:avLst/>
          </a:prstGeom>
        </p:spPr>
      </p:pic>
      <p:sp>
        <p:nvSpPr>
          <p:cNvPr id="14" name="Rechteck 13">
            <a:extLst>
              <a:ext uri="{FF2B5EF4-FFF2-40B4-BE49-F238E27FC236}">
                <a16:creationId xmlns:a16="http://schemas.microsoft.com/office/drawing/2014/main" id="{DD282081-AF07-4C51-811F-A94F96B4E1C3}"/>
              </a:ext>
            </a:extLst>
          </p:cNvPr>
          <p:cNvSpPr/>
          <p:nvPr/>
        </p:nvSpPr>
        <p:spPr>
          <a:xfrm>
            <a:off x="5700140" y="4320802"/>
            <a:ext cx="838773" cy="517898"/>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1214AF29-4429-481D-852B-C614CC328171}"/>
              </a:ext>
            </a:extLst>
          </p:cNvPr>
          <p:cNvSpPr/>
          <p:nvPr/>
        </p:nvSpPr>
        <p:spPr>
          <a:xfrm>
            <a:off x="6538913" y="4505324"/>
            <a:ext cx="623887" cy="165101"/>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a:extLst>
              <a:ext uri="{FF2B5EF4-FFF2-40B4-BE49-F238E27FC236}">
                <a16:creationId xmlns:a16="http://schemas.microsoft.com/office/drawing/2014/main" id="{96A1211C-5E8E-400C-8220-696BAFDCD663}"/>
              </a:ext>
            </a:extLst>
          </p:cNvPr>
          <p:cNvSpPr/>
          <p:nvPr/>
        </p:nvSpPr>
        <p:spPr>
          <a:xfrm>
            <a:off x="9153525" y="3082925"/>
            <a:ext cx="666750" cy="238125"/>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08963065"/>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0141" y="2292578"/>
            <a:ext cx="6120383" cy="3420000"/>
          </a:xfrm>
          <a:prstGeom prst="rect">
            <a:avLst/>
          </a:prstGeom>
        </p:spPr>
      </p:pic>
      <p:sp>
        <p:nvSpPr>
          <p:cNvPr id="16" name="Rechteck 15">
            <a:extLst>
              <a:ext uri="{FF2B5EF4-FFF2-40B4-BE49-F238E27FC236}">
                <a16:creationId xmlns:a16="http://schemas.microsoft.com/office/drawing/2014/main" id="{DD282081-AF07-4C51-811F-A94F96B4E1C3}"/>
              </a:ext>
            </a:extLst>
          </p:cNvPr>
          <p:cNvSpPr/>
          <p:nvPr/>
        </p:nvSpPr>
        <p:spPr>
          <a:xfrm>
            <a:off x="5700140" y="4320802"/>
            <a:ext cx="838773" cy="517898"/>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1214AF29-4429-481D-852B-C614CC328171}"/>
              </a:ext>
            </a:extLst>
          </p:cNvPr>
          <p:cNvSpPr/>
          <p:nvPr/>
        </p:nvSpPr>
        <p:spPr>
          <a:xfrm>
            <a:off x="6538913" y="4505324"/>
            <a:ext cx="623887" cy="165101"/>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96A1211C-5E8E-400C-8220-696BAFDCD663}"/>
              </a:ext>
            </a:extLst>
          </p:cNvPr>
          <p:cNvSpPr/>
          <p:nvPr/>
        </p:nvSpPr>
        <p:spPr>
          <a:xfrm>
            <a:off x="9153525" y="3082925"/>
            <a:ext cx="666750" cy="238125"/>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Beispiel: Zulässige Erdanschüttung lotrecht gespannter Kelleraußenwände</a:t>
            </a:r>
          </a:p>
          <a:p>
            <a:pPr lvl="1"/>
            <a:r>
              <a:rPr lang="de-DE" altLang="de-DE" dirty="0"/>
              <a:t>Kelleraußenwand in Normalmauermörtel NM </a:t>
            </a:r>
            <a:r>
              <a:rPr lang="de-DE" altLang="de-DE" dirty="0" err="1"/>
              <a:t>IIa</a:t>
            </a:r>
            <a:r>
              <a:rPr lang="de-DE" altLang="de-DE" dirty="0"/>
              <a:t> oder Dünnbettmörtel gemauert, Lastfall Bodenfeuchte oder nicht stauendes Sickerwasser (ohne aufstauendes Wasser), Steinrohdichteklasse (RDK) ≥ 1,6</a:t>
            </a:r>
          </a:p>
          <a:p>
            <a:pPr lvl="1"/>
            <a:endParaRPr lang="de-DE" altLang="de-DE" dirty="0"/>
          </a:p>
          <a:p>
            <a:pPr lvl="1"/>
            <a:r>
              <a:rPr lang="de-DE" altLang="de-DE" dirty="0"/>
              <a:t>Ablesebeispiel:</a:t>
            </a:r>
          </a:p>
          <a:p>
            <a:pPr lvl="2"/>
            <a:r>
              <a:rPr lang="de-DE" altLang="de-DE" dirty="0"/>
              <a:t>Gegeben:</a:t>
            </a:r>
          </a:p>
          <a:p>
            <a:pPr lvl="3">
              <a:tabLst>
                <a:tab pos="3678238" algn="l"/>
                <a:tab pos="3857625" algn="l"/>
              </a:tabLst>
            </a:pPr>
            <a:r>
              <a:rPr lang="de-DE" altLang="de-DE" dirty="0"/>
              <a:t>Lichte Geschosshöhe: 	h	≤ 2,20 m</a:t>
            </a:r>
          </a:p>
          <a:p>
            <a:pPr lvl="3">
              <a:tabLst>
                <a:tab pos="3408363" algn="l"/>
                <a:tab pos="3678238" algn="l"/>
                <a:tab pos="3857625" algn="l"/>
              </a:tabLst>
            </a:pPr>
            <a:r>
              <a:rPr lang="de-DE" altLang="de-DE" dirty="0"/>
              <a:t>Wanddicke:		t 	= 30 cm</a:t>
            </a:r>
          </a:p>
          <a:p>
            <a:pPr lvl="3">
              <a:tabLst>
                <a:tab pos="3678238" algn="l"/>
                <a:tab pos="3857625" algn="l"/>
              </a:tabLst>
            </a:pPr>
            <a:r>
              <a:rPr lang="de-DE" altLang="de-DE" dirty="0"/>
              <a:t>Ständige Auflast am                                                                                                                                  </a:t>
            </a:r>
            <a:r>
              <a:rPr lang="de-DE" altLang="de-DE" dirty="0" err="1"/>
              <a:t>Wandkopf</a:t>
            </a:r>
            <a:r>
              <a:rPr lang="de-DE" altLang="de-DE" dirty="0"/>
              <a:t>:     </a:t>
            </a:r>
            <a:r>
              <a:rPr lang="de-DE" altLang="de-DE" dirty="0" err="1"/>
              <a:t>n</a:t>
            </a:r>
            <a:r>
              <a:rPr lang="de-DE" altLang="de-DE" baseline="-25000" dirty="0" err="1"/>
              <a:t>ED</a:t>
            </a:r>
            <a:r>
              <a:rPr lang="de-DE" altLang="de-DE" baseline="-25000" dirty="0"/>
              <a:t>, min, Kopf		</a:t>
            </a:r>
            <a:r>
              <a:rPr lang="de-DE" altLang="de-DE" dirty="0"/>
              <a:t>= 20 kN/m</a:t>
            </a:r>
          </a:p>
          <a:p>
            <a:pPr lvl="3">
              <a:tabLst>
                <a:tab pos="3678238" algn="l"/>
                <a:tab pos="3857625" algn="l"/>
              </a:tabLst>
            </a:pPr>
            <a:r>
              <a:rPr lang="de-DE" altLang="de-DE" dirty="0"/>
              <a:t>Vermauert mit Dünnbettmörtel</a:t>
            </a:r>
          </a:p>
          <a:p>
            <a:pPr marL="539750" lvl="2" indent="0">
              <a:buNone/>
            </a:pPr>
            <a:endParaRPr lang="de-DE" altLang="de-DE" dirty="0"/>
          </a:p>
          <a:p>
            <a:pPr lvl="2" defTabSz="771525"/>
            <a:r>
              <a:rPr lang="de-DE" altLang="de-DE" dirty="0"/>
              <a:t>Ablesewert </a:t>
            </a:r>
            <a:br>
              <a:rPr lang="de-DE" altLang="de-DE" dirty="0"/>
            </a:br>
            <a:r>
              <a:rPr lang="de-DE" altLang="de-DE" dirty="0"/>
              <a:t>zulässige Erdanschüttung   h</a:t>
            </a:r>
            <a:r>
              <a:rPr lang="de-DE" altLang="de-DE" baseline="-25000" dirty="0"/>
              <a:t>e</a:t>
            </a:r>
            <a:r>
              <a:rPr lang="de-DE" altLang="de-DE" sz="700" dirty="0"/>
              <a:t>	</a:t>
            </a:r>
            <a:r>
              <a:rPr lang="de-DE" altLang="de-DE" dirty="0"/>
              <a:t>= 1,90 m</a:t>
            </a: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 von KS-Kelleraußenwänden – Vereinfachtes Verfahren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
        <p:nvSpPr>
          <p:cNvPr id="7" name="Rechteck 6">
            <a:extLst>
              <a:ext uri="{FF2B5EF4-FFF2-40B4-BE49-F238E27FC236}">
                <a16:creationId xmlns:a16="http://schemas.microsoft.com/office/drawing/2014/main" id="{4444C4F0-9A01-4E32-813E-C4671EC80F7E}"/>
              </a:ext>
            </a:extLst>
          </p:cNvPr>
          <p:cNvSpPr/>
          <p:nvPr/>
        </p:nvSpPr>
        <p:spPr>
          <a:xfrm>
            <a:off x="4430683" y="2855420"/>
            <a:ext cx="935182" cy="328353"/>
          </a:xfrm>
          <a:prstGeom prst="rect">
            <a:avLst/>
          </a:prstGeom>
          <a:noFill/>
          <a:ln w="254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Rechteck 7">
            <a:extLst>
              <a:ext uri="{FF2B5EF4-FFF2-40B4-BE49-F238E27FC236}">
                <a16:creationId xmlns:a16="http://schemas.microsoft.com/office/drawing/2014/main" id="{F91DD126-5127-4AE5-862E-26E176E833FF}"/>
              </a:ext>
            </a:extLst>
          </p:cNvPr>
          <p:cNvSpPr/>
          <p:nvPr/>
        </p:nvSpPr>
        <p:spPr>
          <a:xfrm>
            <a:off x="4430683" y="3183773"/>
            <a:ext cx="935182" cy="322810"/>
          </a:xfrm>
          <a:prstGeom prst="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AED48D47-3DA0-47F3-9E88-AD9D2B25A9C6}"/>
              </a:ext>
            </a:extLst>
          </p:cNvPr>
          <p:cNvSpPr/>
          <p:nvPr/>
        </p:nvSpPr>
        <p:spPr>
          <a:xfrm>
            <a:off x="4430681" y="3711626"/>
            <a:ext cx="935184" cy="328353"/>
          </a:xfrm>
          <a:prstGeom prst="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47C98F2E-BFE9-40F3-8226-DD6938702C99}"/>
              </a:ext>
            </a:extLst>
          </p:cNvPr>
          <p:cNvSpPr/>
          <p:nvPr/>
        </p:nvSpPr>
        <p:spPr>
          <a:xfrm>
            <a:off x="9153525" y="4502858"/>
            <a:ext cx="653935" cy="153786"/>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3191EF48-3FFE-4EE2-9F7A-58EDBED9763D}"/>
              </a:ext>
            </a:extLst>
          </p:cNvPr>
          <p:cNvSpPr/>
          <p:nvPr/>
        </p:nvSpPr>
        <p:spPr>
          <a:xfrm>
            <a:off x="4430683" y="4880954"/>
            <a:ext cx="935182" cy="328353"/>
          </a:xfrm>
          <a:prstGeom prst="rect">
            <a:avLst/>
          </a:prstGeom>
          <a:noFill/>
          <a:ln w="254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52894475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lstStyle/>
          <a:p>
            <a:pPr defTabSz="717550"/>
            <a:r>
              <a:rPr lang="de-DE" dirty="0"/>
              <a:t>Struktur der neuen Normen zur Abdichtung</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Abdichtung von KS-Wänden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0" name="Grafik 9">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447757" y="1500188"/>
            <a:ext cx="1144375" cy="4561365"/>
          </a:xfrm>
          <a:prstGeom prst="rect">
            <a:avLst/>
          </a:prstGeom>
          <a:solidFill>
            <a:srgbClr val="DFF2FD"/>
          </a:solidFill>
        </p:spPr>
      </p:pic>
      <p:pic>
        <p:nvPicPr>
          <p:cNvPr id="11" name="Grafik 10">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10676147" y="1500188"/>
            <a:ext cx="1144375" cy="4561364"/>
          </a:xfrm>
          <a:prstGeom prst="rect">
            <a:avLst/>
          </a:prstGeom>
          <a:solidFill>
            <a:srgbClr val="DFF2FD"/>
          </a:solidFill>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5252" y="1500325"/>
            <a:ext cx="9897775" cy="4561227"/>
          </a:xfrm>
          <a:prstGeom prst="rect">
            <a:avLst/>
          </a:prstGeom>
        </p:spPr>
      </p:pic>
    </p:spTree>
    <p:extLst>
      <p:ext uri="{BB962C8B-B14F-4D97-AF65-F5344CB8AC3E}">
        <p14:creationId xmlns:p14="http://schemas.microsoft.com/office/powerpoint/2010/main" val="1158901971"/>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Abdichtung von KS-Wänden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lstStyle/>
          <a:p>
            <a:pPr defTabSz="598488"/>
            <a:r>
              <a:rPr lang="de-DE" dirty="0"/>
              <a:t>Querschnittsabdichtungen:</a:t>
            </a:r>
          </a:p>
          <a:p>
            <a:pPr lvl="1" defTabSz="598488"/>
            <a:r>
              <a:rPr lang="de-DE" dirty="0"/>
              <a:t>d</a:t>
            </a:r>
            <a:r>
              <a:rPr lang="de-DE" dirty="0">
                <a:latin typeface="Arial" panose="020B0604020202020204" pitchFamily="34" charset="0"/>
                <a:cs typeface="Arial" panose="020B0604020202020204" pitchFamily="34" charset="0"/>
              </a:rPr>
              <a:t>ürfen keine Gleitschichten bilden</a:t>
            </a:r>
          </a:p>
          <a:p>
            <a:pPr lvl="2" defTabSz="520700"/>
            <a:r>
              <a:rPr lang="de-DE" dirty="0"/>
              <a:t>Vermeidung von:</a:t>
            </a:r>
          </a:p>
          <a:p>
            <a:pPr lvl="3" defTabSz="520700"/>
            <a:r>
              <a:rPr lang="de-DE" dirty="0"/>
              <a:t>Schweißbahnen</a:t>
            </a:r>
          </a:p>
          <a:p>
            <a:pPr lvl="3" defTabSz="520700"/>
            <a:r>
              <a:rPr lang="de-DE" dirty="0"/>
              <a:t>Kaltselbstklebebahnen</a:t>
            </a:r>
            <a:endParaRPr lang="de-DE" dirty="0">
              <a:latin typeface="Arial" panose="020B0604020202020204" pitchFamily="34" charset="0"/>
              <a:cs typeface="Arial" panose="020B0604020202020204" pitchFamily="34" charset="0"/>
            </a:endParaRPr>
          </a:p>
          <a:p>
            <a:pPr lvl="1" defTabSz="598488"/>
            <a:r>
              <a:rPr lang="de-DE" dirty="0">
                <a:latin typeface="Arial" panose="020B0604020202020204" pitchFamily="34" charset="0"/>
                <a:cs typeface="Arial" panose="020B0604020202020204" pitchFamily="34" charset="0"/>
              </a:rPr>
              <a:t>Wirken</a:t>
            </a:r>
            <a:r>
              <a:rPr lang="de-DE" sz="900"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nur</a:t>
            </a:r>
            <a:r>
              <a:rPr lang="de-DE" sz="900"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gegen</a:t>
            </a:r>
            <a:r>
              <a:rPr lang="de-DE" sz="900"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k</a:t>
            </a:r>
            <a:r>
              <a:rPr lang="de-DE" dirty="0"/>
              <a:t>apillar</a:t>
            </a:r>
            <a:r>
              <a:rPr lang="de-DE" sz="900" dirty="0"/>
              <a:t> </a:t>
            </a:r>
            <a:r>
              <a:rPr lang="de-DE" dirty="0"/>
              <a:t>aufsteigende</a:t>
            </a:r>
            <a:r>
              <a:rPr lang="de-DE" sz="900" dirty="0"/>
              <a:t> </a:t>
            </a:r>
            <a:r>
              <a:rPr lang="de-DE" dirty="0"/>
              <a:t>Feuchtigkeit</a:t>
            </a:r>
          </a:p>
          <a:p>
            <a:pPr lvl="2" defTabSz="598488"/>
            <a:r>
              <a:rPr lang="de-DE" dirty="0"/>
              <a:t>ohne weiteren Nachweis zulässig:</a:t>
            </a:r>
          </a:p>
          <a:p>
            <a:pPr lvl="3" defTabSz="598488"/>
            <a:r>
              <a:rPr lang="de-DE" dirty="0" err="1"/>
              <a:t>besandete</a:t>
            </a:r>
            <a:r>
              <a:rPr lang="de-DE" dirty="0"/>
              <a:t> Bitumendachbahnen (z.</a:t>
            </a:r>
            <a:r>
              <a:rPr lang="de-DE" sz="900" dirty="0"/>
              <a:t> </a:t>
            </a:r>
            <a:r>
              <a:rPr lang="de-DE" dirty="0"/>
              <a:t>B.</a:t>
            </a:r>
            <a:r>
              <a:rPr lang="de-DE" sz="900" dirty="0"/>
              <a:t> </a:t>
            </a:r>
            <a:r>
              <a:rPr lang="de-DE" dirty="0"/>
              <a:t>R</a:t>
            </a:r>
            <a:r>
              <a:rPr lang="de-DE" sz="900" dirty="0"/>
              <a:t> </a:t>
            </a:r>
            <a:r>
              <a:rPr lang="de-DE" dirty="0"/>
              <a:t>500)</a:t>
            </a:r>
          </a:p>
          <a:p>
            <a:pPr lvl="3" defTabSz="598488"/>
            <a:r>
              <a:rPr lang="de-DE" dirty="0"/>
              <a:t>mineralische Dichtungsschlämme 		</a:t>
            </a:r>
          </a:p>
          <a:p>
            <a:pPr lvl="1" defTabSz="598488"/>
            <a:r>
              <a:rPr lang="de-DE" dirty="0"/>
              <a:t>Hinweise</a:t>
            </a:r>
          </a:p>
          <a:p>
            <a:pPr lvl="2" defTabSz="598488"/>
            <a:r>
              <a:rPr lang="de-DE" dirty="0"/>
              <a:t>Auflagerflächen sind mit Mauermörtel gegen schädigende Unebenheiten abzugleichen.</a:t>
            </a:r>
          </a:p>
          <a:p>
            <a:pPr lvl="2" defTabSz="598488"/>
            <a:r>
              <a:rPr lang="de-DE" dirty="0"/>
              <a:t>Bahnen nicht flächig auf Stoß verlegen</a:t>
            </a:r>
          </a:p>
          <a:p>
            <a:pPr lvl="2" defTabSz="598488"/>
            <a:r>
              <a:rPr lang="de-DE" dirty="0"/>
              <a:t>Mindestüberdeckung der Lagen 20 cm</a:t>
            </a:r>
          </a:p>
          <a:p>
            <a:pPr lvl="2" defTabSz="598488"/>
            <a:endParaRPr lang="de-DE" dirty="0"/>
          </a:p>
          <a:p>
            <a:pPr lvl="1" defTabSz="598488"/>
            <a:endParaRPr lang="de-DE" dirty="0">
              <a:latin typeface="Arial" panose="020B0604020202020204" pitchFamily="34" charset="0"/>
              <a:cs typeface="Arial" panose="020B0604020202020204" pitchFamily="34" charset="0"/>
            </a:endParaRPr>
          </a:p>
          <a:p>
            <a:pPr marL="2060575" lvl="5" indent="-266700" defTabSz="717550">
              <a:buClr>
                <a:srgbClr val="00B0F0"/>
              </a:buClr>
              <a:buFont typeface="Wingdings" panose="05000000000000000000" pitchFamily="2" charset="2"/>
              <a:buChar char="§"/>
            </a:pPr>
            <a:endParaRPr lang="de-DE" dirty="0">
              <a:latin typeface="Arial" panose="020B0604020202020204" pitchFamily="34" charset="0"/>
              <a:cs typeface="Arial" panose="020B0604020202020204" pitchFamily="34" charset="0"/>
            </a:endParaRPr>
          </a:p>
        </p:txBody>
      </p:sp>
      <p:grpSp>
        <p:nvGrpSpPr>
          <p:cNvPr id="12" name="Gruppieren 11"/>
          <p:cNvGrpSpPr/>
          <p:nvPr/>
        </p:nvGrpSpPr>
        <p:grpSpPr>
          <a:xfrm>
            <a:off x="6096000" y="893763"/>
            <a:ext cx="5724524" cy="4046984"/>
            <a:chOff x="6096000" y="893763"/>
            <a:chExt cx="5724524" cy="4046984"/>
          </a:xfrm>
        </p:grpSpPr>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0" y="893763"/>
              <a:ext cx="5724524" cy="4046984"/>
            </a:xfrm>
            <a:prstGeom prst="rect">
              <a:avLst/>
            </a:prstGeom>
          </p:spPr>
        </p:pic>
        <p:sp>
          <p:nvSpPr>
            <p:cNvPr id="10" name="Rechteck 9"/>
            <p:cNvSpPr/>
            <p:nvPr/>
          </p:nvSpPr>
          <p:spPr>
            <a:xfrm>
              <a:off x="6481763" y="2495550"/>
              <a:ext cx="1824037" cy="547688"/>
            </a:xfrm>
            <a:prstGeom prst="rect">
              <a:avLst/>
            </a:prstGeom>
            <a:solidFill>
              <a:srgbClr val="D3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p:nvSpPr>
          <p:spPr>
            <a:xfrm>
              <a:off x="6869907" y="2041525"/>
              <a:ext cx="1824037" cy="547688"/>
            </a:xfrm>
            <a:prstGeom prst="rect">
              <a:avLst/>
            </a:prstGeom>
            <a:solidFill>
              <a:srgbClr val="D3E8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Tree>
    <p:extLst>
      <p:ext uri="{BB962C8B-B14F-4D97-AF65-F5344CB8AC3E}">
        <p14:creationId xmlns:p14="http://schemas.microsoft.com/office/powerpoint/2010/main" val="669186635"/>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Abdichtung von KS-Wänden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119439"/>
          </a:xfrm>
        </p:spPr>
        <p:txBody>
          <a:bodyPr/>
          <a:lstStyle/>
          <a:p>
            <a:pPr defTabSz="598488"/>
            <a:r>
              <a:rPr lang="de-DE" dirty="0"/>
              <a:t>Mineralische Dichtungsschlämme (MDS) zum Schutz der untersten Steinreihe vor kapillar aufsteigender Feuchte im Bauzustand</a:t>
            </a:r>
          </a:p>
          <a:p>
            <a:pPr lvl="1" defTabSz="598488"/>
            <a:endParaRPr lang="de-DE" dirty="0">
              <a:latin typeface="Arial" panose="020B0604020202020204" pitchFamily="34" charset="0"/>
              <a:cs typeface="Arial" panose="020B0604020202020204" pitchFamily="34" charset="0"/>
            </a:endParaRPr>
          </a:p>
          <a:p>
            <a:pPr marL="2060575" lvl="5" indent="-266700" defTabSz="717550">
              <a:buClr>
                <a:srgbClr val="00B0F0"/>
              </a:buClr>
              <a:buFont typeface="Wingdings" panose="05000000000000000000" pitchFamily="2" charset="2"/>
              <a:buChar char="§"/>
            </a:pPr>
            <a:endParaRPr lang="de-DE" dirty="0">
              <a:latin typeface="Arial" panose="020B0604020202020204" pitchFamily="34" charset="0"/>
              <a:cs typeface="Arial" panose="020B0604020202020204" pitchFamily="34" charset="0"/>
            </a:endParaRP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86352" y="1817782"/>
            <a:ext cx="10393701" cy="4087376"/>
          </a:xfrm>
          <a:prstGeom prst="rect">
            <a:avLst/>
          </a:prstGeom>
        </p:spPr>
      </p:pic>
    </p:spTree>
    <p:extLst>
      <p:ext uri="{BB962C8B-B14F-4D97-AF65-F5344CB8AC3E}">
        <p14:creationId xmlns:p14="http://schemas.microsoft.com/office/powerpoint/2010/main" val="11346480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2622699F-87A5-438D-84EA-A411F675B971}"/>
              </a:ext>
            </a:extLst>
          </p:cNvPr>
          <p:cNvPicPr>
            <a:picLocks noChangeAspect="1"/>
          </p:cNvPicPr>
          <p:nvPr/>
        </p:nvPicPr>
        <p:blipFill>
          <a:blip r:embed="rId2"/>
          <a:stretch>
            <a:fillRect/>
          </a:stretch>
        </p:blipFill>
        <p:spPr>
          <a:xfrm>
            <a:off x="477961" y="1990542"/>
            <a:ext cx="11372767" cy="3897850"/>
          </a:xfrm>
          <a:prstGeom prst="rect">
            <a:avLst/>
          </a:prstGeom>
        </p:spPr>
      </p:pic>
      <p:sp>
        <p:nvSpPr>
          <p:cNvPr id="5" name="Inhaltsplatzhalter 4"/>
          <p:cNvSpPr>
            <a:spLocks noGrp="1"/>
          </p:cNvSpPr>
          <p:nvPr>
            <p:ph idx="1"/>
          </p:nvPr>
        </p:nvSpPr>
        <p:spPr/>
        <p:txBody>
          <a:bodyPr/>
          <a:lstStyle/>
          <a:p>
            <a:r>
              <a:rPr lang="de-DE" dirty="0"/>
              <a:t>Beispiele von KS XL-Rasterelementen zur Verarbeitung mit Dünnbettmörtel</a:t>
            </a:r>
          </a:p>
        </p:txBody>
      </p:sp>
      <p:sp>
        <p:nvSpPr>
          <p:cNvPr id="3" name="Titel 2"/>
          <p:cNvSpPr>
            <a:spLocks noGrp="1"/>
          </p:cNvSpPr>
          <p:nvPr>
            <p:ph type="title"/>
          </p:nvPr>
        </p:nvSpPr>
        <p:spPr/>
        <p:txBody>
          <a:bodyPr/>
          <a:lstStyle/>
          <a:p>
            <a:r>
              <a:rPr lang="de-DE" dirty="0"/>
              <a:t>Steinformate</a:t>
            </a:r>
          </a:p>
        </p:txBody>
      </p:sp>
      <p:sp>
        <p:nvSpPr>
          <p:cNvPr id="6"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5145" y="2211166"/>
            <a:ext cx="10058398" cy="3456601"/>
          </a:xfrm>
          <a:prstGeom prst="rect">
            <a:avLst/>
          </a:prstGeom>
        </p:spPr>
      </p:pic>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Abdichtung von KS-Wänden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18513" cy="5119439"/>
          </a:xfrm>
        </p:spPr>
        <p:txBody>
          <a:bodyPr/>
          <a:lstStyle/>
          <a:p>
            <a:pPr defTabSz="598488"/>
            <a:r>
              <a:rPr lang="de-DE" dirty="0"/>
              <a:t>Sockelabdichtungen</a:t>
            </a:r>
          </a:p>
          <a:p>
            <a:pPr lvl="1" defTabSz="598488"/>
            <a:r>
              <a:rPr lang="de-DE" dirty="0"/>
              <a:t>Sockelzone: </a:t>
            </a:r>
            <a:r>
              <a:rPr lang="de-DE" dirty="0" err="1"/>
              <a:t>Geländeroberkante</a:t>
            </a:r>
            <a:r>
              <a:rPr lang="de-DE" sz="900" dirty="0"/>
              <a:t> </a:t>
            </a:r>
            <a:r>
              <a:rPr lang="de-DE" dirty="0"/>
              <a:t>bis</a:t>
            </a:r>
            <a:r>
              <a:rPr lang="de-DE" sz="900" dirty="0"/>
              <a:t> </a:t>
            </a:r>
            <a:r>
              <a:rPr lang="de-DE" dirty="0"/>
              <a:t>20</a:t>
            </a:r>
            <a:r>
              <a:rPr lang="de-DE" sz="900" dirty="0"/>
              <a:t> </a:t>
            </a:r>
            <a:r>
              <a:rPr lang="de-DE" dirty="0"/>
              <a:t>cm</a:t>
            </a:r>
            <a:r>
              <a:rPr lang="de-DE" sz="900" dirty="0"/>
              <a:t> </a:t>
            </a:r>
            <a:r>
              <a:rPr lang="de-DE" dirty="0"/>
              <a:t>darunter</a:t>
            </a:r>
          </a:p>
          <a:p>
            <a:pPr lvl="1" defTabSz="598488"/>
            <a:r>
              <a:rPr lang="de-DE" dirty="0"/>
              <a:t>Beispiele für Fußpunktausbildungen</a:t>
            </a:r>
          </a:p>
          <a:p>
            <a:pPr lvl="2" defTabSz="598488"/>
            <a:endParaRPr lang="de-DE" dirty="0"/>
          </a:p>
          <a:p>
            <a:pPr lvl="1" defTabSz="598488"/>
            <a:endParaRPr lang="de-DE" dirty="0">
              <a:latin typeface="Arial" panose="020B0604020202020204" pitchFamily="34" charset="0"/>
              <a:cs typeface="Arial" panose="020B0604020202020204" pitchFamily="34" charset="0"/>
            </a:endParaRPr>
          </a:p>
          <a:p>
            <a:pPr marL="2060575" lvl="5" indent="-266700" defTabSz="717550">
              <a:buClr>
                <a:srgbClr val="00B0F0"/>
              </a:buClr>
              <a:buFont typeface="Wingdings" panose="05000000000000000000" pitchFamily="2" charset="2"/>
              <a:buChar char="§"/>
            </a:pPr>
            <a:endParaRPr lang="de-DE" dirty="0">
              <a:latin typeface="Arial" panose="020B0604020202020204" pitchFamily="34" charset="0"/>
              <a:cs typeface="Arial" panose="020B0604020202020204" pitchFamily="34" charset="0"/>
            </a:endParaRPr>
          </a:p>
        </p:txBody>
      </p:sp>
      <p:pic>
        <p:nvPicPr>
          <p:cNvPr id="17" name="Grafik 16">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7948213" y="338693"/>
            <a:ext cx="3872311" cy="5754858"/>
          </a:xfrm>
          <a:prstGeom prst="rect">
            <a:avLst/>
          </a:prstGeom>
        </p:spPr>
      </p:pic>
      <p:pic>
        <p:nvPicPr>
          <p:cNvPr id="18" name="Grafik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09086" y="469050"/>
            <a:ext cx="2703765" cy="5524359"/>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3335" y="2269625"/>
            <a:ext cx="7194878" cy="3823925"/>
          </a:xfrm>
          <a:prstGeom prst="rect">
            <a:avLst/>
          </a:prstGeom>
        </p:spPr>
      </p:pic>
    </p:spTree>
    <p:extLst>
      <p:ext uri="{BB962C8B-B14F-4D97-AF65-F5344CB8AC3E}">
        <p14:creationId xmlns:p14="http://schemas.microsoft.com/office/powerpoint/2010/main" val="888334725"/>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Abdichtung von KS-Wänden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18513" cy="5119439"/>
          </a:xfrm>
        </p:spPr>
        <p:txBody>
          <a:bodyPr/>
          <a:lstStyle/>
          <a:p>
            <a:pPr defTabSz="598488"/>
            <a:r>
              <a:rPr lang="de-DE" dirty="0"/>
              <a:t>Abdichtung von erdberührten Bauteilen</a:t>
            </a:r>
          </a:p>
          <a:p>
            <a:pPr lvl="1" defTabSz="598488"/>
            <a:r>
              <a:rPr lang="de-DE" dirty="0"/>
              <a:t>Kalksandsteinwände können beispielsweise mit PMBC abgedichtet werden.</a:t>
            </a:r>
          </a:p>
          <a:p>
            <a:pPr lvl="1" defTabSz="598488"/>
            <a:r>
              <a:rPr lang="de-DE" dirty="0"/>
              <a:t>Kalksandstein-Mauerwerk ist als Untergrund für PMBC sehr gut geeignet. </a:t>
            </a:r>
          </a:p>
          <a:p>
            <a:pPr lvl="1" defTabSz="598488"/>
            <a:r>
              <a:rPr lang="de-DE" dirty="0"/>
              <a:t>Unterputze und egalisierende Kratzspachtelungen sind i.d.R. nicht erforderlich.</a:t>
            </a:r>
          </a:p>
          <a:p>
            <a:pPr lvl="1" defTabSz="598488"/>
            <a:r>
              <a:rPr lang="de-DE" dirty="0"/>
              <a:t>Vertiefungen über 5 mm Tiefe sind mit Mörtel zu schließen.</a:t>
            </a:r>
          </a:p>
          <a:p>
            <a:pPr lvl="1" defTabSz="598488"/>
            <a:r>
              <a:rPr lang="de-DE" dirty="0"/>
              <a:t>Kanten müssen vor dem Auftrag gefast werden.</a:t>
            </a:r>
          </a:p>
          <a:p>
            <a:pPr lvl="1" defTabSz="598488"/>
            <a:r>
              <a:rPr lang="de-DE" dirty="0"/>
              <a:t>Kehlen sollten gerundet sein z.B. durch Mörtelkehlen im Radius von 4 cm.</a:t>
            </a:r>
          </a:p>
          <a:p>
            <a:pPr lvl="1" defTabSz="598488"/>
            <a:r>
              <a:rPr lang="de-DE" dirty="0"/>
              <a:t>Untergründe von Abdichtungen müssen frostfrei und trocken sein.</a:t>
            </a:r>
          </a:p>
          <a:p>
            <a:pPr lvl="1" defTabSz="598488"/>
            <a:r>
              <a:rPr lang="de-DE" dirty="0"/>
              <a:t>trennende Substanzen oder Schmutz sind zu entfernen.</a:t>
            </a:r>
          </a:p>
          <a:p>
            <a:pPr lvl="1" defTabSz="598488"/>
            <a:r>
              <a:rPr lang="de-DE" dirty="0"/>
              <a:t>Bei der Verarbeitung sind die Hinweise des jeweiligen Herstellers zu beachten.</a:t>
            </a:r>
            <a:endParaRPr lang="de-DE" dirty="0">
              <a:latin typeface="Arial" panose="020B0604020202020204" pitchFamily="34" charset="0"/>
              <a:cs typeface="Arial" panose="020B0604020202020204" pitchFamily="34" charset="0"/>
            </a:endParaRPr>
          </a:p>
          <a:p>
            <a:pPr marL="2060575" lvl="5" indent="-266700" defTabSz="717550">
              <a:buClr>
                <a:srgbClr val="00B0F0"/>
              </a:buClr>
              <a:buFont typeface="Wingdings" panose="05000000000000000000" pitchFamily="2" charset="2"/>
              <a:buChar char="§"/>
            </a:pPr>
            <a:endParaRPr lang="de-DE" dirty="0">
              <a:latin typeface="Arial" panose="020B0604020202020204" pitchFamily="34" charset="0"/>
              <a:cs typeface="Arial" panose="020B0604020202020204" pitchFamily="34" charset="0"/>
            </a:endParaRPr>
          </a:p>
        </p:txBody>
      </p:sp>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9780" y="1057524"/>
            <a:ext cx="5640744" cy="4423667"/>
          </a:xfrm>
          <a:prstGeom prst="rect">
            <a:avLst/>
          </a:prstGeom>
        </p:spPr>
      </p:pic>
    </p:spTree>
    <p:extLst>
      <p:ext uri="{BB962C8B-B14F-4D97-AF65-F5344CB8AC3E}">
        <p14:creationId xmlns:p14="http://schemas.microsoft.com/office/powerpoint/2010/main" val="281402838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8554" cy="5119439"/>
          </a:xfrm>
        </p:spPr>
        <p:txBody>
          <a:bodyPr/>
          <a:lstStyle/>
          <a:p>
            <a:r>
              <a:rPr lang="de-DE" dirty="0"/>
              <a:t>Einschalige Außenwände</a:t>
            </a:r>
          </a:p>
          <a:p>
            <a:pPr lvl="1" defTabSz="717550"/>
            <a:r>
              <a:rPr lang="de-DE" dirty="0"/>
              <a:t>Kennzeichen:</a:t>
            </a:r>
          </a:p>
          <a:p>
            <a:pPr lvl="2" defTabSz="717550"/>
            <a:r>
              <a:rPr lang="de-DE" dirty="0"/>
              <a:t>tragende KS-Mauerschale </a:t>
            </a:r>
          </a:p>
          <a:p>
            <a:pPr lvl="2" defTabSz="717550"/>
            <a:r>
              <a:rPr lang="de-DE" dirty="0"/>
              <a:t>Wärmedämmverbundsystem</a:t>
            </a:r>
          </a:p>
          <a:p>
            <a:pPr lvl="2" defTabSz="717550"/>
            <a:r>
              <a:rPr lang="de-DE" dirty="0"/>
              <a:t>Witterungsschutz z.B. Putz, Vorhangfassade</a:t>
            </a:r>
          </a:p>
          <a:p>
            <a:pPr marL="279400" lvl="1" indent="0" defTabSz="717550">
              <a:buNone/>
            </a:pPr>
            <a:endParaRPr lang="de-DE" dirty="0"/>
          </a:p>
          <a:p>
            <a:r>
              <a:rPr lang="de-DE" dirty="0"/>
              <a:t>Zweischalige Außenwände</a:t>
            </a:r>
          </a:p>
          <a:p>
            <a:pPr lvl="1" defTabSz="717550"/>
            <a:r>
              <a:rPr lang="de-DE" dirty="0"/>
              <a:t>Kennzeichen:</a:t>
            </a:r>
          </a:p>
          <a:p>
            <a:pPr lvl="2" defTabSz="717550"/>
            <a:r>
              <a:rPr lang="de-DE" dirty="0"/>
              <a:t>tragende KS-Mauerschale (</a:t>
            </a:r>
            <a:r>
              <a:rPr lang="de-DE" dirty="0" err="1"/>
              <a:t>Hintermauerschale</a:t>
            </a:r>
            <a:r>
              <a:rPr lang="de-DE" dirty="0"/>
              <a:t>)</a:t>
            </a:r>
          </a:p>
          <a:p>
            <a:pPr lvl="2" defTabSz="717550"/>
            <a:r>
              <a:rPr lang="de-DE" dirty="0"/>
              <a:t>Wärmedämmung</a:t>
            </a:r>
          </a:p>
          <a:p>
            <a:pPr lvl="2" defTabSz="717550"/>
            <a:r>
              <a:rPr lang="de-DE" dirty="0"/>
              <a:t>nicht tragende Außenmauerschale z.B. KS-Verblender, verputzte </a:t>
            </a:r>
            <a:r>
              <a:rPr lang="de-DE" dirty="0" err="1"/>
              <a:t>Hintermauersteine</a:t>
            </a: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1" name="Grafik 10">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6283569" y="1057524"/>
            <a:ext cx="5536953" cy="4973204"/>
          </a:xfrm>
          <a:prstGeom prst="rect">
            <a:avLst/>
          </a:prstGeom>
        </p:spPr>
      </p:pic>
      <p:pic>
        <p:nvPicPr>
          <p:cNvPr id="10" name="Grafik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1813" y="1235278"/>
            <a:ext cx="4928312" cy="4617696"/>
          </a:xfrm>
          <a:prstGeom prst="rect">
            <a:avLst/>
          </a:prstGeom>
        </p:spPr>
      </p:pic>
    </p:spTree>
    <p:extLst>
      <p:ext uri="{BB962C8B-B14F-4D97-AF65-F5344CB8AC3E}">
        <p14:creationId xmlns:p14="http://schemas.microsoft.com/office/powerpoint/2010/main" val="81150491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lstStyle/>
          <a:p>
            <a:pPr defTabSz="717550"/>
            <a:r>
              <a:rPr lang="de-DE" dirty="0"/>
              <a:t>Wärmedämmverbundsystem (WDVS) geregelt in: </a:t>
            </a:r>
          </a:p>
          <a:p>
            <a:pPr lvl="1" defTabSz="717550"/>
            <a:r>
              <a:rPr lang="de-DE" dirty="0"/>
              <a:t>Allgemein bauaufsichtlichen Zulassungen</a:t>
            </a:r>
          </a:p>
          <a:p>
            <a:pPr lvl="1" defTabSz="717550"/>
            <a:r>
              <a:rPr lang="de-DE" dirty="0"/>
              <a:t>Europäisch technischen Bewertungen</a:t>
            </a:r>
          </a:p>
          <a:p>
            <a:pPr lvl="1" defTabSz="717550"/>
            <a:r>
              <a:rPr lang="de-DE" dirty="0"/>
              <a:t>Aufeinander abgestimmte Komponenten wie:</a:t>
            </a:r>
          </a:p>
          <a:p>
            <a:pPr lvl="2" defTabSz="717550"/>
            <a:r>
              <a:rPr lang="de-DE" dirty="0"/>
              <a:t>Wärmedämmung</a:t>
            </a:r>
          </a:p>
          <a:p>
            <a:pPr lvl="2" defTabSz="717550"/>
            <a:r>
              <a:rPr lang="de-DE" altLang="de-DE" dirty="0"/>
              <a:t>Befestigungselemente</a:t>
            </a:r>
          </a:p>
          <a:p>
            <a:pPr lvl="2" defTabSz="717550"/>
            <a:r>
              <a:rPr lang="de-DE" altLang="de-DE" dirty="0"/>
              <a:t>Armierungsschichten</a:t>
            </a:r>
          </a:p>
          <a:p>
            <a:pPr lvl="2" defTabSz="717550"/>
            <a:r>
              <a:rPr lang="de-DE" altLang="de-DE" dirty="0"/>
              <a:t>Putzschichten</a:t>
            </a:r>
          </a:p>
          <a:p>
            <a:pPr defTabSz="717550"/>
            <a:r>
              <a:rPr lang="de-DE" altLang="de-DE" dirty="0"/>
              <a:t>tragende Innenschalen aus Kalksandstein sind ein idealer Untergrund für jedes Wärmedämmverbundsystem (WDVS)</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a:extLst>
              <a:ext uri="{FF2B5EF4-FFF2-40B4-BE49-F238E27FC236}">
                <a16:creationId xmlns:a16="http://schemas.microsoft.com/office/drawing/2014/main" id="{AFE78397-7D3E-4A76-944C-284C4A2D4E81}"/>
              </a:ext>
            </a:extLst>
          </p:cNvPr>
          <p:cNvPicPr>
            <a:picLocks noChangeAspect="1"/>
          </p:cNvPicPr>
          <p:nvPr/>
        </p:nvPicPr>
        <p:blipFill rotWithShape="1">
          <a:blip r:embed="rId2"/>
          <a:srcRect/>
          <a:stretch/>
        </p:blipFill>
        <p:spPr>
          <a:xfrm>
            <a:off x="6096001" y="1125538"/>
            <a:ext cx="5724524" cy="5040312"/>
          </a:xfrm>
          <a:prstGeom prst="rect">
            <a:avLst/>
          </a:prstGeom>
        </p:spPr>
      </p:pic>
      <p:pic>
        <p:nvPicPr>
          <p:cNvPr id="9" name="Grafik 8">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6763730" y="1085588"/>
            <a:ext cx="5056794" cy="5000377"/>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013237" y="1500612"/>
            <a:ext cx="4557780" cy="4170327"/>
          </a:xfrm>
          <a:prstGeom prst="rect">
            <a:avLst/>
          </a:prstGeom>
        </p:spPr>
      </p:pic>
    </p:spTree>
    <p:extLst>
      <p:ext uri="{BB962C8B-B14F-4D97-AF65-F5344CB8AC3E}">
        <p14:creationId xmlns:p14="http://schemas.microsoft.com/office/powerpoint/2010/main" val="317028707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lstStyle/>
          <a:p>
            <a:r>
              <a:rPr lang="de-DE" dirty="0"/>
              <a:t>Wärmedämm-Verbundsystem (WDVS)</a:t>
            </a:r>
          </a:p>
          <a:p>
            <a:pPr lvl="1" defTabSz="717550"/>
            <a:r>
              <a:rPr lang="de-DE" dirty="0"/>
              <a:t>Auch für ausschließlich verklebte WDVS    (höchste Anforderungen an die Ebenheit des Untergrundes) ist KS-Mauerwerk ausreichend tragfähig – ohne weiteren Nachweis!</a:t>
            </a:r>
          </a:p>
          <a:p>
            <a:pPr marL="279400" lvl="1" indent="0" defTabSz="717550">
              <a:buNone/>
            </a:pPr>
            <a:r>
              <a:rPr lang="de-DE" dirty="0"/>
              <a:t>	</a:t>
            </a:r>
          </a:p>
          <a:p>
            <a:pPr marL="279400" lvl="1" indent="0" defTabSz="717550">
              <a:buNone/>
              <a:tabLst>
                <a:tab pos="539750" algn="l"/>
              </a:tabLst>
            </a:pPr>
            <a:r>
              <a:rPr lang="de-DE" dirty="0"/>
              <a:t>	Anforderung an die Ebenheit bei 1 m Messlänge:</a:t>
            </a:r>
          </a:p>
          <a:p>
            <a:pPr lvl="2" defTabSz="628650">
              <a:tabLst>
                <a:tab pos="4394200" algn="l"/>
                <a:tab pos="4572000" algn="l"/>
              </a:tabLst>
            </a:pPr>
            <a:r>
              <a:rPr lang="de-DE" dirty="0"/>
              <a:t>Verklebte Systeme:	e	</a:t>
            </a:r>
            <a:r>
              <a:rPr lang="de-DE" altLang="de-DE" dirty="0"/>
              <a:t>≤ 1,0 cm</a:t>
            </a:r>
          </a:p>
          <a:p>
            <a:pPr lvl="2" defTabSz="654050">
              <a:tabLst>
                <a:tab pos="4394200" algn="l"/>
              </a:tabLst>
            </a:pPr>
            <a:r>
              <a:rPr lang="de-DE" dirty="0"/>
              <a:t>Verklebte und verdübelte Systeme:	e	</a:t>
            </a:r>
            <a:r>
              <a:rPr lang="de-DE" altLang="de-DE" dirty="0"/>
              <a:t>≤ 2,0 cm</a:t>
            </a:r>
          </a:p>
          <a:p>
            <a:pPr lvl="2" defTabSz="654050">
              <a:tabLst>
                <a:tab pos="4394200" algn="l"/>
                <a:tab pos="4572000" algn="l"/>
              </a:tabLst>
            </a:pPr>
            <a:r>
              <a:rPr lang="de-DE" dirty="0"/>
              <a:t>Mechanisch befestigte Systeme:	e	</a:t>
            </a:r>
            <a:r>
              <a:rPr lang="de-DE" altLang="de-DE" dirty="0"/>
              <a:t>≤ 3,0 cm </a:t>
            </a:r>
            <a:r>
              <a:rPr lang="de-DE" dirty="0"/>
              <a:t>	</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8" name="Grafik 7">
            <a:extLst>
              <a:ext uri="{FF2B5EF4-FFF2-40B4-BE49-F238E27FC236}">
                <a16:creationId xmlns:a16="http://schemas.microsoft.com/office/drawing/2014/main" id="{1C81AFBC-2D09-438E-9A7E-061F24CD1102}"/>
              </a:ext>
            </a:extLst>
          </p:cNvPr>
          <p:cNvPicPr>
            <a:picLocks noChangeAspect="1"/>
          </p:cNvPicPr>
          <p:nvPr/>
        </p:nvPicPr>
        <p:blipFill>
          <a:blip r:embed="rId2"/>
          <a:stretch>
            <a:fillRect/>
          </a:stretch>
        </p:blipFill>
        <p:spPr>
          <a:xfrm>
            <a:off x="6213231" y="1085588"/>
            <a:ext cx="5607293" cy="4307027"/>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1517" y="1254000"/>
            <a:ext cx="5290720" cy="4007064"/>
          </a:xfrm>
          <a:prstGeom prst="rect">
            <a:avLst/>
          </a:prstGeom>
        </p:spPr>
      </p:pic>
    </p:spTree>
    <p:extLst>
      <p:ext uri="{BB962C8B-B14F-4D97-AF65-F5344CB8AC3E}">
        <p14:creationId xmlns:p14="http://schemas.microsoft.com/office/powerpoint/2010/main" val="304079520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normAutofit/>
          </a:bodyPr>
          <a:lstStyle/>
          <a:p>
            <a:r>
              <a:rPr lang="de-DE" dirty="0"/>
              <a:t>Wärmeschutz mit WDVS</a:t>
            </a:r>
          </a:p>
          <a:p>
            <a:pPr lvl="1"/>
            <a:r>
              <a:rPr lang="de-DE" dirty="0"/>
              <a:t>Winterlicher Wärmeschutz wird bestimmt durch:</a:t>
            </a:r>
          </a:p>
          <a:p>
            <a:pPr lvl="2"/>
            <a:r>
              <a:rPr lang="de-DE" dirty="0"/>
              <a:t>Dämmstoffdicke</a:t>
            </a:r>
          </a:p>
          <a:p>
            <a:pPr lvl="2"/>
            <a:r>
              <a:rPr lang="de-DE" dirty="0"/>
              <a:t>Dämmstoffqualität (Wärmeleitfähigkeit)</a:t>
            </a:r>
          </a:p>
          <a:p>
            <a:pPr lvl="1"/>
            <a:r>
              <a:rPr lang="de-DE" dirty="0"/>
              <a:t>Sommerlicher Wärmeschutz wird bestimmt durch:</a:t>
            </a:r>
          </a:p>
          <a:p>
            <a:pPr lvl="2"/>
            <a:r>
              <a:rPr lang="de-DE" dirty="0"/>
              <a:t>Schwere der KS-Wand (hohe Rohdichte)</a:t>
            </a:r>
          </a:p>
          <a:p>
            <a:pPr lvl="2"/>
            <a:r>
              <a:rPr lang="de-DE" dirty="0"/>
              <a:t>Maximal wirksame, raumseitige Dicke 10 cm</a:t>
            </a:r>
          </a:p>
          <a:p>
            <a:pPr marL="285750" lvl="1" indent="-285750">
              <a:spcBef>
                <a:spcPts val="1000"/>
              </a:spcBef>
            </a:pPr>
            <a:r>
              <a:rPr lang="de-DE" dirty="0"/>
              <a:t>Klimabedingter Feuchteschutz:</a:t>
            </a:r>
          </a:p>
          <a:p>
            <a:pPr lvl="2"/>
            <a:r>
              <a:rPr lang="de-DE" dirty="0"/>
              <a:t>Verzicht auf dampfdiffusionstechnischen Nachweis</a:t>
            </a:r>
          </a:p>
          <a:p>
            <a:pPr marL="285750" lvl="1" indent="-285750">
              <a:spcBef>
                <a:spcPts val="1000"/>
              </a:spcBef>
            </a:pPr>
            <a:r>
              <a:rPr lang="de-DE" dirty="0"/>
              <a:t>Mit funktionsgetrennten KS-Wandkonstruktionen lassen sich</a:t>
            </a:r>
            <a:r>
              <a:rPr lang="de-DE" sz="900" dirty="0"/>
              <a:t> </a:t>
            </a:r>
            <a:r>
              <a:rPr lang="de-DE" dirty="0"/>
              <a:t>alle</a:t>
            </a:r>
            <a:r>
              <a:rPr lang="de-DE" sz="900" dirty="0"/>
              <a:t> </a:t>
            </a:r>
            <a:r>
              <a:rPr lang="de-DE" dirty="0"/>
              <a:t>energetischen Anforderungen erfüllen und das bei schlanksten Gesamtwanddicken!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19811" y="1057524"/>
            <a:ext cx="5600713" cy="3561368"/>
          </a:xfrm>
          <a:prstGeom prst="rect">
            <a:avLst/>
          </a:prstGeom>
        </p:spPr>
      </p:pic>
    </p:spTree>
    <p:extLst>
      <p:ext uri="{BB962C8B-B14F-4D97-AF65-F5344CB8AC3E}">
        <p14:creationId xmlns:p14="http://schemas.microsoft.com/office/powerpoint/2010/main" val="113317793"/>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1">
            <a:extLst>
              <a:ext uri="{FF2B5EF4-FFF2-40B4-BE49-F238E27FC236}">
                <a16:creationId xmlns:a16="http://schemas.microsoft.com/office/drawing/2014/main" id="{83AB051B-7A7F-4F4D-9583-DBD79D5A0DF0}"/>
              </a:ext>
            </a:extLst>
          </p:cNvPr>
          <p:cNvSpPr txBox="1">
            <a:spLocks/>
          </p:cNvSpPr>
          <p:nvPr/>
        </p:nvSpPr>
        <p:spPr>
          <a:xfrm>
            <a:off x="345880" y="1057524"/>
            <a:ext cx="11563621" cy="5119439"/>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Schallschutz mit WDVS gegen Außenlärm</a:t>
            </a:r>
            <a:endParaRPr lang="de-DE" baseline="-25000" dirty="0"/>
          </a:p>
          <a:p>
            <a:pPr lvl="1"/>
            <a:r>
              <a:rPr lang="de-DE" dirty="0"/>
              <a:t>durch gezielte Auswahl von WDVS und Putz kann das Schalldämm-Maß der Außenwand erhöht werden</a:t>
            </a:r>
          </a:p>
          <a:p>
            <a:pPr lvl="1"/>
            <a:r>
              <a:rPr lang="de-DE" dirty="0"/>
              <a:t>Maßgebend ist das resultierende bewertete Schalldämm-Maß bestehend aus Außenwand, Fenster,… </a:t>
            </a:r>
          </a:p>
          <a:p>
            <a:pPr lvl="1"/>
            <a:r>
              <a:rPr lang="de-DE" dirty="0"/>
              <a:t>In der Regel dominiert das schwächste Bauteil, das Fenster</a:t>
            </a:r>
          </a:p>
          <a:p>
            <a:pPr lvl="1"/>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1" name="Grafik 10">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447757" y="2396655"/>
            <a:ext cx="4778298" cy="3670266"/>
          </a:xfrm>
          <a:prstGeom prst="rect">
            <a:avLst/>
          </a:prstGeom>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85416" y="2576962"/>
            <a:ext cx="3302979" cy="3309652"/>
          </a:xfrm>
          <a:prstGeom prst="rect">
            <a:avLst/>
          </a:prstGeom>
        </p:spPr>
      </p:pic>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11823" y="2396655"/>
            <a:ext cx="5508701" cy="3673545"/>
          </a:xfrm>
          <a:prstGeom prst="rect">
            <a:avLst/>
          </a:prstGeom>
        </p:spPr>
      </p:pic>
    </p:spTree>
    <p:extLst>
      <p:ext uri="{BB962C8B-B14F-4D97-AF65-F5344CB8AC3E}">
        <p14:creationId xmlns:p14="http://schemas.microsoft.com/office/powerpoint/2010/main" val="3191052001"/>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normAutofit/>
          </a:bodyPr>
          <a:lstStyle/>
          <a:p>
            <a:r>
              <a:rPr lang="de-DE" dirty="0"/>
              <a:t>Brandschutz mit WDVS</a:t>
            </a:r>
          </a:p>
          <a:p>
            <a:pPr lvl="1"/>
            <a:r>
              <a:rPr lang="de-DE" dirty="0"/>
              <a:t>Kalksandstein mit WDVS und Dämmstoffen aus:</a:t>
            </a:r>
          </a:p>
          <a:p>
            <a:pPr lvl="2"/>
            <a:r>
              <a:rPr lang="de-DE" dirty="0"/>
              <a:t>Kalksandstein</a:t>
            </a:r>
          </a:p>
          <a:p>
            <a:pPr lvl="3">
              <a:tabLst>
                <a:tab pos="3763963" algn="l"/>
              </a:tabLst>
            </a:pPr>
            <a:r>
              <a:rPr lang="de-DE" dirty="0"/>
              <a:t>ist nicht brennbar:	Baustoffklasse A1</a:t>
            </a:r>
          </a:p>
          <a:p>
            <a:pPr lvl="2"/>
            <a:r>
              <a:rPr lang="de-DE" dirty="0"/>
              <a:t>Mineralwolle- oder Mineral-Dämmplatten </a:t>
            </a:r>
          </a:p>
          <a:p>
            <a:pPr lvl="3">
              <a:tabLst>
                <a:tab pos="3763963" algn="l"/>
              </a:tabLst>
            </a:pPr>
            <a:r>
              <a:rPr lang="de-DE" dirty="0"/>
              <a:t>Eingebauter Zustand:	Baustoffklasse A2</a:t>
            </a:r>
          </a:p>
          <a:p>
            <a:pPr lvl="3">
              <a:tabLst>
                <a:tab pos="3763963" algn="l"/>
              </a:tabLst>
            </a:pPr>
            <a:r>
              <a:rPr lang="de-DE" dirty="0"/>
              <a:t>Maximale Gebäudehöhe:	h </a:t>
            </a:r>
            <a:r>
              <a:rPr lang="de-DE" altLang="de-DE" dirty="0"/>
              <a:t>≤ 100 m</a:t>
            </a:r>
          </a:p>
          <a:p>
            <a:pPr lvl="2">
              <a:tabLst>
                <a:tab pos="3763963" algn="l"/>
              </a:tabLst>
            </a:pPr>
            <a:r>
              <a:rPr lang="de-DE" dirty="0"/>
              <a:t>Polystyrol-Hartschaum</a:t>
            </a:r>
          </a:p>
          <a:p>
            <a:pPr lvl="3">
              <a:tabLst>
                <a:tab pos="3763963" algn="l"/>
              </a:tabLst>
            </a:pPr>
            <a:r>
              <a:rPr lang="de-DE" dirty="0"/>
              <a:t>Eingebauter Zustand:	Baustoffklasse B1</a:t>
            </a:r>
          </a:p>
          <a:p>
            <a:pPr lvl="3">
              <a:tabLst>
                <a:tab pos="3763963" algn="l"/>
              </a:tabLst>
            </a:pPr>
            <a:r>
              <a:rPr lang="de-DE" dirty="0"/>
              <a:t>Maximale Gebäudehöhe:	h </a:t>
            </a:r>
            <a:r>
              <a:rPr lang="de-DE" altLang="de-DE" dirty="0"/>
              <a:t>≤ 22 m</a:t>
            </a:r>
            <a:r>
              <a:rPr lang="de-DE" dirty="0"/>
              <a:t> </a:t>
            </a:r>
          </a:p>
          <a:p>
            <a:pPr lvl="3">
              <a:tabLst>
                <a:tab pos="3763963" algn="l"/>
              </a:tabLst>
            </a:pPr>
            <a:endParaRPr lang="de-DE" dirty="0"/>
          </a:p>
          <a:p>
            <a:pPr lvl="1"/>
            <a:r>
              <a:rPr lang="de-DE" dirty="0"/>
              <a:t>Bei WDVS sind ggf. Brandriegel vorzusehen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96050" y="1074475"/>
            <a:ext cx="5324474" cy="4965217"/>
          </a:xfrm>
          <a:prstGeom prst="rect">
            <a:avLst/>
          </a:prstGeom>
        </p:spPr>
      </p:pic>
    </p:spTree>
    <p:extLst>
      <p:ext uri="{BB962C8B-B14F-4D97-AF65-F5344CB8AC3E}">
        <p14:creationId xmlns:p14="http://schemas.microsoft.com/office/powerpoint/2010/main" val="375532787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0" y="1057524"/>
            <a:ext cx="11846120" cy="5119439"/>
          </a:xfrm>
        </p:spPr>
        <p:txBody>
          <a:bodyPr>
            <a:normAutofit/>
          </a:bodyPr>
          <a:lstStyle/>
          <a:p>
            <a:r>
              <a:rPr lang="de-DE" dirty="0"/>
              <a:t>Brandschutz mit WDVS</a:t>
            </a:r>
          </a:p>
          <a:p>
            <a:r>
              <a:rPr lang="de-DE" dirty="0"/>
              <a:t>Schwerentflammbare WDVS mit EPS (d ≤ 300 mm) – umlaufende Brandriegel + Schutz der Fensteröffnungen</a:t>
            </a:r>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655" y="6362829"/>
            <a:ext cx="3827092" cy="359970"/>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6657" y="1807717"/>
            <a:ext cx="6102740" cy="4259703"/>
          </a:xfrm>
          <a:prstGeom prst="rect">
            <a:avLst/>
          </a:prstGeom>
        </p:spPr>
      </p:pic>
      <p:pic>
        <p:nvPicPr>
          <p:cNvPr id="6" name="Grafik 5">
            <a:extLst>
              <a:ext uri="{FF2B5EF4-FFF2-40B4-BE49-F238E27FC236}">
                <a16:creationId xmlns:a16="http://schemas.microsoft.com/office/drawing/2014/main" id="{1EDDF494-C366-421A-8B07-A39A12C7C9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10426" y="1807717"/>
            <a:ext cx="4610098" cy="4259704"/>
          </a:xfrm>
          <a:prstGeom prst="rect">
            <a:avLst/>
          </a:prstGeom>
        </p:spPr>
      </p:pic>
      <p:pic>
        <p:nvPicPr>
          <p:cNvPr id="14" name="Grafik 1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75839" y="1953188"/>
            <a:ext cx="3029790" cy="2449958"/>
          </a:xfrm>
          <a:prstGeom prst="rect">
            <a:avLst/>
          </a:prstGeom>
        </p:spPr>
      </p:pic>
      <p:pic>
        <p:nvPicPr>
          <p:cNvPr id="19" name="Grafik 18">
            <a:extLst>
              <a:ext uri="{FF2B5EF4-FFF2-40B4-BE49-F238E27FC236}">
                <a16:creationId xmlns:a16="http://schemas.microsoft.com/office/drawing/2014/main" id="{83BBE327-D94B-443B-8DD4-7F21C4220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850554" y="2795458"/>
            <a:ext cx="806154" cy="1611557"/>
          </a:xfrm>
          <a:prstGeom prst="rect">
            <a:avLst/>
          </a:prstGeom>
        </p:spPr>
      </p:pic>
      <p:pic>
        <p:nvPicPr>
          <p:cNvPr id="20" name="Grafik 1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73108" y="2981324"/>
            <a:ext cx="2047415" cy="2974081"/>
          </a:xfrm>
          <a:prstGeom prst="rect">
            <a:avLst/>
          </a:prstGeom>
        </p:spPr>
      </p:pic>
      <p:pic>
        <p:nvPicPr>
          <p:cNvPr id="15" name="Grafik 14">
            <a:extLst>
              <a:ext uri="{FF2B5EF4-FFF2-40B4-BE49-F238E27FC236}">
                <a16:creationId xmlns:a16="http://schemas.microsoft.com/office/drawing/2014/main" id="{83BBE327-D94B-443B-8DD4-7F21C4220B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24112" y="3481395"/>
            <a:ext cx="425867" cy="456173"/>
          </a:xfrm>
          <a:prstGeom prst="rect">
            <a:avLst/>
          </a:prstGeom>
        </p:spPr>
      </p:pic>
    </p:spTree>
    <p:extLst>
      <p:ext uri="{BB962C8B-B14F-4D97-AF65-F5344CB8AC3E}">
        <p14:creationId xmlns:p14="http://schemas.microsoft.com/office/powerpoint/2010/main" val="3711619374"/>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119439"/>
          </a:xfrm>
        </p:spPr>
        <p:txBody>
          <a:bodyPr>
            <a:normAutofit/>
          </a:bodyPr>
          <a:lstStyle/>
          <a:p>
            <a:r>
              <a:rPr lang="de-DE" dirty="0"/>
              <a:t>Brandschutz mit WDVS</a:t>
            </a:r>
          </a:p>
          <a:p>
            <a:r>
              <a:rPr lang="de-DE" dirty="0"/>
              <a:t>Schwer entflammbare WDVS mit EPS (d ≤ 300 mm) – ausschließlich umlaufende Brandriegel </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a:extLst>
              <a:ext uri="{FF2B5EF4-FFF2-40B4-BE49-F238E27FC236}">
                <a16:creationId xmlns:a16="http://schemas.microsoft.com/office/drawing/2014/main" id="{1EDDF494-C366-421A-8B07-A39A12C7C9B3}"/>
              </a:ext>
            </a:extLst>
          </p:cNvPr>
          <p:cNvPicPr>
            <a:picLocks noChangeAspect="1"/>
          </p:cNvPicPr>
          <p:nvPr/>
        </p:nvPicPr>
        <p:blipFill>
          <a:blip r:embed="rId2"/>
          <a:stretch>
            <a:fillRect/>
          </a:stretch>
        </p:blipFill>
        <p:spPr>
          <a:xfrm>
            <a:off x="883645" y="1788607"/>
            <a:ext cx="10424711" cy="4329229"/>
          </a:xfrm>
          <a:prstGeom prst="rect">
            <a:avLst/>
          </a:prstGeom>
        </p:spPr>
      </p:pic>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67870" y="1940125"/>
            <a:ext cx="7732539" cy="4026191"/>
          </a:xfrm>
          <a:prstGeom prst="rect">
            <a:avLst/>
          </a:prstGeom>
        </p:spPr>
      </p:pic>
    </p:spTree>
    <p:extLst>
      <p:ext uri="{BB962C8B-B14F-4D97-AF65-F5344CB8AC3E}">
        <p14:creationId xmlns:p14="http://schemas.microsoft.com/office/powerpoint/2010/main" val="35123475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0" y="1057524"/>
            <a:ext cx="6254944" cy="5119439"/>
          </a:xfrm>
        </p:spPr>
        <p:txBody>
          <a:bodyPr>
            <a:normAutofit/>
          </a:bodyPr>
          <a:lstStyle/>
          <a:p>
            <a:r>
              <a:rPr lang="de-DE" altLang="de-DE" dirty="0"/>
              <a:t>Mit der DIN 4172 „Maßordnung im Hochbau“ ist das Planungsraster für den Mauerwerksbau bestimmt.</a:t>
            </a:r>
          </a:p>
          <a:p>
            <a:r>
              <a:rPr lang="de-DE" altLang="de-DE" dirty="0"/>
              <a:t>2 Bauweisen werden unterschieden:</a:t>
            </a:r>
          </a:p>
          <a:p>
            <a:pPr lvl="1"/>
            <a:r>
              <a:rPr lang="de-DE" altLang="de-DE" dirty="0"/>
              <a:t>Bauweise mit Fuge </a:t>
            </a:r>
          </a:p>
          <a:p>
            <a:pPr lvl="2"/>
            <a:r>
              <a:rPr lang="de-DE" altLang="de-DE" dirty="0"/>
              <a:t>Steine sind allseits glatt</a:t>
            </a:r>
          </a:p>
          <a:p>
            <a:pPr lvl="2"/>
            <a:r>
              <a:rPr lang="de-DE" altLang="de-DE" dirty="0"/>
              <a:t>Stoßfugenvermörtelung von ca. 1,0 cm</a:t>
            </a:r>
          </a:p>
          <a:p>
            <a:pPr lvl="2"/>
            <a:r>
              <a:rPr lang="de-DE" altLang="de-DE" dirty="0"/>
              <a:t>Steinlänge z. B. 24,0 cm, Steinhöhe z. B.11,3 cm</a:t>
            </a:r>
          </a:p>
          <a:p>
            <a:pPr lvl="1"/>
            <a:r>
              <a:rPr lang="de-DE" altLang="de-DE" dirty="0"/>
              <a:t>Bauweise ohne Fuge </a:t>
            </a:r>
          </a:p>
          <a:p>
            <a:pPr lvl="2"/>
            <a:r>
              <a:rPr lang="de-DE" altLang="de-DE" dirty="0"/>
              <a:t>Steine haben Stoßfugenverzahnung</a:t>
            </a:r>
          </a:p>
          <a:p>
            <a:pPr lvl="2"/>
            <a:r>
              <a:rPr lang="de-DE" altLang="de-DE" dirty="0"/>
              <a:t>Ohne Stoßfugenvermörtelung</a:t>
            </a:r>
          </a:p>
          <a:p>
            <a:pPr lvl="2"/>
            <a:r>
              <a:rPr lang="de-DE" altLang="de-DE" dirty="0"/>
              <a:t>Steine werden knirsch gestoßen</a:t>
            </a:r>
          </a:p>
          <a:p>
            <a:pPr lvl="2"/>
            <a:r>
              <a:rPr lang="de-DE" altLang="de-DE" dirty="0"/>
              <a:t>Steinlänge z. B. 24,8 cm, Steinhöhe z. B. 24,8 cm</a:t>
            </a:r>
          </a:p>
          <a:p>
            <a:r>
              <a:rPr lang="de-DE" dirty="0"/>
              <a:t>Grundlage der Planung beruht auf dem </a:t>
            </a:r>
            <a:r>
              <a:rPr lang="de-DE" dirty="0" err="1"/>
              <a:t>oktametrischen</a:t>
            </a:r>
            <a:r>
              <a:rPr lang="de-DE" dirty="0"/>
              <a:t> System, alle Maße sind ein Vielfaches von 12,5 cm</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Maßordnung</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 Mauerwerk</a:t>
            </a:r>
          </a:p>
        </p:txBody>
      </p:sp>
      <p:pic>
        <p:nvPicPr>
          <p:cNvPr id="6" name="Grafik 5">
            <a:extLst>
              <a:ext uri="{FF2B5EF4-FFF2-40B4-BE49-F238E27FC236}">
                <a16:creationId xmlns:a16="http://schemas.microsoft.com/office/drawing/2014/main" id="{26E56052-8B14-4209-BC6D-B1468CAB57A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928484" y="1057525"/>
            <a:ext cx="4892040" cy="3067436"/>
          </a:xfrm>
          <a:prstGeom prst="rect">
            <a:avLst/>
          </a:prstGeom>
        </p:spPr>
      </p:pic>
    </p:spTree>
    <p:extLst>
      <p:ext uri="{BB962C8B-B14F-4D97-AF65-F5344CB8AC3E}">
        <p14:creationId xmlns:p14="http://schemas.microsoft.com/office/powerpoint/2010/main" val="16132508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p:txBody>
          <a:bodyPr/>
          <a:lstStyle/>
          <a:p>
            <a:r>
              <a:rPr lang="de-DE" dirty="0"/>
              <a:t>Beispiele von KS XL-Planelementen zur Verarbeitung mit Dünnbettmörtel</a:t>
            </a:r>
          </a:p>
        </p:txBody>
      </p:sp>
      <p:sp>
        <p:nvSpPr>
          <p:cNvPr id="3" name="Titel 2"/>
          <p:cNvSpPr>
            <a:spLocks noGrp="1"/>
          </p:cNvSpPr>
          <p:nvPr>
            <p:ph type="title"/>
          </p:nvPr>
        </p:nvSpPr>
        <p:spPr>
          <a:xfrm>
            <a:off x="448597" y="533400"/>
            <a:ext cx="11371928" cy="360363"/>
          </a:xfrm>
        </p:spPr>
        <p:txBody>
          <a:bodyPr/>
          <a:lstStyle/>
          <a:p>
            <a:r>
              <a:rPr lang="de-DE" dirty="0"/>
              <a:t>Steinformate</a:t>
            </a:r>
          </a:p>
        </p:txBody>
      </p:sp>
      <p:sp>
        <p:nvSpPr>
          <p:cNvPr id="6"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8" name="Grafik 7">
            <a:extLst>
              <a:ext uri="{FF2B5EF4-FFF2-40B4-BE49-F238E27FC236}">
                <a16:creationId xmlns:a16="http://schemas.microsoft.com/office/drawing/2014/main" id="{FFAB5201-A5EF-4CC9-B4E3-463468B901F7}"/>
              </a:ext>
            </a:extLst>
          </p:cNvPr>
          <p:cNvPicPr>
            <a:picLocks noChangeAspect="1"/>
          </p:cNvPicPr>
          <p:nvPr/>
        </p:nvPicPr>
        <p:blipFill>
          <a:blip r:embed="rId2"/>
          <a:stretch>
            <a:fillRect/>
          </a:stretch>
        </p:blipFill>
        <p:spPr>
          <a:xfrm>
            <a:off x="6096000" y="1125537"/>
            <a:ext cx="5750119" cy="4928422"/>
          </a:xfrm>
          <a:prstGeom prst="rect">
            <a:avLst/>
          </a:prstGeom>
        </p:spPr>
      </p:pic>
      <p:pic>
        <p:nvPicPr>
          <p:cNvPr id="9" name="Picture 3">
            <a:extLst>
              <a:ext uri="{FF2B5EF4-FFF2-40B4-BE49-F238E27FC236}">
                <a16:creationId xmlns:a16="http://schemas.microsoft.com/office/drawing/2014/main" id="{A09DBA4F-F803-46A1-9238-2146E91CD0C2}"/>
              </a:ext>
            </a:extLst>
          </p:cNvPr>
          <p:cNvPicPr>
            <a:picLocks noChangeAspect="1" noChangeArrowheads="1"/>
          </p:cNvPicPr>
          <p:nvPr/>
        </p:nvPicPr>
        <p:blipFill rotWithShape="1">
          <a:blip r:embed="rId3" cstate="screen">
            <a:clrChange>
              <a:clrFrom>
                <a:srgbClr val="DFF2FD"/>
              </a:clrFrom>
              <a:clrTo>
                <a:srgbClr val="DFF2FD">
                  <a:alpha val="0"/>
                </a:srgbClr>
              </a:clrTo>
            </a:clrChange>
            <a:extLst>
              <a:ext uri="{28A0092B-C50C-407E-A947-70E740481C1C}">
                <a14:useLocalDpi xmlns:a14="http://schemas.microsoft.com/office/drawing/2010/main"/>
              </a:ext>
            </a:extLst>
          </a:blip>
          <a:srcRect b="-3747"/>
          <a:stretch/>
        </p:blipFill>
        <p:spPr bwMode="auto">
          <a:xfrm>
            <a:off x="6348169" y="5188974"/>
            <a:ext cx="4973550" cy="718897"/>
          </a:xfrm>
          <a:prstGeom prst="rect">
            <a:avLst/>
          </a:prstGeom>
          <a:noFill/>
          <a:ln w="9525">
            <a:noFill/>
            <a:miter lim="800000"/>
            <a:headEnd/>
            <a:tailEnd/>
          </a:ln>
        </p:spPr>
      </p:pic>
      <p:pic>
        <p:nvPicPr>
          <p:cNvPr id="2" name="Grafik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02163" y="1750091"/>
            <a:ext cx="3509882" cy="3509882"/>
          </a:xfrm>
          <a:prstGeom prst="rect">
            <a:avLst/>
          </a:prstGeom>
        </p:spPr>
      </p:pic>
      <p:sp>
        <p:nvSpPr>
          <p:cNvPr id="20" name="Textfeld 19">
            <a:extLst>
              <a:ext uri="{FF2B5EF4-FFF2-40B4-BE49-F238E27FC236}">
                <a16:creationId xmlns:a16="http://schemas.microsoft.com/office/drawing/2014/main" id="{C21555B6-D0B3-4D92-A282-ADDE343444FD}"/>
              </a:ext>
            </a:extLst>
          </p:cNvPr>
          <p:cNvSpPr txBox="1"/>
          <p:nvPr/>
        </p:nvSpPr>
        <p:spPr>
          <a:xfrm rot="19159938">
            <a:off x="9754052" y="4370655"/>
            <a:ext cx="396262" cy="246221"/>
          </a:xfrm>
          <a:prstGeom prst="rect">
            <a:avLst/>
          </a:prstGeom>
          <a:noFill/>
          <a:ln>
            <a:noFill/>
          </a:ln>
        </p:spPr>
        <p:txBody>
          <a:bodyPr wrap="none" rtlCol="0">
            <a:spAutoFit/>
          </a:bodyPr>
          <a:lstStyle/>
          <a:p>
            <a:r>
              <a:rPr lang="de-DE" sz="1000" b="1" dirty="0">
                <a:latin typeface="Arial" panose="020B0604020202020204" pitchFamily="34" charset="0"/>
                <a:cs typeface="Arial" panose="020B0604020202020204" pitchFamily="34" charset="0"/>
              </a:rPr>
              <a:t>998</a:t>
            </a:r>
          </a:p>
        </p:txBody>
      </p:sp>
      <p:sp>
        <p:nvSpPr>
          <p:cNvPr id="13" name="Textfeld 12">
            <a:extLst>
              <a:ext uri="{FF2B5EF4-FFF2-40B4-BE49-F238E27FC236}">
                <a16:creationId xmlns:a16="http://schemas.microsoft.com/office/drawing/2014/main" id="{C21555B6-D0B3-4D92-A282-ADDE343444FD}"/>
              </a:ext>
            </a:extLst>
          </p:cNvPr>
          <p:cNvSpPr txBox="1"/>
          <p:nvPr/>
        </p:nvSpPr>
        <p:spPr>
          <a:xfrm rot="16200000">
            <a:off x="7221250" y="3847083"/>
            <a:ext cx="889987" cy="246221"/>
          </a:xfrm>
          <a:prstGeom prst="rect">
            <a:avLst/>
          </a:prstGeom>
          <a:noFill/>
          <a:ln>
            <a:noFill/>
          </a:ln>
        </p:spPr>
        <p:txBody>
          <a:bodyPr wrap="none" rtlCol="0">
            <a:spAutoFit/>
          </a:bodyPr>
          <a:lstStyle/>
          <a:p>
            <a:r>
              <a:rPr lang="de-DE" sz="1000" b="1" dirty="0">
                <a:latin typeface="Arial" panose="020B0604020202020204" pitchFamily="34" charset="0"/>
                <a:cs typeface="Arial" panose="020B0604020202020204" pitchFamily="34" charset="0"/>
              </a:rPr>
              <a:t>498/623/648</a:t>
            </a:r>
          </a:p>
        </p:txBody>
      </p:sp>
      <p:sp>
        <p:nvSpPr>
          <p:cNvPr id="14" name="Textfeld 13">
            <a:extLst>
              <a:ext uri="{FF2B5EF4-FFF2-40B4-BE49-F238E27FC236}">
                <a16:creationId xmlns:a16="http://schemas.microsoft.com/office/drawing/2014/main" id="{C21555B6-D0B3-4D92-A282-ADDE343444FD}"/>
              </a:ext>
            </a:extLst>
          </p:cNvPr>
          <p:cNvSpPr txBox="1"/>
          <p:nvPr/>
        </p:nvSpPr>
        <p:spPr>
          <a:xfrm rot="1571155">
            <a:off x="7972726" y="4970298"/>
            <a:ext cx="263214" cy="246221"/>
          </a:xfrm>
          <a:prstGeom prst="rect">
            <a:avLst/>
          </a:prstGeom>
          <a:noFill/>
          <a:ln>
            <a:noFill/>
          </a:ln>
        </p:spPr>
        <p:txBody>
          <a:bodyPr wrap="none" rtlCol="0">
            <a:spAutoFit/>
          </a:bodyPr>
          <a:lstStyle/>
          <a:p>
            <a:r>
              <a:rPr lang="de-DE" sz="1000" b="1" dirty="0">
                <a:latin typeface="Arial" panose="020B0604020202020204" pitchFamily="34" charset="0"/>
                <a:cs typeface="Arial" panose="020B0604020202020204" pitchFamily="34" charset="0"/>
              </a:rPr>
              <a:t>d</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119439"/>
          </a:xfrm>
        </p:spPr>
        <p:txBody>
          <a:bodyPr>
            <a:normAutofit/>
          </a:bodyPr>
          <a:lstStyle/>
          <a:p>
            <a:r>
              <a:rPr lang="de-DE" dirty="0"/>
              <a:t>Brandschutz mit WDVS</a:t>
            </a:r>
          </a:p>
          <a:p>
            <a:r>
              <a:rPr lang="de-DE" dirty="0"/>
              <a:t>Schwer entflammbare WDVS mit EPS (d &gt; 300 mm) – Ausbildung mit nichtbrennbarer Außenwandbekleidung unten + umlaufenden Brandriegeln + Schutz der Fensteröffnungen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a:extLst>
              <a:ext uri="{FF2B5EF4-FFF2-40B4-BE49-F238E27FC236}">
                <a16:creationId xmlns:a16="http://schemas.microsoft.com/office/drawing/2014/main" id="{1EDDF494-C366-421A-8B07-A39A12C7C9B3}"/>
              </a:ext>
            </a:extLst>
          </p:cNvPr>
          <p:cNvPicPr>
            <a:picLocks noChangeAspect="1"/>
          </p:cNvPicPr>
          <p:nvPr/>
        </p:nvPicPr>
        <p:blipFill>
          <a:blip r:embed="rId2"/>
          <a:stretch>
            <a:fillRect/>
          </a:stretch>
        </p:blipFill>
        <p:spPr>
          <a:xfrm>
            <a:off x="731838" y="2091393"/>
            <a:ext cx="11088686" cy="4056872"/>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65793" y="2165132"/>
            <a:ext cx="6834820" cy="3909393"/>
          </a:xfrm>
          <a:prstGeom prst="rect">
            <a:avLst/>
          </a:prstGeom>
        </p:spPr>
      </p:pic>
    </p:spTree>
    <p:extLst>
      <p:ext uri="{BB962C8B-B14F-4D97-AF65-F5344CB8AC3E}">
        <p14:creationId xmlns:p14="http://schemas.microsoft.com/office/powerpoint/2010/main" val="253536482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119439"/>
          </a:xfrm>
        </p:spPr>
        <p:txBody>
          <a:bodyPr>
            <a:normAutofit/>
          </a:bodyPr>
          <a:lstStyle/>
          <a:p>
            <a:r>
              <a:rPr lang="de-DE" dirty="0"/>
              <a:t>Ausführung WDVS mit EPS-Hartschaum-Dämmplatten</a:t>
            </a:r>
          </a:p>
          <a:p>
            <a:pPr lvl="1"/>
            <a:r>
              <a:rPr lang="de-DE" dirty="0"/>
              <a:t>Bei teilflächiger Verklebung 	</a:t>
            </a:r>
          </a:p>
          <a:p>
            <a:pPr lvl="2" defTabSz="754063"/>
            <a:r>
              <a:rPr lang="de-DE" dirty="0"/>
              <a:t>Flächenanteil Kleberauftrag:	ca. 40 % auf der Dämmplattenrückseite nach der Punkt-Wulst-Methode</a:t>
            </a:r>
          </a:p>
          <a:p>
            <a:pPr lvl="2" defTabSz="754063"/>
            <a:r>
              <a:rPr lang="de-DE" dirty="0"/>
              <a:t>Flächenanteil Kleberauftrag:	ca. 60 % auf dem KS-Mauerwerk, maschinell </a:t>
            </a:r>
            <a:r>
              <a:rPr lang="de-DE" dirty="0" err="1"/>
              <a:t>meanderförmig</a:t>
            </a:r>
            <a:r>
              <a:rPr lang="de-DE" dirty="0"/>
              <a:t> aufgespritzt</a:t>
            </a:r>
          </a:p>
          <a:p>
            <a:pPr lvl="2" defTabSz="754063"/>
            <a:endParaRPr lang="de-DE" dirty="0"/>
          </a:p>
          <a:p>
            <a:pPr lvl="2" defTabSz="754063"/>
            <a:endParaRPr lang="de-DE" dirty="0"/>
          </a:p>
          <a:p>
            <a:pPr lvl="2" defTabSz="754063"/>
            <a:endParaRPr lang="de-DE" dirty="0"/>
          </a:p>
          <a:p>
            <a:pPr lvl="2" defTabSz="754063"/>
            <a:endParaRPr lang="de-DE" dirty="0"/>
          </a:p>
          <a:p>
            <a:pPr lvl="2" defTabSz="754063"/>
            <a:endParaRPr lang="de-DE" dirty="0"/>
          </a:p>
          <a:p>
            <a:pPr lvl="2" defTabSz="754063"/>
            <a:endParaRPr lang="de-DE" dirty="0"/>
          </a:p>
          <a:p>
            <a:pPr lvl="2" defTabSz="754063"/>
            <a:endParaRPr lang="de-DE" dirty="0"/>
          </a:p>
          <a:p>
            <a:pPr lvl="2" defTabSz="754063"/>
            <a:endParaRPr lang="de-DE" dirty="0"/>
          </a:p>
          <a:p>
            <a:pPr lvl="2" defTabSz="754063"/>
            <a:endParaRPr lang="de-DE" dirty="0"/>
          </a:p>
          <a:p>
            <a:pPr lvl="2" defTabSz="754063"/>
            <a:endParaRPr lang="de-DE" dirty="0"/>
          </a:p>
          <a:p>
            <a:r>
              <a:rPr lang="de-DE" dirty="0"/>
              <a:t>Ausführung WDVS mit Mineralwolle-Lamellendämmplatten</a:t>
            </a:r>
          </a:p>
          <a:p>
            <a:pPr lvl="1"/>
            <a:r>
              <a:rPr lang="de-DE" dirty="0"/>
              <a:t>In der Regel vollflächige Verklebung (100 %)	</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5" name="Grafik 14">
            <a:extLst>
              <a:ext uri="{FF2B5EF4-FFF2-40B4-BE49-F238E27FC236}">
                <a16:creationId xmlns:a16="http://schemas.microsoft.com/office/drawing/2014/main" id="{83BBE327-D94B-443B-8DD4-7F21C4220B5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331235" y="2420489"/>
            <a:ext cx="4011624" cy="2881816"/>
          </a:xfrm>
          <a:prstGeom prst="rect">
            <a:avLst/>
          </a:prstGeom>
        </p:spPr>
      </p:pic>
      <p:pic>
        <p:nvPicPr>
          <p:cNvPr id="10" name="Grafik 9">
            <a:extLst>
              <a:ext uri="{FF2B5EF4-FFF2-40B4-BE49-F238E27FC236}">
                <a16:creationId xmlns:a16="http://schemas.microsoft.com/office/drawing/2014/main" id="{1EDDF494-C366-421A-8B07-A39A12C7C9B3}"/>
              </a:ext>
            </a:extLst>
          </p:cNvPr>
          <p:cNvPicPr>
            <a:picLocks noChangeAspect="1"/>
          </p:cNvPicPr>
          <p:nvPr/>
        </p:nvPicPr>
        <p:blipFill>
          <a:blip r:embed="rId2"/>
          <a:stretch>
            <a:fillRect/>
          </a:stretch>
        </p:blipFill>
        <p:spPr>
          <a:xfrm>
            <a:off x="963572" y="2420489"/>
            <a:ext cx="5960334" cy="2881816"/>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8304" y="2529090"/>
            <a:ext cx="4710870" cy="2664613"/>
          </a:xfrm>
          <a:prstGeom prst="rect">
            <a:avLst/>
          </a:prstGeom>
        </p:spPr>
      </p:pic>
      <p:pic>
        <p:nvPicPr>
          <p:cNvPr id="11" name="Grafik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97427" y="2515564"/>
            <a:ext cx="2679239" cy="2678139"/>
          </a:xfrm>
          <a:prstGeom prst="rect">
            <a:avLst/>
          </a:prstGeom>
        </p:spPr>
      </p:pic>
    </p:spTree>
    <p:extLst>
      <p:ext uri="{BB962C8B-B14F-4D97-AF65-F5344CB8AC3E}">
        <p14:creationId xmlns:p14="http://schemas.microsoft.com/office/powerpoint/2010/main" val="3700822280"/>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lstStyle/>
          <a:p>
            <a:r>
              <a:rPr lang="de-DE" dirty="0"/>
              <a:t>Systemaufbau mit hinterlüfteter </a:t>
            </a:r>
            <a:r>
              <a:rPr lang="de-DE" dirty="0" err="1"/>
              <a:t>Außenwandbeklei</a:t>
            </a:r>
            <a:r>
              <a:rPr lang="de-DE" dirty="0"/>
              <a:t>-dung (Vorhangfassade)</a:t>
            </a:r>
          </a:p>
          <a:p>
            <a:pPr lvl="1" defTabSz="717550"/>
            <a:r>
              <a:rPr lang="de-DE" dirty="0"/>
              <a:t>Aufeinander abgestimmte Komponenten:</a:t>
            </a:r>
          </a:p>
          <a:p>
            <a:pPr lvl="2" defTabSz="717550"/>
            <a:r>
              <a:rPr lang="de-DE" dirty="0"/>
              <a:t>Bekleidung mit Befestigung an der Unterkonstruktion</a:t>
            </a:r>
          </a:p>
          <a:p>
            <a:pPr lvl="2" defTabSz="717550"/>
            <a:r>
              <a:rPr lang="de-DE" altLang="de-DE" dirty="0"/>
              <a:t>Unterkonstruktion mit Verankerung im tragenden Untergrund aus Kalksandstein</a:t>
            </a:r>
          </a:p>
          <a:p>
            <a:pPr lvl="2" defTabSz="717550"/>
            <a:r>
              <a:rPr lang="de-DE" altLang="de-DE" dirty="0"/>
              <a:t>Wärmedämmung</a:t>
            </a:r>
          </a:p>
          <a:p>
            <a:pPr lvl="2" defTabSz="717550"/>
            <a:r>
              <a:rPr lang="de-DE" altLang="de-DE" dirty="0" err="1"/>
              <a:t>Hinterlüftung</a:t>
            </a:r>
            <a:r>
              <a:rPr lang="de-DE" altLang="de-DE" dirty="0"/>
              <a:t> zwischen Bekleidung und Wärmedämmung</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a:extLst>
              <a:ext uri="{FF2B5EF4-FFF2-40B4-BE49-F238E27FC236}">
                <a16:creationId xmlns:a16="http://schemas.microsoft.com/office/drawing/2014/main" id="{AFE78397-7D3E-4A76-944C-284C4A2D4E81}"/>
              </a:ext>
            </a:extLst>
          </p:cNvPr>
          <p:cNvPicPr>
            <a:picLocks noChangeAspect="1"/>
          </p:cNvPicPr>
          <p:nvPr/>
        </p:nvPicPr>
        <p:blipFill rotWithShape="1">
          <a:blip r:embed="rId2"/>
          <a:srcRect/>
          <a:stretch/>
        </p:blipFill>
        <p:spPr>
          <a:xfrm>
            <a:off x="6096001" y="1125538"/>
            <a:ext cx="5724524" cy="5040312"/>
          </a:xfrm>
          <a:prstGeom prst="rect">
            <a:avLst/>
          </a:prstGeom>
        </p:spPr>
      </p:pic>
      <p:pic>
        <p:nvPicPr>
          <p:cNvPr id="8" name="Grafik 7">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6213231" y="1085588"/>
            <a:ext cx="5607293" cy="4307027"/>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96769" y="1283966"/>
            <a:ext cx="5240216" cy="3910270"/>
          </a:xfrm>
          <a:prstGeom prst="rect">
            <a:avLst/>
          </a:prstGeom>
        </p:spPr>
      </p:pic>
    </p:spTree>
    <p:extLst>
      <p:ext uri="{BB962C8B-B14F-4D97-AF65-F5344CB8AC3E}">
        <p14:creationId xmlns:p14="http://schemas.microsoft.com/office/powerpoint/2010/main" val="467092772"/>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721505"/>
          </a:xfrm>
        </p:spPr>
        <p:txBody>
          <a:bodyPr>
            <a:normAutofit/>
          </a:bodyPr>
          <a:lstStyle/>
          <a:p>
            <a:r>
              <a:rPr lang="de-DE" dirty="0"/>
              <a:t>Wärmeschutz mit Vorhangfassade</a:t>
            </a:r>
          </a:p>
          <a:p>
            <a:pPr lvl="1"/>
            <a:r>
              <a:rPr lang="de-DE" dirty="0"/>
              <a:t>Winterlicher Wärmeschutz wird bestimmt durch:</a:t>
            </a:r>
          </a:p>
          <a:p>
            <a:pPr lvl="2"/>
            <a:r>
              <a:rPr lang="de-DE" dirty="0"/>
              <a:t>Dämmstoffdicke</a:t>
            </a:r>
          </a:p>
          <a:p>
            <a:pPr lvl="2"/>
            <a:r>
              <a:rPr lang="de-DE" dirty="0"/>
              <a:t>Dämmstoffqualität (Wärmeleitfähigkeit)</a:t>
            </a:r>
          </a:p>
          <a:p>
            <a:pPr lvl="2"/>
            <a:r>
              <a:rPr lang="de-DE" dirty="0"/>
              <a:t>Berücksichtigung von punktuellen Wärme-brücken im Bereich der Verankerungspunkte</a:t>
            </a:r>
          </a:p>
          <a:p>
            <a:pPr marL="809625" lvl="3" indent="0">
              <a:buNone/>
            </a:pPr>
            <a:r>
              <a:rPr lang="de-DE" dirty="0"/>
              <a:t>oder</a:t>
            </a:r>
          </a:p>
          <a:p>
            <a:pPr lvl="2"/>
            <a:r>
              <a:rPr lang="de-DE" dirty="0"/>
              <a:t>Minimierung dieser durch Einsatz wärme-dämmender Unterlegscheiben</a:t>
            </a:r>
            <a:endParaRPr lang="de-DE" sz="900" dirty="0"/>
          </a:p>
          <a:p>
            <a:pPr lvl="1"/>
            <a:r>
              <a:rPr lang="de-DE" dirty="0"/>
              <a:t>Sommerlicher Wärmeschutz wird bestimmt durch:</a:t>
            </a:r>
          </a:p>
          <a:p>
            <a:pPr lvl="2"/>
            <a:r>
              <a:rPr lang="de-DE" dirty="0"/>
              <a:t>Schwere der KS-Wand (hohe Rohdichte)</a:t>
            </a:r>
          </a:p>
          <a:p>
            <a:pPr lvl="2"/>
            <a:r>
              <a:rPr lang="de-DE" dirty="0"/>
              <a:t>Maximal wirksame, raumseitige Dicke 10 cm</a:t>
            </a:r>
            <a:endParaRPr lang="de-DE" sz="900" dirty="0"/>
          </a:p>
          <a:p>
            <a:pPr marL="552450" lvl="2" indent="-285750">
              <a:spcBef>
                <a:spcPts val="1000"/>
              </a:spcBef>
            </a:pPr>
            <a:r>
              <a:rPr lang="de-DE" dirty="0"/>
              <a:t>Klimabedingter Feuchteschutz:</a:t>
            </a:r>
          </a:p>
          <a:p>
            <a:pPr marL="822325" lvl="3" indent="-285750">
              <a:spcBef>
                <a:spcPts val="1000"/>
              </a:spcBef>
            </a:pPr>
            <a:r>
              <a:rPr lang="de-DE" dirty="0"/>
              <a:t>besonders günstig durch nach Außen abnehmenden Dampfdiffusionswiderstand</a:t>
            </a:r>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91250" y="1057524"/>
            <a:ext cx="5629274" cy="3525748"/>
          </a:xfrm>
          <a:prstGeom prst="rect">
            <a:avLst/>
          </a:prstGeom>
        </p:spPr>
      </p:pic>
    </p:spTree>
    <p:extLst>
      <p:ext uri="{BB962C8B-B14F-4D97-AF65-F5344CB8AC3E}">
        <p14:creationId xmlns:p14="http://schemas.microsoft.com/office/powerpoint/2010/main" val="732687351"/>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22853" cy="5119439"/>
          </a:xfrm>
        </p:spPr>
        <p:txBody>
          <a:bodyPr>
            <a:normAutofit/>
          </a:bodyPr>
          <a:lstStyle/>
          <a:p>
            <a:pPr marL="285750" lvl="1" indent="-285750">
              <a:spcBef>
                <a:spcPts val="1000"/>
              </a:spcBef>
            </a:pPr>
            <a:r>
              <a:rPr lang="de-DE" dirty="0"/>
              <a:t>Ausfachungen aus KS-Mauerwerk</a:t>
            </a:r>
          </a:p>
          <a:p>
            <a:pPr marL="552450" lvl="2" indent="-285750">
              <a:spcBef>
                <a:spcPts val="1000"/>
              </a:spcBef>
            </a:pPr>
            <a:r>
              <a:rPr lang="de-DE" dirty="0"/>
              <a:t>Skelettbauweise</a:t>
            </a:r>
          </a:p>
          <a:p>
            <a:pPr marL="822325" lvl="3" indent="-285750">
              <a:spcBef>
                <a:spcPts val="1000"/>
              </a:spcBef>
            </a:pPr>
            <a:r>
              <a:rPr lang="de-DE" dirty="0"/>
              <a:t>KS-Mauerwerk nicht tragend</a:t>
            </a:r>
          </a:p>
          <a:p>
            <a:pPr marL="822325" lvl="3" indent="-285750">
              <a:spcBef>
                <a:spcPts val="1000"/>
              </a:spcBef>
            </a:pPr>
            <a:r>
              <a:rPr lang="de-DE" dirty="0"/>
              <a:t>Ein- oder mehrschalige Ausführung</a:t>
            </a:r>
          </a:p>
          <a:p>
            <a:pPr marL="822325" lvl="3" indent="-285750">
              <a:spcBef>
                <a:spcPts val="1000"/>
              </a:spcBef>
            </a:pPr>
            <a:r>
              <a:rPr lang="de-DE" dirty="0"/>
              <a:t>Verzicht auf einen statischen Nachweis bei:	</a:t>
            </a:r>
          </a:p>
          <a:p>
            <a:pPr marL="1090613" lvl="4" indent="-285750">
              <a:spcBef>
                <a:spcPts val="1000"/>
              </a:spcBef>
            </a:pPr>
            <a:r>
              <a:rPr lang="de-DE" dirty="0"/>
              <a:t>4-seitiger Halterung</a:t>
            </a:r>
          </a:p>
          <a:p>
            <a:pPr marL="1090613" lvl="4" indent="-285750">
              <a:spcBef>
                <a:spcPts val="1000"/>
              </a:spcBef>
            </a:pPr>
            <a:r>
              <a:rPr lang="de-DE" dirty="0"/>
              <a:t>Beschränkung der Fläche nach DIN EN 1996-3/NA, Tab. NA.C.1</a:t>
            </a:r>
          </a:p>
          <a:p>
            <a:pPr marL="1090613" lvl="4" indent="-285750">
              <a:spcBef>
                <a:spcPts val="1000"/>
              </a:spcBef>
            </a:pPr>
            <a:r>
              <a:rPr lang="de-DE" dirty="0"/>
              <a:t>Verarbeitung mit mind. NM </a:t>
            </a:r>
            <a:r>
              <a:rPr lang="de-DE" dirty="0" err="1"/>
              <a:t>IIa</a:t>
            </a:r>
            <a:r>
              <a:rPr lang="de-DE" dirty="0"/>
              <a:t> oder DM</a:t>
            </a:r>
          </a:p>
          <a:p>
            <a:pPr marL="552450" lvl="2" indent="-285750">
              <a:spcBef>
                <a:spcPts val="1000"/>
              </a:spcBef>
            </a:pPr>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69229" y="1057524"/>
            <a:ext cx="3851295" cy="4925103"/>
          </a:xfrm>
          <a:prstGeom prst="rect">
            <a:avLst/>
          </a:prstGeom>
        </p:spPr>
      </p:pic>
    </p:spTree>
    <p:extLst>
      <p:ext uri="{BB962C8B-B14F-4D97-AF65-F5344CB8AC3E}">
        <p14:creationId xmlns:p14="http://schemas.microsoft.com/office/powerpoint/2010/main" val="424472117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119439"/>
          </a:xfrm>
        </p:spPr>
        <p:txBody>
          <a:bodyPr>
            <a:normAutofit/>
          </a:bodyPr>
          <a:lstStyle/>
          <a:p>
            <a:pPr marL="285750" lvl="1" indent="-285750">
              <a:spcBef>
                <a:spcPts val="1000"/>
              </a:spcBef>
            </a:pPr>
            <a:r>
              <a:rPr lang="de-DE" dirty="0"/>
              <a:t>Ausfachungen aus KS-Mauerwerk</a:t>
            </a:r>
          </a:p>
          <a:p>
            <a:pPr marL="552450" lvl="2" indent="-285750">
              <a:spcBef>
                <a:spcPts val="1000"/>
              </a:spcBef>
            </a:pPr>
            <a:r>
              <a:rPr lang="de-DE" dirty="0"/>
              <a:t>Höchstwerte der Ausfachungsflächen von nicht tragenden Außenwänden ohne rechnerischen Nachweis</a:t>
            </a:r>
          </a:p>
          <a:p>
            <a:pPr marL="552450" lvl="2" indent="-285750">
              <a:spcBef>
                <a:spcPts val="1000"/>
              </a:spcBef>
            </a:pPr>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127" y="1774902"/>
            <a:ext cx="7594152" cy="4320000"/>
          </a:xfrm>
          <a:prstGeom prst="rect">
            <a:avLst/>
          </a:prstGeom>
        </p:spPr>
      </p:pic>
    </p:spTree>
    <p:extLst>
      <p:ext uri="{BB962C8B-B14F-4D97-AF65-F5344CB8AC3E}">
        <p14:creationId xmlns:p14="http://schemas.microsoft.com/office/powerpoint/2010/main" val="3404367591"/>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2972" cy="5119439"/>
          </a:xfrm>
        </p:spPr>
        <p:txBody>
          <a:bodyPr>
            <a:normAutofit/>
          </a:bodyPr>
          <a:lstStyle/>
          <a:p>
            <a:pPr marL="285750" lvl="1" indent="-285750">
              <a:spcBef>
                <a:spcPts val="1000"/>
              </a:spcBef>
            </a:pPr>
            <a:r>
              <a:rPr lang="de-DE" dirty="0"/>
              <a:t>Ausfachungen aus KS-Mauerwerk</a:t>
            </a:r>
          </a:p>
          <a:p>
            <a:pPr marL="552450" lvl="2" indent="-285750">
              <a:spcBef>
                <a:spcPts val="1000"/>
              </a:spcBef>
            </a:pPr>
            <a:r>
              <a:rPr lang="de-DE" dirty="0"/>
              <a:t>Seitliche Anschlüsse erfolgen i. d. R. gleitend und elastisch</a:t>
            </a:r>
          </a:p>
          <a:p>
            <a:pPr marL="552450" lvl="2" indent="-285750">
              <a:spcBef>
                <a:spcPts val="1000"/>
              </a:spcBef>
            </a:pPr>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Einschalige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grpSp>
        <p:nvGrpSpPr>
          <p:cNvPr id="17" name="Gruppieren 16"/>
          <p:cNvGrpSpPr/>
          <p:nvPr/>
        </p:nvGrpSpPr>
        <p:grpSpPr>
          <a:xfrm>
            <a:off x="8535653" y="1874443"/>
            <a:ext cx="3283200" cy="4213244"/>
            <a:chOff x="8054537" y="1874443"/>
            <a:chExt cx="3283200" cy="4213244"/>
          </a:xfrm>
        </p:grpSpPr>
        <p:pic>
          <p:nvPicPr>
            <p:cNvPr id="14" name="Grafik 13">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8054537" y="1874443"/>
              <a:ext cx="3283200" cy="4213244"/>
            </a:xfrm>
            <a:prstGeom prst="rect">
              <a:avLst/>
            </a:prstGeom>
          </p:spPr>
        </p:pic>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39417" y="1940660"/>
              <a:ext cx="3113441" cy="3960000"/>
            </a:xfrm>
            <a:prstGeom prst="rect">
              <a:avLst/>
            </a:prstGeom>
          </p:spPr>
        </p:pic>
      </p:grpSp>
      <p:grpSp>
        <p:nvGrpSpPr>
          <p:cNvPr id="16" name="Gruppieren 15"/>
          <p:cNvGrpSpPr/>
          <p:nvPr/>
        </p:nvGrpSpPr>
        <p:grpSpPr>
          <a:xfrm>
            <a:off x="4564634" y="1874443"/>
            <a:ext cx="3282028" cy="4213244"/>
            <a:chOff x="4312553" y="1874443"/>
            <a:chExt cx="3282028" cy="4213244"/>
          </a:xfrm>
        </p:grpSpPr>
        <p:pic>
          <p:nvPicPr>
            <p:cNvPr id="13" name="Grafik 12">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4312553" y="1874443"/>
              <a:ext cx="3282028" cy="4213244"/>
            </a:xfrm>
            <a:prstGeom prst="rect">
              <a:avLst/>
            </a:prstGeom>
          </p:spPr>
        </p:pic>
        <p:pic>
          <p:nvPicPr>
            <p:cNvPr id="6" name="Grafik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0730" y="1940660"/>
              <a:ext cx="3025674" cy="3960000"/>
            </a:xfrm>
            <a:prstGeom prst="rect">
              <a:avLst/>
            </a:prstGeom>
          </p:spPr>
        </p:pic>
      </p:grpSp>
      <p:grpSp>
        <p:nvGrpSpPr>
          <p:cNvPr id="15" name="Gruppieren 14"/>
          <p:cNvGrpSpPr/>
          <p:nvPr/>
        </p:nvGrpSpPr>
        <p:grpSpPr>
          <a:xfrm>
            <a:off x="593614" y="1874444"/>
            <a:ext cx="3282028" cy="4213244"/>
            <a:chOff x="593614" y="1874444"/>
            <a:chExt cx="3282028" cy="4213244"/>
          </a:xfrm>
        </p:grpSpPr>
        <p:pic>
          <p:nvPicPr>
            <p:cNvPr id="12" name="Grafik 11">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593614" y="1874444"/>
              <a:ext cx="3282028" cy="4213244"/>
            </a:xfrm>
            <a:prstGeom prst="rect">
              <a:avLst/>
            </a:prstGeom>
          </p:spPr>
        </p:pic>
        <p:pic>
          <p:nvPicPr>
            <p:cNvPr id="9" name="Grafik 8"/>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74633" y="2061471"/>
              <a:ext cx="3119989" cy="3839189"/>
            </a:xfrm>
            <a:prstGeom prst="rect">
              <a:avLst/>
            </a:prstGeom>
          </p:spPr>
        </p:pic>
      </p:grpSp>
    </p:spTree>
    <p:extLst>
      <p:ext uri="{BB962C8B-B14F-4D97-AF65-F5344CB8AC3E}">
        <p14:creationId xmlns:p14="http://schemas.microsoft.com/office/powerpoint/2010/main" val="4201093174"/>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3" y="1057524"/>
            <a:ext cx="6570484" cy="5119439"/>
          </a:xfrm>
        </p:spPr>
        <p:txBody>
          <a:bodyPr/>
          <a:lstStyle/>
          <a:p>
            <a:r>
              <a:rPr lang="de-DE" dirty="0"/>
              <a:t>Aufbau mit zu erfüllenden Mindestwerten:</a:t>
            </a:r>
          </a:p>
          <a:p>
            <a:pPr lvl="1"/>
            <a:r>
              <a:rPr lang="de-DE" dirty="0"/>
              <a:t>Außenschale</a:t>
            </a:r>
          </a:p>
          <a:p>
            <a:pPr lvl="2" defTabSz="717550">
              <a:tabLst>
                <a:tab pos="4211638" algn="l"/>
              </a:tabLst>
            </a:pPr>
            <a:r>
              <a:rPr lang="de-DE" dirty="0"/>
              <a:t>Frostbeständige Verblendschale:	</a:t>
            </a:r>
            <a:r>
              <a:rPr lang="de-DE" altLang="de-DE" dirty="0"/>
              <a:t>≥ 90 mm</a:t>
            </a:r>
          </a:p>
          <a:p>
            <a:pPr lvl="2" defTabSz="717550">
              <a:tabLst>
                <a:tab pos="4211638" algn="l"/>
              </a:tabLst>
            </a:pPr>
            <a:r>
              <a:rPr lang="de-DE" altLang="de-DE" dirty="0"/>
              <a:t>Verputzte </a:t>
            </a:r>
            <a:r>
              <a:rPr lang="de-DE" altLang="de-DE" dirty="0" err="1"/>
              <a:t>Hintermauersteine</a:t>
            </a:r>
            <a:r>
              <a:rPr lang="de-DE" dirty="0"/>
              <a:t>:	</a:t>
            </a:r>
            <a:r>
              <a:rPr lang="de-DE" altLang="de-DE" dirty="0"/>
              <a:t>≥ 90 mm (ohne Putz)</a:t>
            </a:r>
          </a:p>
          <a:p>
            <a:pPr lvl="1" defTabSz="717550">
              <a:tabLst>
                <a:tab pos="4211638" algn="l"/>
              </a:tabLst>
            </a:pPr>
            <a:r>
              <a:rPr lang="de-DE" dirty="0"/>
              <a:t>Schalenabstand</a:t>
            </a:r>
          </a:p>
          <a:p>
            <a:pPr lvl="2" defTabSz="717550">
              <a:tabLst>
                <a:tab pos="4211638" algn="l"/>
              </a:tabLst>
            </a:pPr>
            <a:r>
              <a:rPr lang="de-DE" dirty="0"/>
              <a:t>mit Drahtankern nach EC 6:	</a:t>
            </a:r>
            <a:r>
              <a:rPr lang="de-DE" altLang="de-DE" dirty="0"/>
              <a:t>≤ 150 mm </a:t>
            </a:r>
          </a:p>
          <a:p>
            <a:pPr lvl="2" defTabSz="717550">
              <a:tabLst>
                <a:tab pos="4211638" algn="l"/>
              </a:tabLst>
            </a:pPr>
            <a:r>
              <a:rPr lang="de-DE" dirty="0"/>
              <a:t>mit Drahtankern nach </a:t>
            </a:r>
            <a:r>
              <a:rPr lang="de-DE" dirty="0" err="1"/>
              <a:t>AbZ</a:t>
            </a:r>
            <a:r>
              <a:rPr lang="de-DE" dirty="0"/>
              <a:t> :	</a:t>
            </a:r>
            <a:r>
              <a:rPr lang="de-DE" altLang="de-DE" dirty="0"/>
              <a:t>≤ 250 mm</a:t>
            </a:r>
          </a:p>
          <a:p>
            <a:pPr lvl="2" defTabSz="717550">
              <a:tabLst>
                <a:tab pos="4211638" algn="l"/>
              </a:tabLst>
            </a:pPr>
            <a:r>
              <a:rPr lang="de-DE" dirty="0"/>
              <a:t>darf unter Berücksichtigung eines Fingerspaltes vollständig mit Wärmedämmung verfüllt werden</a:t>
            </a:r>
          </a:p>
          <a:p>
            <a:pPr lvl="1" defTabSz="717550">
              <a:tabLst>
                <a:tab pos="4211638" algn="l"/>
              </a:tabLst>
            </a:pPr>
            <a:r>
              <a:rPr lang="de-DE" dirty="0"/>
              <a:t>Optional angeordnete Luftschicht:</a:t>
            </a:r>
            <a:r>
              <a:rPr lang="de-DE" altLang="de-DE" dirty="0"/>
              <a:t> 	≥ 40 mm</a:t>
            </a:r>
          </a:p>
          <a:p>
            <a:pPr lvl="1" defTabSz="717550">
              <a:tabLst>
                <a:tab pos="4211638" algn="l"/>
              </a:tabLst>
            </a:pPr>
            <a:r>
              <a:rPr lang="de-DE" dirty="0"/>
              <a:t>Tragschale (</a:t>
            </a:r>
            <a:r>
              <a:rPr lang="de-DE" dirty="0" err="1"/>
              <a:t>Hintermauerwerk</a:t>
            </a:r>
            <a:r>
              <a:rPr lang="de-DE" dirty="0"/>
              <a:t>):	</a:t>
            </a:r>
            <a:r>
              <a:rPr lang="de-DE" altLang="de-DE" dirty="0"/>
              <a:t>≥ 115 mm</a:t>
            </a:r>
          </a:p>
          <a:p>
            <a:pPr lvl="1" defTabSz="717550">
              <a:tabLst>
                <a:tab pos="4211638" algn="l"/>
              </a:tabLst>
            </a:pPr>
            <a:r>
              <a:rPr lang="de-DE" dirty="0"/>
              <a:t>Innenputz</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Zweischalige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a:extLst>
              <a:ext uri="{FF2B5EF4-FFF2-40B4-BE49-F238E27FC236}">
                <a16:creationId xmlns:a16="http://schemas.microsoft.com/office/drawing/2014/main" id="{AFE78397-7D3E-4A76-944C-284C4A2D4E81}"/>
              </a:ext>
            </a:extLst>
          </p:cNvPr>
          <p:cNvPicPr>
            <a:picLocks noChangeAspect="1"/>
          </p:cNvPicPr>
          <p:nvPr/>
        </p:nvPicPr>
        <p:blipFill rotWithShape="1">
          <a:blip r:embed="rId2"/>
          <a:srcRect/>
          <a:stretch/>
        </p:blipFill>
        <p:spPr>
          <a:xfrm>
            <a:off x="7882378" y="1125538"/>
            <a:ext cx="3938146" cy="5040312"/>
          </a:xfrm>
          <a:prstGeom prst="rect">
            <a:avLst/>
          </a:prstGeom>
        </p:spPr>
      </p:pic>
      <p:pic>
        <p:nvPicPr>
          <p:cNvPr id="8" name="Grafik 7">
            <a:extLst>
              <a:ext uri="{FF2B5EF4-FFF2-40B4-BE49-F238E27FC236}">
                <a16:creationId xmlns:a16="http://schemas.microsoft.com/office/drawing/2014/main" id="{1C81AFBC-2D09-438E-9A7E-061F24CD1102}"/>
              </a:ext>
            </a:extLst>
          </p:cNvPr>
          <p:cNvPicPr>
            <a:picLocks noChangeAspect="1"/>
          </p:cNvPicPr>
          <p:nvPr/>
        </p:nvPicPr>
        <p:blipFill>
          <a:blip r:embed="rId3"/>
          <a:stretch>
            <a:fillRect/>
          </a:stretch>
        </p:blipFill>
        <p:spPr>
          <a:xfrm>
            <a:off x="6916367" y="1085588"/>
            <a:ext cx="4904157" cy="4307027"/>
          </a:xfrm>
          <a:prstGeom prst="rect">
            <a:avLst/>
          </a:prstGeom>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85732" y="1320047"/>
            <a:ext cx="4365428" cy="3838108"/>
          </a:xfrm>
          <a:prstGeom prst="rect">
            <a:avLst/>
          </a:prstGeom>
        </p:spPr>
      </p:pic>
    </p:spTree>
    <p:extLst>
      <p:ext uri="{BB962C8B-B14F-4D97-AF65-F5344CB8AC3E}">
        <p14:creationId xmlns:p14="http://schemas.microsoft.com/office/powerpoint/2010/main" val="2453867849"/>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lstStyle/>
          <a:p>
            <a:r>
              <a:rPr lang="de-DE" dirty="0"/>
              <a:t>Wärmeschutz</a:t>
            </a:r>
          </a:p>
          <a:p>
            <a:pPr lvl="1"/>
            <a:r>
              <a:rPr lang="de-DE" dirty="0"/>
              <a:t>Winterlicher Wärmeschutz wird bestimmt durch:</a:t>
            </a:r>
          </a:p>
          <a:p>
            <a:pPr lvl="2"/>
            <a:r>
              <a:rPr lang="de-DE" dirty="0"/>
              <a:t>Dämmstoffdicke</a:t>
            </a:r>
          </a:p>
          <a:p>
            <a:pPr lvl="2"/>
            <a:r>
              <a:rPr lang="de-DE" dirty="0"/>
              <a:t>Dämmstoffqualität (Wärmeleitfähigkeit)</a:t>
            </a:r>
          </a:p>
          <a:p>
            <a:pPr lvl="1"/>
            <a:r>
              <a:rPr lang="de-DE" dirty="0"/>
              <a:t>Sommerlicher Wärmeschutz wird bestimmt durch:</a:t>
            </a:r>
          </a:p>
          <a:p>
            <a:pPr lvl="2"/>
            <a:r>
              <a:rPr lang="de-DE" dirty="0"/>
              <a:t>Schwere der KS-Wand (hohe Rohdichte)</a:t>
            </a:r>
          </a:p>
          <a:p>
            <a:pPr lvl="2"/>
            <a:r>
              <a:rPr lang="de-DE" dirty="0"/>
              <a:t>Maximal wirksame, raumseitige Dicke 10 cm</a:t>
            </a:r>
          </a:p>
          <a:p>
            <a:pPr marL="285750" lvl="1" indent="-285750">
              <a:spcBef>
                <a:spcPts val="1000"/>
              </a:spcBef>
            </a:pPr>
            <a:r>
              <a:rPr lang="de-DE" dirty="0"/>
              <a:t>Klimabedingter Feuchteschutz:</a:t>
            </a:r>
          </a:p>
          <a:p>
            <a:pPr lvl="2"/>
            <a:r>
              <a:rPr lang="de-DE" dirty="0"/>
              <a:t>Verzicht auf dampfdiffusionstechnischen Nachweis</a:t>
            </a:r>
          </a:p>
          <a:p>
            <a:pPr lvl="2"/>
            <a:r>
              <a:rPr lang="de-DE" dirty="0"/>
              <a:t>in Außenschalen dürfen Steine nur verwendet werden, wenn deren Frostwiderstandsfähigkeit unter erhöhten Beanspruchungen geprüft wurde, z.B. KS-Verblender. </a:t>
            </a:r>
          </a:p>
          <a:p>
            <a:pPr lvl="2"/>
            <a:r>
              <a:rPr lang="de-DE" dirty="0"/>
              <a:t>Ausnahme: Verputzte Außenschale</a:t>
            </a:r>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Zweischalige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80738" y="1057524"/>
            <a:ext cx="4106739" cy="4935108"/>
          </a:xfrm>
          <a:prstGeom prst="rect">
            <a:avLst/>
          </a:prstGeom>
        </p:spPr>
      </p:pic>
    </p:spTree>
    <p:extLst>
      <p:ext uri="{BB962C8B-B14F-4D97-AF65-F5344CB8AC3E}">
        <p14:creationId xmlns:p14="http://schemas.microsoft.com/office/powerpoint/2010/main" val="29373582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lstStyle/>
          <a:p>
            <a:r>
              <a:rPr lang="de-DE" dirty="0"/>
              <a:t>Fußpunktausbildung</a:t>
            </a:r>
          </a:p>
          <a:p>
            <a:pPr lvl="1"/>
            <a:r>
              <a:rPr lang="de-DE" dirty="0"/>
              <a:t>Optionale Anordnung von Lüftungs-/ Entwässerungsöffnungen</a:t>
            </a:r>
          </a:p>
          <a:p>
            <a:pPr lvl="2"/>
            <a:r>
              <a:rPr lang="de-DE" dirty="0"/>
              <a:t>Keine Regelung der Querschnittsfläche im EC 6</a:t>
            </a:r>
          </a:p>
          <a:p>
            <a:pPr lvl="2"/>
            <a:r>
              <a:rPr lang="de-DE" dirty="0"/>
              <a:t>Orientierung anhand alter Norm DIN 1053-1</a:t>
            </a:r>
          </a:p>
          <a:p>
            <a:pPr lvl="3"/>
            <a:r>
              <a:rPr lang="de-DE" dirty="0"/>
              <a:t>Mit Luftschicht:		7.500 mm² </a:t>
            </a:r>
          </a:p>
          <a:p>
            <a:pPr lvl="3"/>
            <a:r>
              <a:rPr lang="de-DE" dirty="0"/>
              <a:t>Ohne Luftschicht:	5.000 mm²</a:t>
            </a:r>
          </a:p>
          <a:p>
            <a:pPr lvl="1"/>
            <a:endParaRPr lang="de-DE" dirty="0"/>
          </a:p>
          <a:p>
            <a:pPr lvl="1"/>
            <a:r>
              <a:rPr lang="de-DE" dirty="0"/>
              <a:t>Mit Kiesrandstreifen</a:t>
            </a:r>
          </a:p>
          <a:p>
            <a:pPr lvl="2"/>
            <a:r>
              <a:rPr lang="de-DE" dirty="0"/>
              <a:t>Verzicht auf Sockelputz möglich</a:t>
            </a:r>
          </a:p>
          <a:p>
            <a:pPr lvl="2"/>
            <a:endParaRPr lang="de-DE" dirty="0"/>
          </a:p>
          <a:p>
            <a:pPr lvl="1"/>
            <a:r>
              <a:rPr lang="de-DE" dirty="0"/>
              <a:t>Ohne Kiesrandstreifen</a:t>
            </a:r>
          </a:p>
          <a:p>
            <a:pPr lvl="2"/>
            <a:r>
              <a:rPr lang="de-DE" dirty="0"/>
              <a:t>Einsatz eines Sockelputzes</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Zweischalige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a:extLst>
              <a:ext uri="{FF2B5EF4-FFF2-40B4-BE49-F238E27FC236}">
                <a16:creationId xmlns:a16="http://schemas.microsoft.com/office/drawing/2014/main" id="{1EDDF494-C366-421A-8B07-A39A12C7C9B3}"/>
              </a:ext>
            </a:extLst>
          </p:cNvPr>
          <p:cNvPicPr>
            <a:picLocks noChangeAspect="1"/>
          </p:cNvPicPr>
          <p:nvPr/>
        </p:nvPicPr>
        <p:blipFill>
          <a:blip r:embed="rId2"/>
          <a:stretch>
            <a:fillRect/>
          </a:stretch>
        </p:blipFill>
        <p:spPr>
          <a:xfrm>
            <a:off x="6172778" y="1130118"/>
            <a:ext cx="5646075" cy="3887359"/>
          </a:xfrm>
          <a:prstGeom prst="rect">
            <a:avLst/>
          </a:prstGeom>
        </p:spPr>
      </p:pic>
      <p:sp>
        <p:nvSpPr>
          <p:cNvPr id="8" name="Inhaltsplatzhalter 1">
            <a:extLst>
              <a:ext uri="{FF2B5EF4-FFF2-40B4-BE49-F238E27FC236}">
                <a16:creationId xmlns:a16="http://schemas.microsoft.com/office/drawing/2014/main" id="{6CA61FC2-FB03-45A7-A41B-EBDEA5904279}"/>
              </a:ext>
            </a:extLst>
          </p:cNvPr>
          <p:cNvSpPr txBox="1">
            <a:spLocks/>
          </p:cNvSpPr>
          <p:nvPr/>
        </p:nvSpPr>
        <p:spPr>
          <a:xfrm>
            <a:off x="7106054" y="4384180"/>
            <a:ext cx="3779521" cy="369595"/>
          </a:xfrm>
          <a:prstGeom prst="rect">
            <a:avLst/>
          </a:prstGeom>
        </p:spPr>
        <p:txBody>
          <a:bodyPr vert="horz" lIns="91440" tIns="45720" rIns="0" bIns="45720" rtlCol="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t>Beispiele für Fußpunktausbildungen</a:t>
            </a: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3815" y="1321956"/>
            <a:ext cx="5544000" cy="2946518"/>
          </a:xfrm>
          <a:prstGeom prst="rect">
            <a:avLst/>
          </a:prstGeom>
        </p:spPr>
      </p:pic>
    </p:spTree>
    <p:extLst>
      <p:ext uri="{BB962C8B-B14F-4D97-AF65-F5344CB8AC3E}">
        <p14:creationId xmlns:p14="http://schemas.microsoft.com/office/powerpoint/2010/main" val="30556835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p:txBody>
          <a:bodyPr/>
          <a:lstStyle/>
          <a:p>
            <a:r>
              <a:rPr lang="de-DE" dirty="0"/>
              <a:t>Beispiele von KS-Produkten für Sicht- und Verblendmauerwerk zur Verarbeitung mit Normalmauermörtel</a:t>
            </a:r>
          </a:p>
        </p:txBody>
      </p:sp>
      <p:sp>
        <p:nvSpPr>
          <p:cNvPr id="3" name="Titel 2"/>
          <p:cNvSpPr>
            <a:spLocks noGrp="1"/>
          </p:cNvSpPr>
          <p:nvPr>
            <p:ph type="title"/>
          </p:nvPr>
        </p:nvSpPr>
        <p:spPr/>
        <p:txBody>
          <a:bodyPr/>
          <a:lstStyle/>
          <a:p>
            <a:r>
              <a:rPr lang="de-DE" dirty="0"/>
              <a:t>KS-Produkte</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5379" y="2101115"/>
            <a:ext cx="11345145" cy="3032255"/>
          </a:xfrm>
          <a:prstGeom prst="rect">
            <a:avLst/>
          </a:prstGeom>
        </p:spPr>
      </p:pic>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0" y="1057524"/>
            <a:ext cx="11563621" cy="5119439"/>
          </a:xfrm>
        </p:spPr>
        <p:txBody>
          <a:bodyPr/>
          <a:lstStyle/>
          <a:p>
            <a:r>
              <a:rPr lang="de-DE" dirty="0"/>
              <a:t>Schallschutz gegen Außenlärm</a:t>
            </a:r>
            <a:endParaRPr lang="de-DE" baseline="-25000" dirty="0"/>
          </a:p>
          <a:p>
            <a:pPr lvl="1"/>
            <a:r>
              <a:rPr lang="de-DE" dirty="0"/>
              <a:t>besonders guter Schutz durch die weiche Kopplung zweier massiver Schalen</a:t>
            </a:r>
          </a:p>
          <a:p>
            <a:pPr lvl="1"/>
            <a:r>
              <a:rPr lang="de-DE" dirty="0"/>
              <a:t>Maßgebend ist das resultierende bewertete Schalldämm-Maß bestehend aus Mauerwerk, Fenster,… </a:t>
            </a:r>
          </a:p>
          <a:p>
            <a:pPr lvl="1"/>
            <a:r>
              <a:rPr lang="de-DE" dirty="0"/>
              <a:t>In der Regel dominiert das schwächste Bauteil, das Fenster</a:t>
            </a:r>
          </a:p>
          <a:p>
            <a:pPr lvl="1"/>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Zweischalige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2" name="Grafik 11">
            <a:extLst>
              <a:ext uri="{FF2B5EF4-FFF2-40B4-BE49-F238E27FC236}">
                <a16:creationId xmlns:a16="http://schemas.microsoft.com/office/drawing/2014/main" id="{1EDDF494-C366-421A-8B07-A39A12C7C9B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24518" y="2323661"/>
            <a:ext cx="3941267" cy="3789130"/>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58223" y="2678193"/>
            <a:ext cx="3073856" cy="3080066"/>
          </a:xfrm>
          <a:prstGeom prst="rect">
            <a:avLst/>
          </a:prstGeom>
        </p:spPr>
      </p:pic>
      <p:pic>
        <p:nvPicPr>
          <p:cNvPr id="7" name="Grafik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378700" y="2321991"/>
            <a:ext cx="5817886" cy="3790800"/>
          </a:xfrm>
          <a:prstGeom prst="rect">
            <a:avLst/>
          </a:prstGeom>
        </p:spPr>
      </p:pic>
    </p:spTree>
    <p:extLst>
      <p:ext uri="{BB962C8B-B14F-4D97-AF65-F5344CB8AC3E}">
        <p14:creationId xmlns:p14="http://schemas.microsoft.com/office/powerpoint/2010/main" val="3397402634"/>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Brandschutz</a:t>
            </a:r>
          </a:p>
          <a:p>
            <a:pPr lvl="1">
              <a:tabLst>
                <a:tab pos="4484688" algn="l"/>
              </a:tabLst>
            </a:pPr>
            <a:r>
              <a:rPr lang="de-DE" dirty="0"/>
              <a:t>Kalksandstein</a:t>
            </a:r>
          </a:p>
          <a:p>
            <a:pPr lvl="2">
              <a:tabLst>
                <a:tab pos="4484688" algn="l"/>
              </a:tabLst>
            </a:pPr>
            <a:r>
              <a:rPr lang="de-DE" dirty="0"/>
              <a:t>ist nicht brennbar:	Baustoffklasse A1</a:t>
            </a:r>
          </a:p>
          <a:p>
            <a:pPr lvl="1">
              <a:tabLst>
                <a:tab pos="4484688" algn="l"/>
              </a:tabLst>
            </a:pPr>
            <a:r>
              <a:rPr lang="de-DE" dirty="0"/>
              <a:t>Dehnungsfugen mit:</a:t>
            </a:r>
          </a:p>
          <a:p>
            <a:pPr lvl="2">
              <a:tabLst>
                <a:tab pos="4484688" algn="l"/>
              </a:tabLst>
            </a:pPr>
            <a:r>
              <a:rPr lang="de-DE" dirty="0"/>
              <a:t>Spritzbaren Fugendichtstoffen: 	Baustoffklasse B1</a:t>
            </a:r>
          </a:p>
          <a:p>
            <a:pPr lvl="2">
              <a:tabLst>
                <a:tab pos="4484688" algn="l"/>
              </a:tabLst>
            </a:pPr>
            <a:r>
              <a:rPr lang="de-DE" dirty="0"/>
              <a:t>Imprägnierten Fugendichtbändern: 	Baustoffklasse B1</a:t>
            </a:r>
          </a:p>
          <a:p>
            <a:pPr marL="539750" lvl="2" indent="0">
              <a:buNone/>
              <a:tabLst>
                <a:tab pos="4484688" algn="l"/>
              </a:tabLst>
            </a:pPr>
            <a:r>
              <a:rPr lang="de-DE" dirty="0"/>
              <a:t>haben keinen abmindernden Einfluss 	</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Zweischalige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0925" y="1057524"/>
            <a:ext cx="4419599" cy="4790275"/>
          </a:xfrm>
          <a:prstGeom prst="rect">
            <a:avLst/>
          </a:prstGeom>
        </p:spPr>
      </p:pic>
    </p:spTree>
    <p:extLst>
      <p:ext uri="{BB962C8B-B14F-4D97-AF65-F5344CB8AC3E}">
        <p14:creationId xmlns:p14="http://schemas.microsoft.com/office/powerpoint/2010/main" val="1159162734"/>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1EDDF494-C366-421A-8B07-A39A12C7C9B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52527" y="1057524"/>
            <a:ext cx="2781300" cy="4907383"/>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22853" cy="5567720"/>
          </a:xfrm>
        </p:spPr>
        <p:txBody>
          <a:bodyPr>
            <a:normAutofit/>
          </a:bodyPr>
          <a:lstStyle/>
          <a:p>
            <a:pPr marL="285750" lvl="1" indent="-285750">
              <a:spcBef>
                <a:spcPts val="1000"/>
              </a:spcBef>
            </a:pPr>
            <a:r>
              <a:rPr lang="de-DE" dirty="0"/>
              <a:t>Einseitige Halterung am Wandfuß</a:t>
            </a:r>
            <a:endParaRPr lang="de-DE" sz="100" dirty="0"/>
          </a:p>
          <a:p>
            <a:pPr marL="285750" lvl="1" indent="-285750">
              <a:spcBef>
                <a:spcPts val="1000"/>
              </a:spcBef>
            </a:pPr>
            <a:r>
              <a:rPr lang="de-DE" dirty="0"/>
              <a:t>z.B. für Einfriedungen und Brüstungen </a:t>
            </a:r>
            <a:endParaRPr lang="de-DE" sz="100" dirty="0"/>
          </a:p>
          <a:p>
            <a:pPr marL="285750" lvl="1" indent="-285750">
              <a:spcBef>
                <a:spcPts val="1000"/>
              </a:spcBef>
            </a:pPr>
            <a:r>
              <a:rPr lang="de-DE" dirty="0"/>
              <a:t>Ermittlung der zulässigen Höhe</a:t>
            </a:r>
          </a:p>
          <a:p>
            <a:pPr marL="552450" lvl="2" indent="-285750"/>
            <a:r>
              <a:rPr lang="de-DE" dirty="0"/>
              <a:t>Horizontallasten (Windlasten, …)</a:t>
            </a:r>
          </a:p>
          <a:p>
            <a:pPr marL="552450" lvl="2" indent="-285750"/>
            <a:r>
              <a:rPr lang="de-DE" dirty="0"/>
              <a:t>Eigenlasten </a:t>
            </a:r>
          </a:p>
          <a:p>
            <a:pPr marL="285750" lvl="1" indent="-285750">
              <a:spcBef>
                <a:spcPts val="1000"/>
              </a:spcBef>
            </a:pPr>
            <a:r>
              <a:rPr lang="de-DE" dirty="0"/>
              <a:t>Höhere Wandhöhen werden erreicht durch z.B.: </a:t>
            </a:r>
          </a:p>
          <a:p>
            <a:pPr marL="552450" lvl="2" indent="-285750"/>
            <a:r>
              <a:rPr lang="de-DE" dirty="0"/>
              <a:t>Pfeiler</a:t>
            </a:r>
          </a:p>
          <a:p>
            <a:pPr marL="552450" lvl="2" indent="-285750"/>
            <a:r>
              <a:rPr lang="de-DE" dirty="0"/>
              <a:t>biegesteife Querriegel</a:t>
            </a:r>
            <a:endParaRPr lang="de-DE" sz="100" dirty="0"/>
          </a:p>
          <a:p>
            <a:pPr marL="285750" lvl="1" indent="-285750">
              <a:spcBef>
                <a:spcPts val="1000"/>
              </a:spcBef>
            </a:pPr>
            <a:r>
              <a:rPr lang="de-DE" dirty="0"/>
              <a:t>Schutz der Mauerwerkskrone durch:</a:t>
            </a:r>
          </a:p>
          <a:p>
            <a:pPr marL="552450" lvl="2" indent="-285750"/>
            <a:r>
              <a:rPr lang="de-DE" dirty="0"/>
              <a:t>Natursteinplatten, Betonfertigteile, Dachziegel, …</a:t>
            </a:r>
          </a:p>
          <a:p>
            <a:pPr marL="552450" lvl="2" indent="-285750"/>
            <a:r>
              <a:rPr lang="de-DE" dirty="0"/>
              <a:t>Rollschichten haben sich nicht bewährt</a:t>
            </a:r>
            <a:endParaRPr lang="de-DE" sz="100" dirty="0"/>
          </a:p>
          <a:p>
            <a:pPr marL="285750" lvl="1" indent="-285750">
              <a:spcBef>
                <a:spcPts val="1000"/>
              </a:spcBef>
            </a:pPr>
            <a:r>
              <a:rPr lang="de-DE" dirty="0"/>
              <a:t>Schutz des Fußpunktes vor Spritzwasser, Tausalz</a:t>
            </a:r>
          </a:p>
          <a:p>
            <a:pPr marL="552450" lvl="2" indent="-285750"/>
            <a:r>
              <a:rPr lang="de-DE" dirty="0"/>
              <a:t>Betonsockelhöhe &gt; 30 cm über OK Gelände</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Frei stehende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52526" y="1185872"/>
            <a:ext cx="2781300" cy="4779035"/>
          </a:xfrm>
          <a:prstGeom prst="rect">
            <a:avLst/>
          </a:prstGeom>
        </p:spPr>
      </p:pic>
    </p:spTree>
    <p:extLst>
      <p:ext uri="{BB962C8B-B14F-4D97-AF65-F5344CB8AC3E}">
        <p14:creationId xmlns:p14="http://schemas.microsoft.com/office/powerpoint/2010/main" val="2470087564"/>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567720"/>
          </a:xfrm>
        </p:spPr>
        <p:txBody>
          <a:bodyPr>
            <a:normAutofit/>
          </a:bodyPr>
          <a:lstStyle/>
          <a:p>
            <a:pPr marL="285750" lvl="1" indent="-285750">
              <a:spcBef>
                <a:spcPts val="1000"/>
              </a:spcBef>
            </a:pPr>
            <a:r>
              <a:rPr lang="de-DE" dirty="0"/>
              <a:t>Erhöhung der zulässigen Wandhöhe aus KS mit bzw. ohne oberen Querriegel bei einer Höhe über Gelände von 0 bis 8 m</a:t>
            </a:r>
            <a:r>
              <a:rPr lang="de-DE" baseline="30000" dirty="0"/>
              <a:t>1)</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Frei stehende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1" name="Grafik 10">
            <a:extLst>
              <a:ext uri="{FF2B5EF4-FFF2-40B4-BE49-F238E27FC236}">
                <a16:creationId xmlns:a16="http://schemas.microsoft.com/office/drawing/2014/main" id="{FF9AB689-51D1-42B1-97F6-060EAA63CDD2}"/>
              </a:ext>
            </a:extLst>
          </p:cNvPr>
          <p:cNvPicPr>
            <a:picLocks noChangeAspect="1"/>
          </p:cNvPicPr>
          <p:nvPr/>
        </p:nvPicPr>
        <p:blipFill rotWithShape="1">
          <a:blip r:embed="rId3"/>
          <a:srcRect/>
          <a:stretch/>
        </p:blipFill>
        <p:spPr>
          <a:xfrm>
            <a:off x="731837" y="5021360"/>
            <a:ext cx="4556843" cy="633786"/>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3203" y="1826991"/>
            <a:ext cx="5400000" cy="3723804"/>
          </a:xfrm>
          <a:prstGeom prst="rect">
            <a:avLst/>
          </a:prstGeom>
        </p:spPr>
      </p:pic>
      <p:grpSp>
        <p:nvGrpSpPr>
          <p:cNvPr id="6" name="Gruppieren 5"/>
          <p:cNvGrpSpPr/>
          <p:nvPr/>
        </p:nvGrpSpPr>
        <p:grpSpPr>
          <a:xfrm>
            <a:off x="6420524" y="1826991"/>
            <a:ext cx="5400000" cy="4028785"/>
            <a:chOff x="6645905" y="1814250"/>
            <a:chExt cx="5546095" cy="4028785"/>
          </a:xfrm>
        </p:grpSpPr>
        <p:pic>
          <p:nvPicPr>
            <p:cNvPr id="12" name="Grafik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45905" y="1814250"/>
              <a:ext cx="5546095" cy="1096590"/>
            </a:xfrm>
            <a:prstGeom prst="rect">
              <a:avLst/>
            </a:prstGeom>
          </p:spPr>
        </p:pic>
        <p:pic>
          <p:nvPicPr>
            <p:cNvPr id="13" name="Grafik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645905" y="2838160"/>
              <a:ext cx="5546095" cy="3004875"/>
            </a:xfrm>
            <a:prstGeom prst="rect">
              <a:avLst/>
            </a:prstGeom>
          </p:spPr>
        </p:pic>
      </p:grpSp>
    </p:spTree>
    <p:extLst>
      <p:ext uri="{BB962C8B-B14F-4D97-AF65-F5344CB8AC3E}">
        <p14:creationId xmlns:p14="http://schemas.microsoft.com/office/powerpoint/2010/main" val="2048235302"/>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normAutofit/>
          </a:bodyPr>
          <a:lstStyle/>
          <a:p>
            <a:pPr marL="285750" lvl="1" indent="-285750">
              <a:spcBef>
                <a:spcPts val="1000"/>
              </a:spcBef>
            </a:pPr>
            <a:r>
              <a:rPr lang="de-DE" dirty="0"/>
              <a:t>Gebrauchstauglichkeit</a:t>
            </a:r>
          </a:p>
          <a:p>
            <a:pPr marL="552450" lvl="2" indent="-285750">
              <a:spcBef>
                <a:spcPts val="1000"/>
              </a:spcBef>
            </a:pPr>
            <a:r>
              <a:rPr lang="de-DE" dirty="0"/>
              <a:t>KS-Verblender bei unverputzten Wänden</a:t>
            </a:r>
          </a:p>
          <a:p>
            <a:pPr marL="552450" lvl="2" indent="-285750">
              <a:spcBef>
                <a:spcPts val="1000"/>
              </a:spcBef>
            </a:pPr>
            <a:r>
              <a:rPr lang="de-DE" dirty="0" err="1"/>
              <a:t>Hintermauersteine</a:t>
            </a:r>
            <a:r>
              <a:rPr lang="de-DE" dirty="0"/>
              <a:t> ausschließlich bei witterungsbeständigen verputztem Mauerwerk</a:t>
            </a:r>
          </a:p>
          <a:p>
            <a:pPr marL="552450" lvl="2" indent="-285750">
              <a:spcBef>
                <a:spcPts val="1000"/>
              </a:spcBef>
            </a:pPr>
            <a:r>
              <a:rPr lang="de-DE" dirty="0"/>
              <a:t>Beschränkung der Wandlänge (ohne zusätzliche Aussteifung) zur Minimierung der Rissgefährdung aus hygrothermischer Zwangsbeanspruchung  auf 6 bis 8 m</a:t>
            </a:r>
            <a:endParaRPr lang="de-DE" baseline="30000" dirty="0"/>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Frei stehende KS-Außenwände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3" name="Grafik 12">
            <a:extLst>
              <a:ext uri="{FF2B5EF4-FFF2-40B4-BE49-F238E27FC236}">
                <a16:creationId xmlns:a16="http://schemas.microsoft.com/office/drawing/2014/main" id="{0331E2A0-FF81-43AD-9BA1-873BC39467CE}"/>
              </a:ext>
            </a:extLst>
          </p:cNvPr>
          <p:cNvPicPr>
            <a:picLocks noChangeAspect="1"/>
          </p:cNvPicPr>
          <p:nvPr/>
        </p:nvPicPr>
        <p:blipFill>
          <a:blip r:embed="rId3"/>
          <a:stretch>
            <a:fillRect/>
          </a:stretch>
        </p:blipFill>
        <p:spPr>
          <a:xfrm>
            <a:off x="515938" y="2835712"/>
            <a:ext cx="11304586" cy="3255791"/>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87561" y="2984320"/>
            <a:ext cx="8161340" cy="2958574"/>
          </a:xfrm>
          <a:prstGeom prst="rect">
            <a:avLst/>
          </a:prstGeom>
        </p:spPr>
      </p:pic>
    </p:spTree>
    <p:extLst>
      <p:ext uri="{BB962C8B-B14F-4D97-AF65-F5344CB8AC3E}">
        <p14:creationId xmlns:p14="http://schemas.microsoft.com/office/powerpoint/2010/main" val="3936822239"/>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567720"/>
          </a:xfrm>
        </p:spPr>
        <p:txBody>
          <a:bodyPr>
            <a:normAutofit/>
          </a:bodyPr>
          <a:lstStyle/>
          <a:p>
            <a:pPr marL="285750" lvl="1" indent="-285750">
              <a:spcBef>
                <a:spcPts val="1000"/>
              </a:spcBef>
            </a:pPr>
            <a:r>
              <a:rPr lang="de-DE" dirty="0"/>
              <a:t>Nutzen von KS-Innenwänden</a:t>
            </a:r>
          </a:p>
          <a:p>
            <a:pPr marL="552450" lvl="2" indent="-285750">
              <a:spcBef>
                <a:spcPts val="1000"/>
              </a:spcBef>
            </a:pPr>
            <a:r>
              <a:rPr lang="de-DE" dirty="0"/>
              <a:t>Raumabschluss (Unterteilung in Räume)</a:t>
            </a:r>
          </a:p>
          <a:p>
            <a:pPr marL="552450" lvl="2" indent="-285750">
              <a:spcBef>
                <a:spcPts val="1000"/>
              </a:spcBef>
            </a:pPr>
            <a:r>
              <a:rPr lang="de-DE" dirty="0"/>
              <a:t>Abtragung von Lasten</a:t>
            </a:r>
          </a:p>
          <a:p>
            <a:pPr marL="822325" lvl="3" indent="-285750"/>
            <a:r>
              <a:rPr lang="de-DE" dirty="0"/>
              <a:t>Wohnflächengewinn durch hohe Belastbarkeit</a:t>
            </a:r>
          </a:p>
          <a:p>
            <a:pPr marL="552450" lvl="2" indent="-285750">
              <a:spcBef>
                <a:spcPts val="1000"/>
              </a:spcBef>
            </a:pPr>
            <a:r>
              <a:rPr lang="de-DE" dirty="0"/>
              <a:t>Erfüllen höchste Anforderungen an </a:t>
            </a:r>
          </a:p>
          <a:p>
            <a:pPr marL="822325" lvl="3" indent="-285750"/>
            <a:r>
              <a:rPr lang="de-DE" dirty="0"/>
              <a:t>Schallschutz</a:t>
            </a:r>
          </a:p>
          <a:p>
            <a:pPr marL="822325" lvl="3" indent="-285750"/>
            <a:r>
              <a:rPr lang="de-DE" dirty="0"/>
              <a:t>Brandschutz</a:t>
            </a:r>
          </a:p>
          <a:p>
            <a:pPr marL="822325" lvl="3" indent="-285750"/>
            <a:r>
              <a:rPr lang="de-DE" dirty="0"/>
              <a:t>Wärmespeicherfähigkeit</a:t>
            </a:r>
          </a:p>
          <a:p>
            <a:pPr marL="822325" lvl="3" indent="-285750"/>
            <a:r>
              <a:rPr lang="de-DE" dirty="0"/>
              <a:t>Optik </a:t>
            </a:r>
          </a:p>
          <a:p>
            <a:pPr marL="552450" lvl="2" indent="-285750">
              <a:spcBef>
                <a:spcPts val="1000"/>
              </a:spcBef>
            </a:pPr>
            <a:r>
              <a:rPr lang="de-DE" dirty="0"/>
              <a:t>Ausbildung als tragend oder nicht tragend </a:t>
            </a:r>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9487" y="1125538"/>
            <a:ext cx="5758731" cy="3839154"/>
          </a:xfrm>
          <a:prstGeom prst="rect">
            <a:avLst/>
          </a:prstGeom>
        </p:spPr>
      </p:pic>
    </p:spTree>
    <p:extLst>
      <p:ext uri="{BB962C8B-B14F-4D97-AF65-F5344CB8AC3E}">
        <p14:creationId xmlns:p14="http://schemas.microsoft.com/office/powerpoint/2010/main" val="615017890"/>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normAutofit/>
          </a:bodyPr>
          <a:lstStyle/>
          <a:p>
            <a:pPr marL="285750" lvl="1" indent="-285750">
              <a:spcBef>
                <a:spcPts val="1000"/>
              </a:spcBef>
            </a:pPr>
            <a:r>
              <a:rPr lang="de-DE" dirty="0"/>
              <a:t>Tragende Innenwände</a:t>
            </a:r>
          </a:p>
          <a:p>
            <a:pPr marL="552450" lvl="2" indent="-285750">
              <a:spcBef>
                <a:spcPts val="1000"/>
              </a:spcBef>
            </a:pPr>
            <a:r>
              <a:rPr lang="de-DE" dirty="0"/>
              <a:t>Mindestwanddicke:	11,5 cm</a:t>
            </a:r>
          </a:p>
          <a:p>
            <a:pPr marL="552450" lvl="2" indent="-285750">
              <a:spcBef>
                <a:spcPts val="1000"/>
              </a:spcBef>
            </a:pPr>
            <a:r>
              <a:rPr lang="de-DE" dirty="0"/>
              <a:t>Charakteristische Druckfestigkeit ergibt sich als Kombination aus:	</a:t>
            </a:r>
          </a:p>
          <a:p>
            <a:pPr marL="822325" lvl="3" indent="-285750"/>
            <a:r>
              <a:rPr lang="de-DE" dirty="0"/>
              <a:t>Steindruckfestigkeitsklasse der </a:t>
            </a:r>
            <a:r>
              <a:rPr lang="de-DE" dirty="0" err="1"/>
              <a:t>Steinart</a:t>
            </a:r>
            <a:r>
              <a:rPr lang="de-DE" dirty="0"/>
              <a:t>:</a:t>
            </a:r>
          </a:p>
          <a:p>
            <a:pPr marL="1090613" lvl="4" indent="-285750"/>
            <a:r>
              <a:rPr lang="de-DE" dirty="0"/>
              <a:t>KS-Lochsteine</a:t>
            </a:r>
          </a:p>
          <a:p>
            <a:pPr marL="1090613" lvl="4" indent="-285750"/>
            <a:r>
              <a:rPr lang="de-DE" dirty="0"/>
              <a:t>KS-Vollsteine</a:t>
            </a:r>
          </a:p>
          <a:p>
            <a:pPr marL="1090613" lvl="4" indent="-285750"/>
            <a:r>
              <a:rPr lang="de-DE" dirty="0"/>
              <a:t>KS-Plansteine und KS-Planelemente</a:t>
            </a:r>
          </a:p>
          <a:p>
            <a:pPr marL="822325" lvl="3" indent="-285750"/>
            <a:r>
              <a:rPr lang="de-DE" dirty="0"/>
              <a:t>Mörtelgruppe</a:t>
            </a:r>
          </a:p>
          <a:p>
            <a:pPr marL="1090613" lvl="4" indent="-285750"/>
            <a:r>
              <a:rPr lang="de-DE" dirty="0"/>
              <a:t>Normalmauermörtel NM</a:t>
            </a:r>
          </a:p>
          <a:p>
            <a:pPr marL="1090613" lvl="4" indent="-285750"/>
            <a:r>
              <a:rPr lang="de-DE" dirty="0"/>
              <a:t>Dünnbettmörtel DM</a:t>
            </a:r>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77324" y="1402341"/>
            <a:ext cx="5443200" cy="1245609"/>
          </a:xfrm>
          <a:prstGeom prst="rect">
            <a:avLst/>
          </a:prstGeom>
        </p:spPr>
      </p:pic>
      <p:sp>
        <p:nvSpPr>
          <p:cNvPr id="7" name="Inhaltsplatzhalter 6">
            <a:extLst>
              <a:ext uri="{FF2B5EF4-FFF2-40B4-BE49-F238E27FC236}">
                <a16:creationId xmlns:a16="http://schemas.microsoft.com/office/drawing/2014/main" id="{8CCDD5CE-28A8-4568-AA9E-DBB1D29B220E}"/>
              </a:ext>
            </a:extLst>
          </p:cNvPr>
          <p:cNvSpPr>
            <a:spLocks noGrp="1"/>
          </p:cNvSpPr>
          <p:nvPr>
            <p:ph idx="10"/>
          </p:nvPr>
        </p:nvSpPr>
        <p:spPr/>
        <p:txBody>
          <a:bodyPr/>
          <a:lstStyle/>
          <a:p>
            <a:r>
              <a:rPr lang="de-DE" dirty="0"/>
              <a:t>Charakteristische Druckfestigkeit </a:t>
            </a:r>
            <a:r>
              <a:rPr lang="de-DE" dirty="0" err="1"/>
              <a:t>f</a:t>
            </a:r>
            <a:r>
              <a:rPr lang="de-DE" baseline="-25000" dirty="0" err="1"/>
              <a:t>k</a:t>
            </a:r>
            <a:r>
              <a:rPr lang="de-DE" dirty="0"/>
              <a:t> [N/mm²]</a:t>
            </a:r>
          </a:p>
          <a:p>
            <a:endParaRPr lang="de-DE"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77324" y="4252319"/>
            <a:ext cx="5443200" cy="1786531"/>
          </a:xfrm>
          <a:prstGeom prst="rect">
            <a:avLst/>
          </a:prstGeom>
        </p:spPr>
      </p:pic>
      <p:pic>
        <p:nvPicPr>
          <p:cNvPr id="11" name="Grafik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77324" y="2712865"/>
            <a:ext cx="5443200" cy="1474539"/>
          </a:xfrm>
          <a:prstGeom prst="rect">
            <a:avLst/>
          </a:prstGeom>
        </p:spPr>
      </p:pic>
    </p:spTree>
    <p:extLst>
      <p:ext uri="{BB962C8B-B14F-4D97-AF65-F5344CB8AC3E}">
        <p14:creationId xmlns:p14="http://schemas.microsoft.com/office/powerpoint/2010/main" val="322600702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567720"/>
          </a:xfrm>
        </p:spPr>
        <p:txBody>
          <a:bodyPr>
            <a:normAutofit/>
          </a:bodyPr>
          <a:lstStyle/>
          <a:p>
            <a:pPr marL="285750" lvl="1" indent="-285750">
              <a:spcBef>
                <a:spcPts val="1000"/>
              </a:spcBef>
            </a:pPr>
            <a:r>
              <a:rPr lang="de-DE" dirty="0"/>
              <a:t>Tragende Innenwände</a:t>
            </a:r>
          </a:p>
          <a:p>
            <a:pPr marL="552450" lvl="2" indent="-285750">
              <a:spcBef>
                <a:spcPts val="1000"/>
              </a:spcBef>
            </a:pPr>
            <a:r>
              <a:rPr lang="de-DE" dirty="0"/>
              <a:t>Beispiele von Bemessungswerten des Tragwiderstandes </a:t>
            </a:r>
            <a:r>
              <a:rPr lang="de-DE" dirty="0" err="1"/>
              <a:t>R</a:t>
            </a:r>
            <a:r>
              <a:rPr lang="de-DE" baseline="-25000" dirty="0" err="1"/>
              <a:t>d</a:t>
            </a:r>
            <a:r>
              <a:rPr lang="de-DE" dirty="0"/>
              <a:t> von Wänden verschiedener Wandbaustoffe</a:t>
            </a:r>
          </a:p>
          <a:p>
            <a:pPr marL="266700" lvl="2" indent="0" defTabSz="536575">
              <a:spcBef>
                <a:spcPts val="1000"/>
              </a:spcBef>
              <a:buNone/>
              <a:tabLst>
                <a:tab pos="557213" algn="l"/>
              </a:tabLst>
            </a:pPr>
            <a:r>
              <a:rPr lang="de-DE" dirty="0"/>
              <a:t>	</a:t>
            </a:r>
            <a:r>
              <a:rPr lang="de-DE" dirty="0">
                <a:sym typeface="Wingdings" panose="05000000000000000000" pitchFamily="2" charset="2"/>
              </a:rPr>
              <a:t></a:t>
            </a:r>
            <a:r>
              <a:rPr lang="de-DE" dirty="0"/>
              <a:t> KS-Wände können bis zur Hälfte schlanker dimensioniert werden</a:t>
            </a:r>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21792" y="2207158"/>
            <a:ext cx="8148417" cy="3853415"/>
          </a:xfrm>
          <a:prstGeom prst="rect">
            <a:avLst/>
          </a:prstGeom>
        </p:spPr>
      </p:pic>
    </p:spTree>
    <p:extLst>
      <p:ext uri="{BB962C8B-B14F-4D97-AF65-F5344CB8AC3E}">
        <p14:creationId xmlns:p14="http://schemas.microsoft.com/office/powerpoint/2010/main" val="418532949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fik 10">
            <a:extLst>
              <a:ext uri="{FF2B5EF4-FFF2-40B4-BE49-F238E27FC236}">
                <a16:creationId xmlns:a16="http://schemas.microsoft.com/office/drawing/2014/main" id="{99B5700D-88F5-43E2-A59F-55EA75276A48}"/>
              </a:ext>
            </a:extLst>
          </p:cNvPr>
          <p:cNvPicPr>
            <a:picLocks noChangeAspect="1"/>
          </p:cNvPicPr>
          <p:nvPr/>
        </p:nvPicPr>
        <p:blipFill>
          <a:blip r:embed="rId3"/>
          <a:stretch>
            <a:fillRect/>
          </a:stretch>
        </p:blipFill>
        <p:spPr>
          <a:xfrm>
            <a:off x="6096000" y="1130118"/>
            <a:ext cx="5722853" cy="5035732"/>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567720"/>
          </a:xfrm>
        </p:spPr>
        <p:txBody>
          <a:bodyPr>
            <a:normAutofit/>
          </a:bodyPr>
          <a:lstStyle/>
          <a:p>
            <a:pPr marL="285750" lvl="1" indent="-285750">
              <a:spcBef>
                <a:spcPts val="1000"/>
              </a:spcBef>
            </a:pPr>
            <a:r>
              <a:rPr lang="de-DE" dirty="0"/>
              <a:t>Nicht tragende Innenwände</a:t>
            </a:r>
          </a:p>
          <a:p>
            <a:pPr marL="552450" lvl="2" indent="-285750"/>
            <a:r>
              <a:rPr lang="de-DE" dirty="0"/>
              <a:t>Anforderungen aus der DIN 4103-1</a:t>
            </a:r>
          </a:p>
          <a:p>
            <a:pPr marL="822325" lvl="3" indent="-285750"/>
            <a:r>
              <a:rPr lang="de-DE" dirty="0"/>
              <a:t>Mindestens 3-seitige Halterung!</a:t>
            </a:r>
          </a:p>
          <a:p>
            <a:pPr marL="822325" lvl="3" indent="-285750"/>
            <a:r>
              <a:rPr lang="de-DE" dirty="0"/>
              <a:t>Widerstand gegen stoßartige Belastungen</a:t>
            </a:r>
          </a:p>
          <a:p>
            <a:pPr marL="822325" lvl="3" indent="-285750"/>
            <a:r>
              <a:rPr lang="de-DE" dirty="0"/>
              <a:t>Neben der Eigenlast sind auf ihre Fläche wirkende Lasten aufzunehmen und abzutragen</a:t>
            </a:r>
          </a:p>
          <a:p>
            <a:pPr marL="822325" lvl="3" indent="-285750"/>
            <a:r>
              <a:rPr lang="de-DE" dirty="0"/>
              <a:t>Aufnahme </a:t>
            </a:r>
          </a:p>
          <a:p>
            <a:pPr marL="1090613" lvl="4" indent="-285750"/>
            <a:r>
              <a:rPr lang="de-DE" dirty="0"/>
              <a:t>Leichter Konsollasten </a:t>
            </a:r>
            <a:r>
              <a:rPr lang="de-DE" altLang="de-DE" dirty="0"/>
              <a:t>≤ 0,4 kN/m</a:t>
            </a:r>
          </a:p>
          <a:p>
            <a:pPr marL="1090613" lvl="4" indent="-285750"/>
            <a:r>
              <a:rPr lang="de-DE" dirty="0"/>
              <a:t>Streifenlast mit Angriffspunkt 0,90 m über dem Fußpunkt  </a:t>
            </a:r>
          </a:p>
          <a:p>
            <a:pPr marL="822325" lvl="3" indent="-285750">
              <a:spcBef>
                <a:spcPts val="1000"/>
              </a:spcBef>
            </a:pPr>
            <a:endParaRPr lang="de-DE" dirty="0"/>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7426" y="1360191"/>
            <a:ext cx="4680000" cy="4575586"/>
          </a:xfrm>
          <a:prstGeom prst="rect">
            <a:avLst/>
          </a:prstGeom>
        </p:spPr>
      </p:pic>
    </p:spTree>
    <p:extLst>
      <p:ext uri="{BB962C8B-B14F-4D97-AF65-F5344CB8AC3E}">
        <p14:creationId xmlns:p14="http://schemas.microsoft.com/office/powerpoint/2010/main" val="2920471270"/>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normAutofit/>
          </a:bodyPr>
          <a:lstStyle/>
          <a:p>
            <a:pPr marL="285750" lvl="1" indent="-285750">
              <a:spcBef>
                <a:spcPts val="1000"/>
              </a:spcBef>
            </a:pPr>
            <a:r>
              <a:rPr lang="de-DE" dirty="0"/>
              <a:t>Nicht tragende Innenwände</a:t>
            </a:r>
          </a:p>
          <a:p>
            <a:pPr marL="552450" lvl="2" indent="-285750"/>
            <a:r>
              <a:rPr lang="de-DE" dirty="0"/>
              <a:t>Zulässige Wandlängen/Wandhöhen in Abhängigkeit der Halterung:	</a:t>
            </a:r>
          </a:p>
          <a:p>
            <a:pPr marL="822325" lvl="3" indent="-285750"/>
            <a:r>
              <a:rPr lang="de-DE" b="1" dirty="0"/>
              <a:t>Dreiseitig gehalten, oberer Rand frei </a:t>
            </a:r>
          </a:p>
          <a:p>
            <a:pPr marL="1090613" lvl="4" indent="-285750"/>
            <a:r>
              <a:rPr lang="de-DE" dirty="0"/>
              <a:t>ALLE Stoßfugen sind zu vermörteln!</a:t>
            </a:r>
          </a:p>
          <a:p>
            <a:pPr marL="1090613" lvl="4" indent="-285750">
              <a:spcBef>
                <a:spcPts val="1000"/>
              </a:spcBef>
            </a:pPr>
            <a:endParaRPr lang="de-DE" dirty="0"/>
          </a:p>
          <a:p>
            <a:pPr marL="822325" lvl="3" indent="-285750">
              <a:spcBef>
                <a:spcPts val="1000"/>
              </a:spcBef>
            </a:pPr>
            <a:endParaRPr lang="de-DE" dirty="0"/>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77708" y="1074475"/>
            <a:ext cx="6242818" cy="4751454"/>
          </a:xfrm>
          <a:prstGeom prst="rect">
            <a:avLst/>
          </a:prstGeom>
        </p:spPr>
      </p:pic>
    </p:spTree>
    <p:extLst>
      <p:ext uri="{BB962C8B-B14F-4D97-AF65-F5344CB8AC3E}">
        <p14:creationId xmlns:p14="http://schemas.microsoft.com/office/powerpoint/2010/main" val="18163856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FFAB5201-A5EF-4CC9-B4E3-463468B901F7}"/>
              </a:ext>
            </a:extLst>
          </p:cNvPr>
          <p:cNvPicPr>
            <a:picLocks noChangeAspect="1"/>
          </p:cNvPicPr>
          <p:nvPr/>
        </p:nvPicPr>
        <p:blipFill>
          <a:blip r:embed="rId2"/>
          <a:stretch>
            <a:fillRect/>
          </a:stretch>
        </p:blipFill>
        <p:spPr>
          <a:xfrm>
            <a:off x="6096000" y="1125537"/>
            <a:ext cx="5750119" cy="4928422"/>
          </a:xfrm>
          <a:prstGeom prst="rect">
            <a:avLst/>
          </a:prstGeom>
        </p:spPr>
      </p:pic>
      <p:sp>
        <p:nvSpPr>
          <p:cNvPr id="5" name="Inhaltsplatzhalter 4"/>
          <p:cNvSpPr>
            <a:spLocks noGrp="1"/>
          </p:cNvSpPr>
          <p:nvPr>
            <p:ph idx="1"/>
          </p:nvPr>
        </p:nvSpPr>
        <p:spPr/>
        <p:txBody>
          <a:bodyPr/>
          <a:lstStyle/>
          <a:p>
            <a:r>
              <a:rPr lang="de-DE" dirty="0"/>
              <a:t>Für nicht tragende innere Trennwände nach DIN 4103-1 können neben KS XL auch KS Bauplatten eingesetzt werden.</a:t>
            </a:r>
          </a:p>
          <a:p>
            <a:r>
              <a:rPr lang="de-DE" dirty="0"/>
              <a:t>KS-Bauplatten sind Kalksandsteine mit einer     Dicke ≤ 100 mm</a:t>
            </a:r>
          </a:p>
          <a:p>
            <a:r>
              <a:rPr lang="de-DE" dirty="0"/>
              <a:t>KS-Bauplatten können mit einem umlaufenden Nut-Feder-System ausgebildet sein.</a:t>
            </a:r>
          </a:p>
          <a:p>
            <a:r>
              <a:rPr lang="de-DE" dirty="0"/>
              <a:t>Stoßfugen von KS XL-RE und KS XL-PE der Dicke 100 mm sowie der KS-Bauplatten werden i.d.R. vermörtelt.</a:t>
            </a:r>
          </a:p>
          <a:p>
            <a:pPr>
              <a:buNone/>
            </a:pPr>
            <a:endParaRPr lang="de-DE" dirty="0"/>
          </a:p>
        </p:txBody>
      </p:sp>
      <p:sp>
        <p:nvSpPr>
          <p:cNvPr id="3" name="Titel 2"/>
          <p:cNvSpPr>
            <a:spLocks noGrp="1"/>
          </p:cNvSpPr>
          <p:nvPr>
            <p:ph type="title"/>
          </p:nvPr>
        </p:nvSpPr>
        <p:spPr/>
        <p:txBody>
          <a:bodyPr/>
          <a:lstStyle/>
          <a:p>
            <a:r>
              <a:rPr lang="de-DE" dirty="0"/>
              <a:t>KS-Produkte ausschließlich für nicht tragende Wände</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357399" y="1307558"/>
            <a:ext cx="5227320" cy="4564380"/>
          </a:xfrm>
          <a:prstGeom prst="rect">
            <a:avLst/>
          </a:prstGeom>
        </p:spPr>
      </p:pic>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4657476"/>
          </a:xfrm>
        </p:spPr>
        <p:txBody>
          <a:bodyPr>
            <a:normAutofit/>
          </a:bodyPr>
          <a:lstStyle/>
          <a:p>
            <a:pPr marL="285750" lvl="1" indent="-285750">
              <a:spcBef>
                <a:spcPts val="1000"/>
              </a:spcBef>
            </a:pPr>
            <a:r>
              <a:rPr lang="de-DE" dirty="0"/>
              <a:t>Nicht tragende Innenwände</a:t>
            </a:r>
          </a:p>
          <a:p>
            <a:pPr marL="552450" lvl="2" indent="-285750"/>
            <a:r>
              <a:rPr lang="de-DE" dirty="0"/>
              <a:t>Zulässige Wandlängen/Wandhöhen in Abhängigkeit der Halterung:	</a:t>
            </a:r>
          </a:p>
          <a:p>
            <a:pPr marL="822325" lvl="3" indent="-285750"/>
            <a:r>
              <a:rPr lang="de-DE" b="1" dirty="0"/>
              <a:t>Dreiseitig gehalten, oberer Rand frei </a:t>
            </a:r>
          </a:p>
          <a:p>
            <a:pPr marL="1090613" lvl="4" indent="-285750"/>
            <a:r>
              <a:rPr lang="de-DE" dirty="0"/>
              <a:t>ALLE Stoßfugen sind zu </a:t>
            </a:r>
            <a:r>
              <a:rPr lang="de-DE" dirty="0" err="1"/>
              <a:t>vermörteln</a:t>
            </a:r>
            <a:r>
              <a:rPr lang="de-DE" dirty="0"/>
              <a:t>!</a:t>
            </a:r>
          </a:p>
          <a:p>
            <a:pPr marL="1090613" lvl="4" indent="-285750">
              <a:spcBef>
                <a:spcPts val="1000"/>
              </a:spcBef>
            </a:pPr>
            <a:endParaRPr lang="de-DE" dirty="0"/>
          </a:p>
          <a:p>
            <a:pPr marL="804863" lvl="4" indent="0">
              <a:spcBef>
                <a:spcPts val="1000"/>
              </a:spcBef>
              <a:buNone/>
            </a:pPr>
            <a:endParaRPr lang="de-DE" dirty="0"/>
          </a:p>
          <a:p>
            <a:pPr marL="822325" lvl="3" indent="-285750">
              <a:spcBef>
                <a:spcPts val="1000"/>
              </a:spcBef>
            </a:pPr>
            <a:endParaRPr lang="de-DE" dirty="0"/>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8" name="Grafik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2244" y="1057524"/>
            <a:ext cx="4928280" cy="4060396"/>
          </a:xfrm>
          <a:prstGeom prst="rect">
            <a:avLst/>
          </a:prstGeom>
        </p:spPr>
      </p:pic>
    </p:spTree>
    <p:extLst>
      <p:ext uri="{BB962C8B-B14F-4D97-AF65-F5344CB8AC3E}">
        <p14:creationId xmlns:p14="http://schemas.microsoft.com/office/powerpoint/2010/main" val="2827952519"/>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567720"/>
          </a:xfrm>
        </p:spPr>
        <p:txBody>
          <a:bodyPr>
            <a:normAutofit/>
          </a:bodyPr>
          <a:lstStyle/>
          <a:p>
            <a:pPr marL="285750" lvl="1" indent="-285750">
              <a:spcBef>
                <a:spcPts val="1000"/>
              </a:spcBef>
            </a:pPr>
            <a:r>
              <a:rPr lang="de-DE" dirty="0"/>
              <a:t>Nicht tragende Innenwände</a:t>
            </a:r>
          </a:p>
          <a:p>
            <a:pPr marL="552450" lvl="2" indent="-285750"/>
            <a:r>
              <a:rPr lang="de-DE" dirty="0"/>
              <a:t>Zulässige Wandlängen/Wandhöhen in Abhängigkeit der Halterung:	</a:t>
            </a:r>
          </a:p>
          <a:p>
            <a:pPr marL="822325" lvl="3" indent="-285750"/>
            <a:r>
              <a:rPr lang="de-DE" b="1" dirty="0"/>
              <a:t>Vierseitig gehalten, mit oder ohne Auflast  </a:t>
            </a:r>
          </a:p>
          <a:p>
            <a:pPr marL="1090613" lvl="4" indent="-285750"/>
            <a:r>
              <a:rPr lang="de-DE" dirty="0"/>
              <a:t>bei Verwendung von Dünnbettmörtel kann auf eine Stoßfugenvermörtelung verzichtet werden</a:t>
            </a:r>
          </a:p>
          <a:p>
            <a:pPr marL="822325" lvl="3" indent="-285750">
              <a:spcBef>
                <a:spcPts val="1000"/>
              </a:spcBef>
            </a:pPr>
            <a:endParaRPr lang="de-DE" dirty="0"/>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86144" y="1130117"/>
            <a:ext cx="5532710" cy="2852791"/>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87115" y="3982908"/>
            <a:ext cx="5531739" cy="2089332"/>
          </a:xfrm>
          <a:prstGeom prst="rect">
            <a:avLst/>
          </a:prstGeom>
        </p:spPr>
      </p:pic>
    </p:spTree>
    <p:extLst>
      <p:ext uri="{BB962C8B-B14F-4D97-AF65-F5344CB8AC3E}">
        <p14:creationId xmlns:p14="http://schemas.microsoft.com/office/powerpoint/2010/main" val="196536516"/>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567720"/>
          </a:xfrm>
        </p:spPr>
        <p:txBody>
          <a:bodyPr>
            <a:normAutofit/>
          </a:bodyPr>
          <a:lstStyle/>
          <a:p>
            <a:pPr marL="285750" lvl="1" indent="-285750">
              <a:spcBef>
                <a:spcPts val="1000"/>
              </a:spcBef>
            </a:pPr>
            <a:r>
              <a:rPr lang="de-DE" dirty="0"/>
              <a:t>Nicht tragende Innenwände</a:t>
            </a:r>
          </a:p>
          <a:p>
            <a:pPr marL="552450" lvl="2" indent="-285750"/>
            <a:r>
              <a:rPr lang="de-DE" dirty="0"/>
              <a:t>Zulässige Wandlängen/Wandhöhen in Abhängigkeit der Halterung:	</a:t>
            </a:r>
          </a:p>
          <a:p>
            <a:pPr marL="822325" lvl="3" indent="-285750"/>
            <a:r>
              <a:rPr lang="de-DE" b="1" dirty="0"/>
              <a:t>Vierseitig gehalten, mit oder ohne Auflast  </a:t>
            </a:r>
          </a:p>
          <a:p>
            <a:pPr marL="1090613" lvl="4" indent="-285750"/>
            <a:r>
              <a:rPr lang="de-DE" dirty="0"/>
              <a:t>bei Verwendung von Dünnbettmörtel kann auf eine Stoßfugenvermörtelung verzichtet werden</a:t>
            </a:r>
          </a:p>
          <a:p>
            <a:pPr marL="1090613" lvl="4" indent="-285750">
              <a:spcBef>
                <a:spcPts val="1000"/>
              </a:spcBef>
            </a:pPr>
            <a:endParaRPr lang="de-DE" dirty="0"/>
          </a:p>
          <a:p>
            <a:pPr marL="822325" lvl="3" indent="-285750">
              <a:spcBef>
                <a:spcPts val="1000"/>
              </a:spcBef>
            </a:pPr>
            <a:endParaRPr lang="de-DE" dirty="0"/>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9488" y="1057524"/>
            <a:ext cx="5761036" cy="4053840"/>
          </a:xfrm>
          <a:prstGeom prst="rect">
            <a:avLst/>
          </a:prstGeom>
        </p:spPr>
      </p:pic>
    </p:spTree>
    <p:extLst>
      <p:ext uri="{BB962C8B-B14F-4D97-AF65-F5344CB8AC3E}">
        <p14:creationId xmlns:p14="http://schemas.microsoft.com/office/powerpoint/2010/main" val="2256394523"/>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3786850"/>
          </a:xfrm>
        </p:spPr>
        <p:txBody>
          <a:bodyPr>
            <a:normAutofit/>
          </a:bodyPr>
          <a:lstStyle/>
          <a:p>
            <a:pPr marL="285750" lvl="1" indent="-285750">
              <a:spcBef>
                <a:spcPts val="1000"/>
              </a:spcBef>
            </a:pPr>
            <a:r>
              <a:rPr lang="de-DE" dirty="0"/>
              <a:t>Nicht tragende Innenwände</a:t>
            </a:r>
          </a:p>
          <a:p>
            <a:pPr marL="552450" lvl="2" indent="-285750"/>
            <a:r>
              <a:rPr lang="de-DE" dirty="0"/>
              <a:t>Zulässige Wandlängen/Wandhöhen in Abhängigkeit der Halterung:	</a:t>
            </a:r>
          </a:p>
          <a:p>
            <a:pPr marL="822325" lvl="3" indent="-285750"/>
            <a:r>
              <a:rPr lang="de-DE" b="1" dirty="0"/>
              <a:t>Dreiseitig gehalten, ein vertikaler Rand frei, mit oder ohne Auflast</a:t>
            </a:r>
          </a:p>
          <a:p>
            <a:pPr marL="1090613" lvl="4" indent="-285750"/>
            <a:r>
              <a:rPr lang="de-DE" dirty="0"/>
              <a:t>bei Verwendung von Dünnbettmörtel kann auf eine </a:t>
            </a:r>
            <a:r>
              <a:rPr lang="de-DE" dirty="0" err="1"/>
              <a:t>Stoßfugenvermörtelung</a:t>
            </a:r>
            <a:r>
              <a:rPr lang="de-DE" dirty="0"/>
              <a:t> verzichtet werden</a:t>
            </a:r>
          </a:p>
          <a:p>
            <a:pPr marL="1090613" lvl="4" indent="-285750">
              <a:spcBef>
                <a:spcPts val="1000"/>
              </a:spcBef>
            </a:pPr>
            <a:endParaRPr lang="de-DE" dirty="0"/>
          </a:p>
          <a:p>
            <a:pPr marL="822325" lvl="3" indent="-285750">
              <a:spcBef>
                <a:spcPts val="1000"/>
              </a:spcBef>
            </a:pPr>
            <a:endParaRPr lang="de-DE" dirty="0"/>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grpSp>
        <p:nvGrpSpPr>
          <p:cNvPr id="10" name="Gruppieren 9"/>
          <p:cNvGrpSpPr/>
          <p:nvPr/>
        </p:nvGrpSpPr>
        <p:grpSpPr>
          <a:xfrm>
            <a:off x="6276527" y="1057524"/>
            <a:ext cx="5543997" cy="4952751"/>
            <a:chOff x="495739" y="1320799"/>
            <a:chExt cx="5098496" cy="4554761"/>
          </a:xfrm>
        </p:grpSpPr>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96634" y="3966383"/>
              <a:ext cx="5097600" cy="1909177"/>
            </a:xfrm>
            <a:prstGeom prst="rect">
              <a:avLst/>
            </a:prstGeom>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5739" y="2048683"/>
              <a:ext cx="5098495" cy="1917700"/>
            </a:xfrm>
            <a:prstGeom prst="rect">
              <a:avLst/>
            </a:prstGeom>
          </p:spPr>
        </p:pic>
        <p:pic>
          <p:nvPicPr>
            <p:cNvPr id="12" name="Grafik 1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5740" y="1320799"/>
              <a:ext cx="5098495" cy="749301"/>
            </a:xfrm>
            <a:prstGeom prst="rect">
              <a:avLst/>
            </a:prstGeom>
          </p:spPr>
        </p:pic>
      </p:grpSp>
    </p:spTree>
    <p:extLst>
      <p:ext uri="{BB962C8B-B14F-4D97-AF65-F5344CB8AC3E}">
        <p14:creationId xmlns:p14="http://schemas.microsoft.com/office/powerpoint/2010/main" val="2354109219"/>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3709731"/>
          </a:xfrm>
        </p:spPr>
        <p:txBody>
          <a:bodyPr>
            <a:normAutofit/>
          </a:bodyPr>
          <a:lstStyle/>
          <a:p>
            <a:pPr marL="285750" lvl="1" indent="-285750">
              <a:spcBef>
                <a:spcPts val="1000"/>
              </a:spcBef>
            </a:pPr>
            <a:r>
              <a:rPr lang="de-DE" dirty="0"/>
              <a:t>Nicht tragende Innenwände</a:t>
            </a:r>
          </a:p>
          <a:p>
            <a:pPr marL="552450" lvl="2" indent="-285750"/>
            <a:r>
              <a:rPr lang="de-DE" dirty="0"/>
              <a:t>Zulässige Wandlängen/Wandhöhen in Abhängigkeit der Halterung:	</a:t>
            </a:r>
          </a:p>
          <a:p>
            <a:pPr marL="822325" lvl="3" indent="-285750"/>
            <a:r>
              <a:rPr lang="de-DE" b="1" dirty="0"/>
              <a:t>Dreiseitig gehalten, ein vertikaler Rand frei, mit oder ohne Auflast</a:t>
            </a:r>
          </a:p>
          <a:p>
            <a:pPr marL="1090613" lvl="4" indent="-285750"/>
            <a:r>
              <a:rPr lang="de-DE" dirty="0"/>
              <a:t>bei Verwendung von Dünnbettmörtel kann auf eine Stoßfugenvermörtelung verzichtet werden</a:t>
            </a:r>
          </a:p>
          <a:p>
            <a:pPr marL="1090613" lvl="4" indent="-285750">
              <a:spcBef>
                <a:spcPts val="1000"/>
              </a:spcBef>
            </a:pPr>
            <a:endParaRPr lang="de-DE" dirty="0"/>
          </a:p>
          <a:p>
            <a:pPr marL="822325" lvl="3" indent="-285750">
              <a:spcBef>
                <a:spcPts val="1000"/>
              </a:spcBef>
            </a:pPr>
            <a:endParaRPr lang="de-DE" dirty="0"/>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9" name="Grafik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9488" y="1057524"/>
            <a:ext cx="5761036" cy="4053840"/>
          </a:xfrm>
          <a:prstGeom prst="rect">
            <a:avLst/>
          </a:prstGeom>
        </p:spPr>
      </p:pic>
    </p:spTree>
    <p:extLst>
      <p:ext uri="{BB962C8B-B14F-4D97-AF65-F5344CB8AC3E}">
        <p14:creationId xmlns:p14="http://schemas.microsoft.com/office/powerpoint/2010/main" val="1679908585"/>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0FA38D9-36EC-412E-B784-D95B1FB7F703}"/>
              </a:ext>
            </a:extLst>
          </p:cNvPr>
          <p:cNvPicPr>
            <a:picLocks noChangeAspect="1"/>
          </p:cNvPicPr>
          <p:nvPr/>
        </p:nvPicPr>
        <p:blipFill>
          <a:blip r:embed="rId3"/>
          <a:stretch>
            <a:fillRect/>
          </a:stretch>
        </p:blipFill>
        <p:spPr>
          <a:xfrm>
            <a:off x="6096000" y="1130118"/>
            <a:ext cx="5722853" cy="4886376"/>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567720"/>
          </a:xfrm>
        </p:spPr>
        <p:txBody>
          <a:bodyPr>
            <a:normAutofit/>
          </a:bodyPr>
          <a:lstStyle/>
          <a:p>
            <a:pPr marL="285750" lvl="1" indent="-285750">
              <a:spcBef>
                <a:spcPts val="1000"/>
              </a:spcBef>
            </a:pPr>
            <a:r>
              <a:rPr lang="de-DE" dirty="0"/>
              <a:t>Nicht tragende Innenwände</a:t>
            </a:r>
          </a:p>
          <a:p>
            <a:pPr marL="552450" lvl="2" indent="-285750"/>
            <a:r>
              <a:rPr lang="de-DE" dirty="0"/>
              <a:t>Starrer Anschluss im Fußpunkt</a:t>
            </a:r>
          </a:p>
          <a:p>
            <a:pPr marL="552450" lvl="2" indent="-285750"/>
            <a:r>
              <a:rPr lang="de-DE" dirty="0"/>
              <a:t>bei größeren Deckenspannweiten eine Trennlage R 500 auf der Stahlbetondecke verlegen, um einen eventuellen Abriss unterhalb des Fertigfußbodens zwangsweise vorzugeben</a:t>
            </a:r>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98316" y="1402520"/>
            <a:ext cx="4518220" cy="4341572"/>
          </a:xfrm>
          <a:prstGeom prst="rect">
            <a:avLst/>
          </a:prstGeom>
        </p:spPr>
      </p:pic>
    </p:spTree>
    <p:extLst>
      <p:ext uri="{BB962C8B-B14F-4D97-AF65-F5344CB8AC3E}">
        <p14:creationId xmlns:p14="http://schemas.microsoft.com/office/powerpoint/2010/main" val="184299295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normAutofit/>
          </a:bodyPr>
          <a:lstStyle/>
          <a:p>
            <a:pPr marL="285750" lvl="1" indent="-285750">
              <a:spcBef>
                <a:spcPts val="1000"/>
              </a:spcBef>
            </a:pPr>
            <a:r>
              <a:rPr lang="de-DE" dirty="0"/>
              <a:t>Nicht tragende Innenwände</a:t>
            </a:r>
          </a:p>
          <a:p>
            <a:pPr marL="552450" lvl="2" indent="-285750"/>
            <a:r>
              <a:rPr lang="de-DE" dirty="0"/>
              <a:t>Anschluss an Zwischenstütze/Aussteifungsstütze</a:t>
            </a:r>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2350" y="1057524"/>
            <a:ext cx="4448176" cy="5014268"/>
          </a:xfrm>
          <a:prstGeom prst="rect">
            <a:avLst/>
          </a:prstGeom>
        </p:spPr>
      </p:pic>
    </p:spTree>
    <p:extLst>
      <p:ext uri="{BB962C8B-B14F-4D97-AF65-F5344CB8AC3E}">
        <p14:creationId xmlns:p14="http://schemas.microsoft.com/office/powerpoint/2010/main" val="3733007539"/>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567720"/>
          </a:xfrm>
        </p:spPr>
        <p:txBody>
          <a:bodyPr>
            <a:normAutofit/>
          </a:bodyPr>
          <a:lstStyle/>
          <a:p>
            <a:pPr marL="285750" lvl="1" indent="-285750">
              <a:spcBef>
                <a:spcPts val="1000"/>
              </a:spcBef>
            </a:pPr>
            <a:r>
              <a:rPr lang="de-DE" dirty="0"/>
              <a:t>Nicht tragende leichte Trennwände</a:t>
            </a:r>
          </a:p>
          <a:p>
            <a:pPr marL="552450" lvl="2" indent="-285750"/>
            <a:r>
              <a:rPr lang="de-DE" dirty="0"/>
              <a:t>Wände mit einer Linienlast ≤ 5 kN/m</a:t>
            </a:r>
          </a:p>
          <a:p>
            <a:pPr marL="552450" lvl="2" indent="-285750"/>
            <a:r>
              <a:rPr lang="de-DE" dirty="0"/>
              <a:t>Abhängig von Rohdichte und Wanddicke ergeben sich maximal zulässige Wandhöhen</a:t>
            </a:r>
          </a:p>
          <a:p>
            <a:pPr marL="552450" lvl="2" indent="-285750"/>
            <a:r>
              <a:rPr lang="de-DE" dirty="0"/>
              <a:t>Realisierung höherer Wanddicken durch:</a:t>
            </a:r>
          </a:p>
          <a:p>
            <a:pPr marL="822325" lvl="3" indent="-285750"/>
            <a:r>
              <a:rPr lang="de-DE" dirty="0"/>
              <a:t>Nachweis als Linienlast auf der Decke</a:t>
            </a:r>
          </a:p>
          <a:p>
            <a:pPr marL="822325" lvl="3" indent="-285750"/>
            <a:r>
              <a:rPr lang="de-DE" dirty="0"/>
              <a:t>Ansatz eines erhöhten Deckenzuschlages</a:t>
            </a:r>
          </a:p>
          <a:p>
            <a:pPr marL="552450" lvl="2" indent="-285750">
              <a:spcBef>
                <a:spcPts val="1000"/>
              </a:spcBef>
            </a:pPr>
            <a:endParaRPr lang="de-DE" baseline="30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75111" y="1057525"/>
            <a:ext cx="5645413" cy="4257426"/>
          </a:xfrm>
          <a:prstGeom prst="rect">
            <a:avLst/>
          </a:prstGeom>
        </p:spPr>
      </p:pic>
    </p:spTree>
    <p:extLst>
      <p:ext uri="{BB962C8B-B14F-4D97-AF65-F5344CB8AC3E}">
        <p14:creationId xmlns:p14="http://schemas.microsoft.com/office/powerpoint/2010/main" val="2088197838"/>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3"/>
            <a:ext cx="11474644" cy="5696567"/>
          </a:xfrm>
        </p:spPr>
        <p:txBody>
          <a:bodyPr>
            <a:normAutofit/>
          </a:bodyPr>
          <a:lstStyle/>
          <a:p>
            <a:r>
              <a:rPr lang="de-DE" dirty="0"/>
              <a:t>Sichtflächen</a:t>
            </a:r>
          </a:p>
          <a:p>
            <a:pPr lvl="1"/>
            <a:r>
              <a:rPr lang="de-DE" dirty="0"/>
              <a:t>Arten von Sichtflächen</a:t>
            </a:r>
          </a:p>
          <a:p>
            <a:pPr lvl="2"/>
            <a:r>
              <a:rPr lang="de-DE" dirty="0"/>
              <a:t>Hochwertiges Innensichtmauerwerk</a:t>
            </a:r>
          </a:p>
          <a:p>
            <a:pPr lvl="2"/>
            <a:r>
              <a:rPr lang="de-DE" dirty="0"/>
              <a:t>Sichtbar belassenes Mauerwerk</a:t>
            </a:r>
          </a:p>
          <a:p>
            <a:pPr lvl="2"/>
            <a:r>
              <a:rPr lang="de-DE" dirty="0"/>
              <a:t>Geschlämmtes Mauerwerk</a:t>
            </a:r>
          </a:p>
          <a:p>
            <a:pPr lvl="2"/>
            <a:r>
              <a:rPr lang="de-DE" dirty="0"/>
              <a:t>Verputztes Mauerwerk</a:t>
            </a:r>
            <a:endParaRPr lang="de-DE" sz="400" dirty="0"/>
          </a:p>
          <a:p>
            <a:pPr lvl="1"/>
            <a:r>
              <a:rPr lang="de-DE" dirty="0"/>
              <a:t>In Leistungsbeschreibungen sollten neben Mustersteinen auch Musterflächen, Verband und Verfugung festgelegt werden</a:t>
            </a:r>
            <a:endParaRPr lang="de-DE" sz="400" dirty="0"/>
          </a:p>
          <a:p>
            <a:pPr lvl="1"/>
            <a:r>
              <a:rPr lang="de-DE" dirty="0"/>
              <a:t>Innenputze:</a:t>
            </a:r>
          </a:p>
          <a:p>
            <a:pPr lvl="2"/>
            <a:r>
              <a:rPr lang="de-DE" dirty="0"/>
              <a:t>Als Untergrund für zusätzliche Wandbeläge (z. B. Tapete)</a:t>
            </a:r>
          </a:p>
          <a:p>
            <a:pPr lvl="2"/>
            <a:r>
              <a:rPr lang="de-DE" dirty="0"/>
              <a:t>Zur Sicherstellung der Luftdichtheit für Wärme- und Schallschutz</a:t>
            </a:r>
          </a:p>
          <a:p>
            <a:pPr lvl="2"/>
            <a:r>
              <a:rPr lang="de-DE" dirty="0"/>
              <a:t>Als nur zu streichender Sichtputz sind besondere Maßnahmen zur Sicherstellung der optischen Beschaffenheit (Rissfreiheit) zu beschreiben, wie z. B:</a:t>
            </a:r>
          </a:p>
          <a:p>
            <a:pPr lvl="3"/>
            <a:r>
              <a:rPr lang="de-DE" dirty="0"/>
              <a:t>Vorspachteln der Stoß- und Lagerfugen</a:t>
            </a:r>
          </a:p>
          <a:p>
            <a:pPr lvl="3"/>
            <a:r>
              <a:rPr lang="de-DE" dirty="0"/>
              <a:t>Einlegen von Putzbewehrungen</a:t>
            </a:r>
          </a:p>
          <a:p>
            <a:pPr lvl="3"/>
            <a:r>
              <a:rPr lang="de-DE" dirty="0"/>
              <a:t>…</a:t>
            </a:r>
          </a:p>
          <a:p>
            <a:pPr lvl="1"/>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Tree>
    <p:extLst>
      <p:ext uri="{BB962C8B-B14F-4D97-AF65-F5344CB8AC3E}">
        <p14:creationId xmlns:p14="http://schemas.microsoft.com/office/powerpoint/2010/main" val="4056485988"/>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Sichtflächen</a:t>
            </a:r>
          </a:p>
          <a:p>
            <a:pPr lvl="1"/>
            <a:r>
              <a:rPr lang="de-DE" dirty="0"/>
              <a:t>Übersicht über die verschiedenen Anwendungsbereiche  und die entsprechenden Steinarten</a:t>
            </a:r>
          </a:p>
          <a:p>
            <a:pPr lvl="1"/>
            <a:endParaRPr lang="de-DE" dirty="0"/>
          </a:p>
          <a:p>
            <a:pPr lvl="1"/>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62886" y="1724025"/>
            <a:ext cx="10342508" cy="4336296"/>
          </a:xfrm>
          <a:prstGeom prst="rect">
            <a:avLst/>
          </a:prstGeom>
        </p:spPr>
      </p:pic>
    </p:spTree>
    <p:extLst>
      <p:ext uri="{BB962C8B-B14F-4D97-AF65-F5344CB8AC3E}">
        <p14:creationId xmlns:p14="http://schemas.microsoft.com/office/powerpoint/2010/main" val="41874682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0FF4E2B3-9E0A-4E21-8E71-C67558787A01}"/>
              </a:ext>
            </a:extLst>
          </p:cNvPr>
          <p:cNvPicPr>
            <a:picLocks noChangeAspect="1"/>
          </p:cNvPicPr>
          <p:nvPr/>
        </p:nvPicPr>
        <p:blipFill>
          <a:blip r:embed="rId2"/>
          <a:stretch>
            <a:fillRect/>
          </a:stretch>
        </p:blipFill>
        <p:spPr>
          <a:xfrm>
            <a:off x="6624320" y="1125537"/>
            <a:ext cx="5221799" cy="4928422"/>
          </a:xfrm>
          <a:prstGeom prst="rect">
            <a:avLst/>
          </a:prstGeom>
        </p:spPr>
      </p:pic>
      <p:sp>
        <p:nvSpPr>
          <p:cNvPr id="5" name="Inhaltsplatzhalter 4"/>
          <p:cNvSpPr>
            <a:spLocks noGrp="1"/>
          </p:cNvSpPr>
          <p:nvPr>
            <p:ph idx="1"/>
          </p:nvPr>
        </p:nvSpPr>
        <p:spPr/>
        <p:txBody>
          <a:bodyPr/>
          <a:lstStyle/>
          <a:p>
            <a:r>
              <a:rPr lang="de-DE" dirty="0"/>
              <a:t>KS-Kimmsteine</a:t>
            </a:r>
          </a:p>
          <a:p>
            <a:pPr lvl="1"/>
            <a:r>
              <a:rPr lang="de-DE" dirty="0"/>
              <a:t>Ergänzungssteine</a:t>
            </a:r>
          </a:p>
          <a:p>
            <a:pPr lvl="1"/>
            <a:r>
              <a:rPr lang="de-DE" dirty="0"/>
              <a:t>Höhenausausgleich am Wandfuß / Wandkopf</a:t>
            </a:r>
          </a:p>
          <a:p>
            <a:pPr lvl="1"/>
            <a:r>
              <a:rPr lang="de-DE" dirty="0"/>
              <a:t>unterschiedliche Höhen verfügbar</a:t>
            </a:r>
          </a:p>
          <a:p>
            <a:endParaRPr lang="de-DE" dirty="0"/>
          </a:p>
          <a:p>
            <a:r>
              <a:rPr lang="de-DE" dirty="0"/>
              <a:t>KS-Wärmedämmsteine</a:t>
            </a:r>
          </a:p>
          <a:p>
            <a:pPr lvl="1"/>
            <a:r>
              <a:rPr lang="de-DE" dirty="0"/>
              <a:t>Wärmetechnisch optimierte Kalksandsteine</a:t>
            </a:r>
          </a:p>
          <a:p>
            <a:pPr lvl="1"/>
            <a:r>
              <a:rPr lang="de-DE" dirty="0"/>
              <a:t>Bemessungswert der Wärmeleitfähigkeit </a:t>
            </a:r>
            <a:r>
              <a:rPr lang="el-GR" dirty="0"/>
              <a:t>λ</a:t>
            </a:r>
            <a:r>
              <a:rPr lang="de-DE" dirty="0"/>
              <a:t> </a:t>
            </a:r>
            <a:r>
              <a:rPr lang="el-GR" dirty="0"/>
              <a:t>≤</a:t>
            </a:r>
            <a:r>
              <a:rPr lang="de-DE" dirty="0"/>
              <a:t> 0,33 W/(</a:t>
            </a:r>
            <a:r>
              <a:rPr lang="de-DE" dirty="0" err="1"/>
              <a:t>m</a:t>
            </a:r>
            <a:r>
              <a:rPr lang="de-DE" dirty="0" err="1">
                <a:latin typeface="Calibri"/>
                <a:cs typeface="Calibri"/>
              </a:rPr>
              <a:t>∙</a:t>
            </a:r>
            <a:r>
              <a:rPr lang="de-DE" dirty="0" err="1"/>
              <a:t>K</a:t>
            </a:r>
            <a:r>
              <a:rPr lang="de-DE" dirty="0"/>
              <a:t>)</a:t>
            </a:r>
          </a:p>
          <a:p>
            <a:pPr lvl="1"/>
            <a:r>
              <a:rPr lang="de-DE" dirty="0"/>
              <a:t>Vollstein mit SFK </a:t>
            </a:r>
            <a:r>
              <a:rPr lang="el-GR" dirty="0"/>
              <a:t>≤</a:t>
            </a:r>
            <a:r>
              <a:rPr lang="de-DE" dirty="0"/>
              <a:t> 20</a:t>
            </a:r>
          </a:p>
          <a:p>
            <a:pPr lvl="1"/>
            <a:r>
              <a:rPr lang="de-DE" dirty="0"/>
              <a:t>Einsatz an geometrisch bedingten Wärmebrücken (z.B. Wandfußpunkte bei Wänden über nicht beheizte Keller)</a:t>
            </a:r>
          </a:p>
        </p:txBody>
      </p:sp>
      <p:sp>
        <p:nvSpPr>
          <p:cNvPr id="3" name="Titel 2"/>
          <p:cNvSpPr>
            <a:spLocks noGrp="1"/>
          </p:cNvSpPr>
          <p:nvPr>
            <p:ph type="title"/>
          </p:nvPr>
        </p:nvSpPr>
        <p:spPr/>
        <p:txBody>
          <a:bodyPr/>
          <a:lstStyle/>
          <a:p>
            <a:r>
              <a:rPr lang="de-DE" dirty="0"/>
              <a:t>Bauteile zur Systemergänzung</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17360" y="1323975"/>
            <a:ext cx="4817369" cy="4729984"/>
          </a:xfrm>
          <a:prstGeom prst="rect">
            <a:avLst/>
          </a:prstGeom>
        </p:spPr>
      </p:pic>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958418"/>
          </a:xfrm>
        </p:spPr>
        <p:txBody>
          <a:bodyPr>
            <a:normAutofit/>
          </a:bodyPr>
          <a:lstStyle/>
          <a:p>
            <a:r>
              <a:rPr lang="de-DE" dirty="0"/>
              <a:t>Wärmespeicherung</a:t>
            </a:r>
          </a:p>
          <a:p>
            <a:pPr lvl="1"/>
            <a:endParaRPr lang="de-DE" sz="400" dirty="0"/>
          </a:p>
          <a:p>
            <a:pPr lvl="1"/>
            <a:r>
              <a:rPr lang="de-DE" dirty="0"/>
              <a:t>Wirksamer Hitzeschutz stellt behagliche Raum-temperaturen auch im Sommer sicher</a:t>
            </a:r>
          </a:p>
          <a:p>
            <a:pPr lvl="1"/>
            <a:endParaRPr lang="de-DE" dirty="0"/>
          </a:p>
          <a:p>
            <a:pPr lvl="1"/>
            <a:r>
              <a:rPr lang="de-DE" dirty="0"/>
              <a:t>Vermeidung von Barackenklima (Leichtbau)</a:t>
            </a:r>
          </a:p>
          <a:p>
            <a:pPr lvl="1"/>
            <a:endParaRPr lang="de-DE" dirty="0"/>
          </a:p>
          <a:p>
            <a:pPr lvl="1"/>
            <a:r>
              <a:rPr lang="de-DE" dirty="0"/>
              <a:t>Je schwerer ein Bauteil, desto Speicherfähiger</a:t>
            </a:r>
          </a:p>
          <a:p>
            <a:pPr lvl="1"/>
            <a:endParaRPr lang="de-DE" dirty="0"/>
          </a:p>
          <a:p>
            <a:pPr lvl="1"/>
            <a:r>
              <a:rPr lang="de-DE" dirty="0"/>
              <a:t>Maximal ansetzbare Bauteildicke 10 cm</a:t>
            </a:r>
          </a:p>
          <a:p>
            <a:pPr lvl="1"/>
            <a:endParaRPr lang="de-DE" dirty="0"/>
          </a:p>
          <a:p>
            <a:pPr lvl="1"/>
            <a:r>
              <a:rPr lang="de-DE" dirty="0"/>
              <a:t>Wirksame Wärmespeicherfähigkeit erst bei Baustoffen mit </a:t>
            </a:r>
            <a:r>
              <a:rPr lang="de-DE" dirty="0" err="1">
                <a:latin typeface="Symbol" panose="05050102010706020507" pitchFamily="18" charset="2"/>
              </a:rPr>
              <a:t>l</a:t>
            </a:r>
            <a:r>
              <a:rPr lang="de-DE" baseline="-25000" dirty="0" err="1"/>
              <a:t>R</a:t>
            </a:r>
            <a:r>
              <a:rPr lang="de-DE" dirty="0"/>
              <a:t> ab 0,10 W/(</a:t>
            </a:r>
            <a:r>
              <a:rPr lang="de-DE" dirty="0" err="1"/>
              <a:t>m∙K</a:t>
            </a:r>
            <a:r>
              <a:rPr lang="de-DE" dirty="0"/>
              <a:t>) </a:t>
            </a:r>
          </a:p>
          <a:p>
            <a:pPr lvl="1"/>
            <a:endParaRPr lang="de-DE" dirty="0"/>
          </a:p>
          <a:p>
            <a:pPr lvl="1"/>
            <a:r>
              <a:rPr lang="de-DE" dirty="0"/>
              <a:t>Gebäude aus Kalksand-Vollsteinen mit          Stahlbetondecken sind generell als               „SCHWERE BAUART“ einzustufen</a:t>
            </a:r>
          </a:p>
          <a:p>
            <a:pPr lvl="2"/>
            <a:endParaRPr lang="de-DE" dirty="0"/>
          </a:p>
          <a:p>
            <a:pPr lvl="2"/>
            <a:endParaRPr lang="de-DE" dirty="0"/>
          </a:p>
          <a:p>
            <a:pPr lvl="1"/>
            <a:endParaRPr lang="de-DE" dirty="0"/>
          </a:p>
          <a:p>
            <a:pPr lvl="1"/>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a:extLst>
              <a:ext uri="{FF2B5EF4-FFF2-40B4-BE49-F238E27FC236}">
                <a16:creationId xmlns:a16="http://schemas.microsoft.com/office/drawing/2014/main" id="{E6204DD2-ED07-4196-867C-40B80F878B66}"/>
              </a:ext>
            </a:extLst>
          </p:cNvPr>
          <p:cNvPicPr>
            <a:picLocks noChangeAspect="1"/>
          </p:cNvPicPr>
          <p:nvPr/>
        </p:nvPicPr>
        <p:blipFill>
          <a:blip r:embed="rId2"/>
          <a:stretch>
            <a:fillRect/>
          </a:stretch>
        </p:blipFill>
        <p:spPr>
          <a:xfrm>
            <a:off x="6096000" y="1130118"/>
            <a:ext cx="5722853" cy="3318057"/>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98949" y="1338387"/>
            <a:ext cx="5316954" cy="2890713"/>
          </a:xfrm>
          <a:prstGeom prst="rect">
            <a:avLst/>
          </a:prstGeom>
        </p:spPr>
      </p:pic>
    </p:spTree>
    <p:extLst>
      <p:ext uri="{BB962C8B-B14F-4D97-AF65-F5344CB8AC3E}">
        <p14:creationId xmlns:p14="http://schemas.microsoft.com/office/powerpoint/2010/main" val="2535037434"/>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958418"/>
          </a:xfrm>
        </p:spPr>
        <p:txBody>
          <a:bodyPr>
            <a:normAutofit/>
          </a:bodyPr>
          <a:lstStyle/>
          <a:p>
            <a:r>
              <a:rPr lang="de-DE" dirty="0"/>
              <a:t>Schallschutz</a:t>
            </a:r>
            <a:endParaRPr lang="de-DE" sz="400" dirty="0"/>
          </a:p>
          <a:p>
            <a:pPr lvl="1"/>
            <a:r>
              <a:rPr lang="de-DE" dirty="0"/>
              <a:t>Schallschutz nach Norm stellt ausschließlich den Mindestschallschutz dar   </a:t>
            </a:r>
          </a:p>
          <a:p>
            <a:pPr lvl="2"/>
            <a:r>
              <a:rPr lang="de-DE" dirty="0"/>
              <a:t>Normale Sprache ist hörbar aber unverständlich</a:t>
            </a:r>
          </a:p>
          <a:p>
            <a:pPr lvl="1"/>
            <a:r>
              <a:rPr lang="de-DE" dirty="0"/>
              <a:t>Erhöhter Schallschutz:</a:t>
            </a:r>
          </a:p>
          <a:p>
            <a:pPr lvl="2"/>
            <a:r>
              <a:rPr lang="de-DE" dirty="0"/>
              <a:t>geregelt im Teil 5 der DIN 4109</a:t>
            </a:r>
          </a:p>
          <a:p>
            <a:pPr lvl="2"/>
            <a:r>
              <a:rPr lang="de-DE" dirty="0"/>
              <a:t>weitere Regelwerke z.B. VDI 4100, DEGA Memorandum 104</a:t>
            </a:r>
          </a:p>
          <a:p>
            <a:pPr lvl="2"/>
            <a:r>
              <a:rPr lang="de-DE" dirty="0"/>
              <a:t>Komfortwohnungen</a:t>
            </a:r>
          </a:p>
          <a:p>
            <a:pPr lvl="2"/>
            <a:r>
              <a:rPr lang="de-DE" dirty="0"/>
              <a:t>Einfamilien-, Doppel- und Reihenhäuser</a:t>
            </a:r>
          </a:p>
          <a:p>
            <a:pPr lvl="1"/>
            <a:r>
              <a:rPr lang="de-DE" dirty="0"/>
              <a:t>Eigener Wohnbereich:</a:t>
            </a:r>
          </a:p>
          <a:p>
            <a:pPr lvl="2"/>
            <a:r>
              <a:rPr lang="de-DE" dirty="0"/>
              <a:t>normativ nicht geregelt</a:t>
            </a:r>
          </a:p>
          <a:p>
            <a:pPr lvl="2"/>
            <a:r>
              <a:rPr lang="de-DE" dirty="0"/>
              <a:t>privatrechtliche Regelungen beachten</a:t>
            </a:r>
          </a:p>
          <a:p>
            <a:pPr lvl="2"/>
            <a:endParaRPr lang="de-DE" dirty="0"/>
          </a:p>
          <a:p>
            <a:pPr lvl="1"/>
            <a:endParaRPr lang="de-DE" dirty="0"/>
          </a:p>
          <a:p>
            <a:pPr lvl="2"/>
            <a:endParaRPr lang="de-DE" dirty="0"/>
          </a:p>
          <a:p>
            <a:pPr lvl="2"/>
            <a:endParaRPr lang="de-DE" dirty="0"/>
          </a:p>
          <a:p>
            <a:pPr lvl="1"/>
            <a:endParaRPr lang="de-DE" dirty="0"/>
          </a:p>
          <a:p>
            <a:pPr lvl="1"/>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a:extLst>
              <a:ext uri="{FF2B5EF4-FFF2-40B4-BE49-F238E27FC236}">
                <a16:creationId xmlns:a16="http://schemas.microsoft.com/office/drawing/2014/main" id="{E6204DD2-ED07-4196-867C-40B80F878B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2390" y="1130118"/>
            <a:ext cx="5616463" cy="4851582"/>
          </a:xfrm>
          <a:prstGeom prst="rect">
            <a:avLst/>
          </a:prstGeom>
        </p:spPr>
      </p:pic>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55585" y="1326087"/>
            <a:ext cx="5510071" cy="4459643"/>
          </a:xfrm>
          <a:prstGeom prst="rect">
            <a:avLst/>
          </a:prstGeom>
        </p:spPr>
      </p:pic>
    </p:spTree>
    <p:extLst>
      <p:ext uri="{BB962C8B-B14F-4D97-AF65-F5344CB8AC3E}">
        <p14:creationId xmlns:p14="http://schemas.microsoft.com/office/powerpoint/2010/main" val="83045182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4851582"/>
          </a:xfrm>
        </p:spPr>
        <p:txBody>
          <a:bodyPr>
            <a:normAutofit/>
          </a:bodyPr>
          <a:lstStyle/>
          <a:p>
            <a:r>
              <a:rPr lang="de-DE" dirty="0"/>
              <a:t>Schallschutz</a:t>
            </a:r>
            <a:endParaRPr lang="de-DE" sz="400" dirty="0"/>
          </a:p>
          <a:p>
            <a:pPr lvl="1"/>
            <a:r>
              <a:rPr lang="de-DE" dirty="0"/>
              <a:t>Begrifflichkeiten</a:t>
            </a:r>
          </a:p>
          <a:p>
            <a:pPr lvl="2"/>
            <a:r>
              <a:rPr lang="de-DE" dirty="0"/>
              <a:t>Direktschalldämm-Maß </a:t>
            </a:r>
            <a:r>
              <a:rPr lang="de-DE" dirty="0" err="1"/>
              <a:t>R</a:t>
            </a:r>
            <a:r>
              <a:rPr lang="de-DE" baseline="-25000" dirty="0" err="1"/>
              <a:t>w</a:t>
            </a:r>
            <a:endParaRPr lang="de-DE" baseline="-25000" dirty="0"/>
          </a:p>
          <a:p>
            <a:pPr lvl="3"/>
            <a:r>
              <a:rPr lang="de-DE" dirty="0" err="1"/>
              <a:t>R</a:t>
            </a:r>
            <a:r>
              <a:rPr lang="de-DE" baseline="-25000" dirty="0" err="1"/>
              <a:t>w</a:t>
            </a:r>
            <a:r>
              <a:rPr lang="de-DE" baseline="-25000" dirty="0"/>
              <a:t> </a:t>
            </a:r>
            <a:r>
              <a:rPr lang="de-DE" dirty="0"/>
              <a:t>(ohne Apostroph) beschreibt die Leistungsfähigkeit eines Bauteils                    </a:t>
            </a:r>
            <a:r>
              <a:rPr lang="de-DE" b="1" dirty="0"/>
              <a:t>ohne Flankeneinflüsse</a:t>
            </a:r>
            <a:endParaRPr lang="de-DE" b="1" baseline="-25000" dirty="0"/>
          </a:p>
          <a:p>
            <a:pPr lvl="2"/>
            <a:r>
              <a:rPr lang="de-DE" dirty="0"/>
              <a:t>Bauschalldämm-Maß </a:t>
            </a:r>
            <a:r>
              <a:rPr lang="de-DE" dirty="0" err="1"/>
              <a:t>R`</a:t>
            </a:r>
            <a:r>
              <a:rPr lang="de-DE" baseline="-25000" dirty="0" err="1"/>
              <a:t>w</a:t>
            </a:r>
            <a:endParaRPr lang="de-DE" baseline="-25000" dirty="0"/>
          </a:p>
          <a:p>
            <a:pPr lvl="3"/>
            <a:r>
              <a:rPr lang="de-DE" dirty="0" err="1"/>
              <a:t>R`</a:t>
            </a:r>
            <a:r>
              <a:rPr lang="de-DE" baseline="-25000" dirty="0" err="1"/>
              <a:t>w</a:t>
            </a:r>
            <a:r>
              <a:rPr lang="de-DE" baseline="-25000" dirty="0"/>
              <a:t> </a:t>
            </a:r>
            <a:r>
              <a:rPr lang="de-DE" dirty="0"/>
              <a:t>(mit Apostroph) beschreibt die Leistungsfähigkeit einer konkreten        Situation zwischen zwei Räumen                  </a:t>
            </a:r>
            <a:r>
              <a:rPr lang="de-DE" b="1" dirty="0"/>
              <a:t>mit Flankeneinflüssen</a:t>
            </a:r>
            <a:endParaRPr lang="de-DE" b="1" baseline="-25000" dirty="0"/>
          </a:p>
          <a:p>
            <a:pPr lvl="2"/>
            <a:r>
              <a:rPr lang="de-DE" dirty="0" err="1"/>
              <a:t>R</a:t>
            </a:r>
            <a:r>
              <a:rPr lang="de-DE" baseline="-25000" dirty="0" err="1"/>
              <a:t>w</a:t>
            </a:r>
            <a:r>
              <a:rPr lang="de-DE" baseline="-25000" dirty="0"/>
              <a:t>  </a:t>
            </a:r>
            <a:r>
              <a:rPr lang="de-DE" dirty="0"/>
              <a:t>&gt; </a:t>
            </a:r>
            <a:r>
              <a:rPr lang="de-DE" dirty="0" err="1"/>
              <a:t>R`</a:t>
            </a:r>
            <a:r>
              <a:rPr lang="de-DE" baseline="-25000" dirty="0" err="1"/>
              <a:t>w</a:t>
            </a:r>
            <a:endParaRPr lang="de-DE" baseline="-25000" dirty="0"/>
          </a:p>
          <a:p>
            <a:pPr marL="539750" lvl="2" indent="0">
              <a:buNone/>
            </a:pPr>
            <a:endParaRPr lang="de-DE" baseline="-25000"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1" name="Grafik 10">
            <a:extLst>
              <a:ext uri="{FF2B5EF4-FFF2-40B4-BE49-F238E27FC236}">
                <a16:creationId xmlns:a16="http://schemas.microsoft.com/office/drawing/2014/main" id="{E6204DD2-ED07-4196-867C-40B80F878B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04061" y="1057524"/>
            <a:ext cx="5616463" cy="4851582"/>
          </a:xfrm>
          <a:prstGeom prst="rect">
            <a:avLst/>
          </a:prstGeom>
        </p:spPr>
      </p:pic>
      <p:sp>
        <p:nvSpPr>
          <p:cNvPr id="9" name="Inhaltsplatzhalter 1">
            <a:extLst>
              <a:ext uri="{FF2B5EF4-FFF2-40B4-BE49-F238E27FC236}">
                <a16:creationId xmlns:a16="http://schemas.microsoft.com/office/drawing/2014/main" id="{1865A750-09B1-4CB6-8646-B2D602835143}"/>
              </a:ext>
            </a:extLst>
          </p:cNvPr>
          <p:cNvSpPr txBox="1">
            <a:spLocks/>
          </p:cNvSpPr>
          <p:nvPr/>
        </p:nvSpPr>
        <p:spPr>
          <a:xfrm>
            <a:off x="6203504" y="2032222"/>
            <a:ext cx="3245197" cy="460526"/>
          </a:xfrm>
          <a:prstGeom prst="rect">
            <a:avLst/>
          </a:prstGeom>
        </p:spPr>
        <p:txBody>
          <a:bodyPr vert="horz" lIns="0" tIns="45720" rIns="0" bIns="45720" rtlCol="0" anchor="ctr" anchorCtr="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9400" lvl="1" indent="0" algn="ctr">
              <a:buNone/>
            </a:pPr>
            <a:r>
              <a:rPr lang="de-DE" dirty="0"/>
              <a:t>Direktschalldämm-Maß </a:t>
            </a:r>
            <a:r>
              <a:rPr lang="de-DE" dirty="0" err="1"/>
              <a:t>R</a:t>
            </a:r>
            <a:r>
              <a:rPr lang="de-DE" baseline="-25000" dirty="0" err="1"/>
              <a:t>w</a:t>
            </a:r>
            <a:endParaRPr lang="de-DE" dirty="0"/>
          </a:p>
        </p:txBody>
      </p:sp>
      <p:sp>
        <p:nvSpPr>
          <p:cNvPr id="10" name="Inhaltsplatzhalter 1">
            <a:extLst>
              <a:ext uri="{FF2B5EF4-FFF2-40B4-BE49-F238E27FC236}">
                <a16:creationId xmlns:a16="http://schemas.microsoft.com/office/drawing/2014/main" id="{50CF5615-B6E6-42EF-B307-9EAC93DE7D38}"/>
              </a:ext>
            </a:extLst>
          </p:cNvPr>
          <p:cNvSpPr txBox="1">
            <a:spLocks/>
          </p:cNvSpPr>
          <p:nvPr/>
        </p:nvSpPr>
        <p:spPr>
          <a:xfrm>
            <a:off x="6203504" y="4473882"/>
            <a:ext cx="3245197" cy="660204"/>
          </a:xfrm>
          <a:prstGeom prst="rect">
            <a:avLst/>
          </a:prstGeom>
        </p:spPr>
        <p:txBody>
          <a:bodyPr vert="horz" lIns="0" tIns="45720" rIns="0" bIns="45720" rtlCol="0" anchor="ctr" anchorCtr="0">
            <a:normAutofit/>
          </a:bodyPr>
          <a:lstStyle>
            <a:lvl1pPr marL="285750" indent="-28575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539750" indent="-26035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806450" indent="-2667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076325" indent="-269875"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1344613" indent="-268288"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9400" lvl="1" indent="0" algn="ctr">
              <a:buNone/>
            </a:pPr>
            <a:r>
              <a:rPr lang="de-DE" dirty="0"/>
              <a:t>Bauschalldämm-Maß </a:t>
            </a:r>
            <a:r>
              <a:rPr lang="de-DE" dirty="0" err="1"/>
              <a:t>R`</a:t>
            </a:r>
            <a:r>
              <a:rPr lang="de-DE" baseline="-25000" dirty="0" err="1"/>
              <a:t>w</a:t>
            </a:r>
            <a:endParaRPr lang="de-DE" dirty="0"/>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48701" y="1155283"/>
            <a:ext cx="2021285" cy="4680000"/>
          </a:xfrm>
          <a:prstGeom prst="rect">
            <a:avLst/>
          </a:prstGeom>
        </p:spPr>
      </p:pic>
    </p:spTree>
    <p:extLst>
      <p:ext uri="{BB962C8B-B14F-4D97-AF65-F5344CB8AC3E}">
        <p14:creationId xmlns:p14="http://schemas.microsoft.com/office/powerpoint/2010/main" val="1452801494"/>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108326"/>
          </a:xfrm>
        </p:spPr>
        <p:txBody>
          <a:bodyPr>
            <a:normAutofit/>
          </a:bodyPr>
          <a:lstStyle/>
          <a:p>
            <a:r>
              <a:rPr lang="de-DE" dirty="0"/>
              <a:t>Schallschutz</a:t>
            </a:r>
            <a:endParaRPr lang="de-DE" sz="400" dirty="0"/>
          </a:p>
          <a:p>
            <a:pPr lvl="1"/>
            <a:r>
              <a:rPr lang="de-DE" dirty="0"/>
              <a:t>Direktschalldämm-Maße von Kalksandsteinwänden nach DIN 4109-2 aus KS-Plansteinen mit DM</a:t>
            </a:r>
          </a:p>
          <a:p>
            <a:pPr lvl="1"/>
            <a:endParaRPr lang="de-DE" sz="400" dirty="0"/>
          </a:p>
          <a:p>
            <a:pPr lvl="2"/>
            <a:endParaRPr lang="de-DE" dirty="0"/>
          </a:p>
          <a:p>
            <a:pPr lvl="2"/>
            <a:endParaRPr lang="de-DE" dirty="0"/>
          </a:p>
          <a:p>
            <a:pPr lvl="1"/>
            <a:endParaRPr lang="de-DE" dirty="0"/>
          </a:p>
          <a:p>
            <a:pPr lvl="1"/>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946790" y="1824038"/>
            <a:ext cx="6403169" cy="4129087"/>
          </a:xfrm>
          <a:prstGeom prst="rect">
            <a:avLst/>
          </a:prstGeom>
        </p:spPr>
      </p:pic>
      <p:pic>
        <p:nvPicPr>
          <p:cNvPr id="6" name="Grafik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104261" y="2235993"/>
            <a:ext cx="2961960" cy="3305175"/>
          </a:xfrm>
          <a:prstGeom prst="rect">
            <a:avLst/>
          </a:prstGeom>
        </p:spPr>
      </p:pic>
    </p:spTree>
    <p:extLst>
      <p:ext uri="{BB962C8B-B14F-4D97-AF65-F5344CB8AC3E}">
        <p14:creationId xmlns:p14="http://schemas.microsoft.com/office/powerpoint/2010/main" val="3470622122"/>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300151"/>
          </a:xfrm>
        </p:spPr>
        <p:txBody>
          <a:bodyPr>
            <a:normAutofit/>
          </a:bodyPr>
          <a:lstStyle/>
          <a:p>
            <a:r>
              <a:rPr lang="de-DE" dirty="0"/>
              <a:t>Nachweisführung Schallschutz</a:t>
            </a:r>
            <a:endParaRPr lang="de-DE" sz="400" dirty="0"/>
          </a:p>
          <a:p>
            <a:pPr lvl="1"/>
            <a:r>
              <a:rPr lang="de-DE" dirty="0"/>
              <a:t>Berechnung des Bauschalldämm-Maß </a:t>
            </a:r>
            <a:r>
              <a:rPr lang="de-DE" dirty="0" err="1"/>
              <a:t>R`</a:t>
            </a:r>
            <a:r>
              <a:rPr lang="de-DE" baseline="-25000" dirty="0" err="1"/>
              <a:t>w</a:t>
            </a:r>
            <a:r>
              <a:rPr lang="de-DE" dirty="0"/>
              <a:t> </a:t>
            </a:r>
          </a:p>
          <a:p>
            <a:pPr lvl="2"/>
            <a:r>
              <a:rPr lang="de-DE" dirty="0"/>
              <a:t>Stellt den Stand der Technik dar</a:t>
            </a:r>
          </a:p>
          <a:p>
            <a:pPr lvl="2"/>
            <a:r>
              <a:rPr lang="de-DE" dirty="0"/>
              <a:t>Einbeziehung von:</a:t>
            </a:r>
          </a:p>
          <a:p>
            <a:pPr lvl="3"/>
            <a:r>
              <a:rPr lang="de-DE" dirty="0"/>
              <a:t>Raumgeometrie</a:t>
            </a:r>
          </a:p>
          <a:p>
            <a:pPr lvl="3"/>
            <a:r>
              <a:rPr lang="de-DE" dirty="0"/>
              <a:t>Trennbauteil</a:t>
            </a:r>
          </a:p>
          <a:p>
            <a:pPr lvl="3"/>
            <a:r>
              <a:rPr lang="de-DE" dirty="0"/>
              <a:t>Flankenbauteile</a:t>
            </a:r>
          </a:p>
          <a:p>
            <a:pPr lvl="3"/>
            <a:r>
              <a:rPr lang="de-DE" dirty="0"/>
              <a:t>Stoßstellenausbildung</a:t>
            </a:r>
          </a:p>
          <a:p>
            <a:pPr lvl="1"/>
            <a:r>
              <a:rPr lang="de-DE" dirty="0"/>
              <a:t>Schallschutz ist eine Planungsaufgabe</a:t>
            </a:r>
          </a:p>
          <a:p>
            <a:pPr lvl="1"/>
            <a:r>
              <a:rPr lang="de-DE" dirty="0"/>
              <a:t>Erforderliche Angaben in den Planungsunterlagen</a:t>
            </a:r>
          </a:p>
          <a:p>
            <a:pPr lvl="2"/>
            <a:r>
              <a:rPr lang="de-DE" dirty="0"/>
              <a:t>Rohdichteklassen</a:t>
            </a:r>
          </a:p>
          <a:p>
            <a:pPr lvl="2"/>
            <a:r>
              <a:rPr lang="de-DE" dirty="0"/>
              <a:t>Wanddicken</a:t>
            </a:r>
          </a:p>
          <a:p>
            <a:pPr lvl="2"/>
            <a:r>
              <a:rPr lang="de-DE" dirty="0"/>
              <a:t>Stoßstellenausbildung</a:t>
            </a:r>
          </a:p>
          <a:p>
            <a:pPr lvl="1"/>
            <a:r>
              <a:rPr lang="de-DE" dirty="0"/>
              <a:t>Nachweis mit </a:t>
            </a:r>
            <a:r>
              <a:rPr lang="de-DE" dirty="0">
                <a:solidFill>
                  <a:srgbClr val="00B2EB"/>
                </a:solidFill>
                <a:hlinkClick r:id="rId2">
                  <a:extLst>
                    <a:ext uri="{A12FA001-AC4F-418D-AE19-62706E023703}">
                      <ahyp:hlinkClr xmlns:ahyp="http://schemas.microsoft.com/office/drawing/2018/hyperlinkcolor" val="tx"/>
                    </a:ext>
                  </a:extLst>
                </a:hlinkClick>
              </a:rPr>
              <a:t>KS-Schallschutzrechner</a:t>
            </a:r>
            <a:endParaRPr lang="de-DE" dirty="0">
              <a:solidFill>
                <a:srgbClr val="00B2EB"/>
              </a:solidFill>
            </a:endParaRPr>
          </a:p>
          <a:p>
            <a:pPr marL="279400" lvl="1" indent="0">
              <a:buNone/>
            </a:pPr>
            <a:endParaRPr lang="de-DE" dirty="0"/>
          </a:p>
          <a:p>
            <a:pPr lvl="1"/>
            <a:endParaRPr lang="de-DE" dirty="0"/>
          </a:p>
          <a:p>
            <a:pPr lvl="1"/>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6524" y="1057524"/>
            <a:ext cx="5724000" cy="4603907"/>
          </a:xfrm>
          <a:prstGeom prst="rect">
            <a:avLst/>
          </a:prstGeom>
        </p:spPr>
      </p:pic>
    </p:spTree>
    <p:extLst>
      <p:ext uri="{BB962C8B-B14F-4D97-AF65-F5344CB8AC3E}">
        <p14:creationId xmlns:p14="http://schemas.microsoft.com/office/powerpoint/2010/main" val="395096003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378787"/>
          </a:xfrm>
        </p:spPr>
        <p:txBody>
          <a:bodyPr>
            <a:normAutofit/>
          </a:bodyPr>
          <a:lstStyle/>
          <a:p>
            <a:r>
              <a:rPr lang="de-DE" dirty="0"/>
              <a:t>Beispiel für eine horizontale Schallübertragung</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5431" y="1463733"/>
            <a:ext cx="10937418" cy="4600800"/>
          </a:xfrm>
          <a:prstGeom prst="rect">
            <a:avLst/>
          </a:prstGeom>
        </p:spPr>
      </p:pic>
    </p:spTree>
    <p:extLst>
      <p:ext uri="{BB962C8B-B14F-4D97-AF65-F5344CB8AC3E}">
        <p14:creationId xmlns:p14="http://schemas.microsoft.com/office/powerpoint/2010/main" val="349302645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007009"/>
          </a:xfrm>
        </p:spPr>
        <p:txBody>
          <a:bodyPr>
            <a:normAutofit/>
          </a:bodyPr>
          <a:lstStyle/>
          <a:p>
            <a:r>
              <a:rPr lang="de-DE" dirty="0"/>
              <a:t>Schallschutz</a:t>
            </a:r>
            <a:endParaRPr lang="de-DE" sz="400" dirty="0"/>
          </a:p>
          <a:p>
            <a:pPr lvl="1"/>
            <a:r>
              <a:rPr lang="de-DE" dirty="0"/>
              <a:t>Stoßstellenausbildung</a:t>
            </a:r>
          </a:p>
          <a:p>
            <a:pPr lvl="2"/>
            <a:r>
              <a:rPr lang="de-DE" dirty="0"/>
              <a:t>Verband</a:t>
            </a:r>
          </a:p>
          <a:p>
            <a:pPr lvl="2"/>
            <a:r>
              <a:rPr lang="de-DE" dirty="0"/>
              <a:t>Stumpfstoß</a:t>
            </a:r>
          </a:p>
          <a:p>
            <a:pPr lvl="2"/>
            <a:r>
              <a:rPr lang="de-DE" dirty="0"/>
              <a:t>Durchführung</a:t>
            </a:r>
          </a:p>
          <a:p>
            <a:pPr lvl="2"/>
            <a:r>
              <a:rPr lang="de-DE" dirty="0"/>
              <a:t>Entkopplung (Korkstreifen, …)</a:t>
            </a:r>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145962" y="1057524"/>
            <a:ext cx="6674561" cy="5007009"/>
          </a:xfrm>
          <a:prstGeom prst="rect">
            <a:avLst/>
          </a:prstGeom>
        </p:spPr>
      </p:pic>
    </p:spTree>
    <p:extLst>
      <p:ext uri="{BB962C8B-B14F-4D97-AF65-F5344CB8AC3E}">
        <p14:creationId xmlns:p14="http://schemas.microsoft.com/office/powerpoint/2010/main" val="242317945"/>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414297"/>
          </a:xfrm>
        </p:spPr>
        <p:txBody>
          <a:bodyPr>
            <a:normAutofit/>
          </a:bodyPr>
          <a:lstStyle/>
          <a:p>
            <a:r>
              <a:rPr lang="de-DE" dirty="0"/>
              <a:t>Schallschutz</a:t>
            </a:r>
            <a:endParaRPr lang="de-DE" sz="400" dirty="0"/>
          </a:p>
          <a:p>
            <a:pPr lvl="1"/>
            <a:r>
              <a:rPr lang="de-DE" dirty="0"/>
              <a:t>Ausführungshinweise</a:t>
            </a:r>
          </a:p>
          <a:p>
            <a:pPr lvl="2"/>
            <a:r>
              <a:rPr lang="de-DE" dirty="0"/>
              <a:t>Durchführen einer Wohnungstrennwand durch die Außenwand</a:t>
            </a:r>
          </a:p>
          <a:p>
            <a:pPr lvl="3"/>
            <a:r>
              <a:rPr lang="de-DE" dirty="0"/>
              <a:t>ab einer Außenwandlänge &gt; 1,25 m schalltechnisch wirksam</a:t>
            </a:r>
          </a:p>
          <a:p>
            <a:pPr lvl="2"/>
            <a:r>
              <a:rPr lang="de-DE" dirty="0"/>
              <a:t>Außenwände stumpf an Wohnungstrennwand anschließen</a:t>
            </a:r>
          </a:p>
          <a:p>
            <a:pPr lvl="3"/>
            <a:r>
              <a:rPr lang="de-DE" dirty="0"/>
              <a:t>bis einer Außenwandlänge ≤ 1,25 m</a:t>
            </a:r>
          </a:p>
          <a:p>
            <a:pPr lvl="2"/>
            <a:r>
              <a:rPr lang="de-DE" dirty="0"/>
              <a:t>Schalldichtheit:</a:t>
            </a:r>
          </a:p>
          <a:p>
            <a:pPr lvl="3"/>
            <a:r>
              <a:rPr lang="de-DE" dirty="0"/>
              <a:t>einseitig 10 mm bzw. beidseitig je 5 mm dicken Putz von Rohboden bis Rohdecke </a:t>
            </a:r>
          </a:p>
          <a:p>
            <a:pPr lvl="2"/>
            <a:r>
              <a:rPr lang="de-DE" dirty="0"/>
              <a:t>Stoßfugenvermörtelung bei:</a:t>
            </a:r>
          </a:p>
          <a:p>
            <a:pPr lvl="3"/>
            <a:r>
              <a:rPr lang="de-DE" dirty="0"/>
              <a:t>sichtbar belassenem Mauerwerk (auch bei Nut-Feder-Systemen)</a:t>
            </a:r>
          </a:p>
          <a:p>
            <a:pPr lvl="3"/>
            <a:r>
              <a:rPr lang="de-DE" dirty="0"/>
              <a:t>Stumpfstoßanschlüssen (vollflächig)</a:t>
            </a:r>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a:extLst>
              <a:ext uri="{FF2B5EF4-FFF2-40B4-BE49-F238E27FC236}">
                <a16:creationId xmlns:a16="http://schemas.microsoft.com/office/drawing/2014/main" id="{E6204DD2-ED07-4196-867C-40B80F878B66}"/>
              </a:ext>
            </a:extLst>
          </p:cNvPr>
          <p:cNvPicPr>
            <a:picLocks noChangeAspect="1"/>
          </p:cNvPicPr>
          <p:nvPr/>
        </p:nvPicPr>
        <p:blipFill>
          <a:blip r:embed="rId2"/>
          <a:stretch>
            <a:fillRect/>
          </a:stretch>
        </p:blipFill>
        <p:spPr>
          <a:xfrm>
            <a:off x="6096000" y="1130118"/>
            <a:ext cx="5722853" cy="4988742"/>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99447" y="4258120"/>
            <a:ext cx="1385661" cy="1584202"/>
          </a:xfrm>
          <a:prstGeom prst="rect">
            <a:avLst/>
          </a:prstGeom>
        </p:spPr>
      </p:pic>
      <p:pic>
        <p:nvPicPr>
          <p:cNvPr id="12" name="Grafik 1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83928" y="1211903"/>
            <a:ext cx="4546996" cy="3022558"/>
          </a:xfrm>
          <a:prstGeom prst="rect">
            <a:avLst/>
          </a:prstGeom>
        </p:spPr>
      </p:pic>
      <p:pic>
        <p:nvPicPr>
          <p:cNvPr id="10" name="Grafik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89946" y="4258120"/>
            <a:ext cx="1767369" cy="1778954"/>
          </a:xfrm>
          <a:prstGeom prst="rect">
            <a:avLst/>
          </a:prstGeom>
        </p:spPr>
      </p:pic>
    </p:spTree>
    <p:extLst>
      <p:ext uri="{BB962C8B-B14F-4D97-AF65-F5344CB8AC3E}">
        <p14:creationId xmlns:p14="http://schemas.microsoft.com/office/powerpoint/2010/main" val="319354009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87381" y="1130118"/>
            <a:ext cx="5725023" cy="4990711"/>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4676526"/>
          </a:xfrm>
        </p:spPr>
        <p:txBody>
          <a:bodyPr>
            <a:normAutofit/>
          </a:bodyPr>
          <a:lstStyle/>
          <a:p>
            <a:r>
              <a:rPr lang="de-DE" dirty="0"/>
              <a:t>Schallschutz</a:t>
            </a:r>
            <a:endParaRPr lang="de-DE" sz="400" dirty="0"/>
          </a:p>
          <a:p>
            <a:pPr lvl="1"/>
            <a:r>
              <a:rPr lang="de-DE" dirty="0"/>
              <a:t>bester Schallschutz bei durchlaufender Trennfuge vom Fundament bis zum Dach</a:t>
            </a:r>
          </a:p>
          <a:p>
            <a:pPr lvl="1"/>
            <a:r>
              <a:rPr lang="de-DE" dirty="0"/>
              <a:t>Mindestdicke der Trennfuge: 30 mm</a:t>
            </a:r>
          </a:p>
          <a:p>
            <a:pPr lvl="1"/>
            <a:r>
              <a:rPr lang="de-DE" dirty="0"/>
              <a:t>Trennfuge sind mit dicht gestoßenen Mineralfaserplatten Typ WTH ausführen                        (keine Hartschaumplatten)</a:t>
            </a:r>
          </a:p>
          <a:p>
            <a:pPr lvl="1"/>
            <a:r>
              <a:rPr lang="de-DE" dirty="0"/>
              <a:t>Gebäudetrennfugen sind konsequent bis zur Außenfläche der Außenwände zu führen</a:t>
            </a:r>
          </a:p>
          <a:p>
            <a:pPr lvl="1"/>
            <a:r>
              <a:rPr lang="de-DE" dirty="0"/>
              <a:t>Im untersten Geschoß sind ggf. dickere, schwerere KS-Wände anzuordnen </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 – Zweischalige Haustrennwände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Tree>
    <p:extLst>
      <p:ext uri="{BB962C8B-B14F-4D97-AF65-F5344CB8AC3E}">
        <p14:creationId xmlns:p14="http://schemas.microsoft.com/office/powerpoint/2010/main" val="3691417955"/>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076946"/>
          </a:xfrm>
        </p:spPr>
        <p:txBody>
          <a:bodyPr>
            <a:normAutofit/>
          </a:bodyPr>
          <a:lstStyle/>
          <a:p>
            <a:r>
              <a:rPr lang="de-DE" dirty="0"/>
              <a:t>Schallschutz</a:t>
            </a:r>
            <a:endParaRPr lang="de-DE" sz="400" dirty="0"/>
          </a:p>
          <a:p>
            <a:pPr lvl="1"/>
            <a:r>
              <a:rPr lang="de-DE" dirty="0"/>
              <a:t>Beispiel Ausführung für Schallschutzanforderung 67 dB auch im untersten Geschoß</a:t>
            </a:r>
          </a:p>
          <a:p>
            <a:pPr lvl="2"/>
            <a:r>
              <a:rPr lang="de-DE" dirty="0"/>
              <a:t>Randbedingungen</a:t>
            </a:r>
          </a:p>
          <a:p>
            <a:pPr lvl="3"/>
            <a:r>
              <a:rPr lang="de-DE" dirty="0"/>
              <a:t>Gebäude nicht unterkellert</a:t>
            </a:r>
          </a:p>
          <a:p>
            <a:pPr lvl="3"/>
            <a:r>
              <a:rPr lang="de-DE" dirty="0"/>
              <a:t>Bodenplatte getrennt</a:t>
            </a:r>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 – Zweischalige Haustrennwände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10" name="Grafik 9">
            <a:extLst>
              <a:ext uri="{FF2B5EF4-FFF2-40B4-BE49-F238E27FC236}">
                <a16:creationId xmlns:a16="http://schemas.microsoft.com/office/drawing/2014/main" id="{6BE2B41E-6E4B-468F-B44D-6CF2A48C4909}"/>
              </a:ext>
            </a:extLst>
          </p:cNvPr>
          <p:cNvPicPr>
            <a:picLocks noChangeAspect="1"/>
          </p:cNvPicPr>
          <p:nvPr/>
        </p:nvPicPr>
        <p:blipFill>
          <a:blip r:embed="rId2"/>
          <a:stretch>
            <a:fillRect/>
          </a:stretch>
        </p:blipFill>
        <p:spPr>
          <a:xfrm>
            <a:off x="6084746" y="1130118"/>
            <a:ext cx="5722853" cy="4813482"/>
          </a:xfrm>
          <a:prstGeom prst="rect">
            <a:avLst/>
          </a:prstGeom>
        </p:spPr>
      </p:pic>
      <p:pic>
        <p:nvPicPr>
          <p:cNvPr id="5" name="Grafik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011359" y="1466859"/>
            <a:ext cx="2628901" cy="4140000"/>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83422" y="1466859"/>
            <a:ext cx="2560599" cy="4140000"/>
          </a:xfrm>
          <a:prstGeom prst="rect">
            <a:avLst/>
          </a:prstGeom>
        </p:spPr>
      </p:pic>
    </p:spTree>
    <p:extLst>
      <p:ext uri="{BB962C8B-B14F-4D97-AF65-F5344CB8AC3E}">
        <p14:creationId xmlns:p14="http://schemas.microsoft.com/office/powerpoint/2010/main" val="22157819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6C3BEB29-BA16-48E4-A47C-EB31BCD8368D}"/>
              </a:ext>
            </a:extLst>
          </p:cNvPr>
          <p:cNvPicPr>
            <a:picLocks noChangeAspect="1"/>
          </p:cNvPicPr>
          <p:nvPr/>
        </p:nvPicPr>
        <p:blipFill>
          <a:blip r:embed="rId2"/>
          <a:stretch>
            <a:fillRect/>
          </a:stretch>
        </p:blipFill>
        <p:spPr>
          <a:xfrm>
            <a:off x="6096000" y="1125537"/>
            <a:ext cx="5750119" cy="4928422"/>
          </a:xfrm>
          <a:prstGeom prst="rect">
            <a:avLst/>
          </a:prstGeom>
        </p:spPr>
      </p:pic>
      <p:sp>
        <p:nvSpPr>
          <p:cNvPr id="5" name="Inhaltsplatzhalter 4"/>
          <p:cNvSpPr>
            <a:spLocks noGrp="1"/>
          </p:cNvSpPr>
          <p:nvPr>
            <p:ph idx="1"/>
          </p:nvPr>
        </p:nvSpPr>
        <p:spPr/>
        <p:txBody>
          <a:bodyPr/>
          <a:lstStyle/>
          <a:p>
            <a:r>
              <a:rPr lang="de-DE" dirty="0"/>
              <a:t>KS-Stürze nach allgemeiner bauaufsichtlicher Zulassung (</a:t>
            </a:r>
            <a:r>
              <a:rPr lang="de-DE" dirty="0" err="1"/>
              <a:t>abZ</a:t>
            </a:r>
            <a:r>
              <a:rPr lang="de-DE" dirty="0"/>
              <a:t>) zur Öffnungsüberdeckung</a:t>
            </a:r>
          </a:p>
          <a:p>
            <a:r>
              <a:rPr lang="de-DE" dirty="0"/>
              <a:t>KS-Flachsturz</a:t>
            </a:r>
          </a:p>
          <a:p>
            <a:pPr lvl="1"/>
            <a:r>
              <a:rPr lang="de-DE" dirty="0"/>
              <a:t>h ≤ 12,5 cm</a:t>
            </a:r>
          </a:p>
          <a:p>
            <a:pPr lvl="1"/>
            <a:r>
              <a:rPr lang="de-DE" dirty="0"/>
              <a:t>Herstellung der Druckzone (Übermauerung) auf der Baustelle </a:t>
            </a:r>
          </a:p>
          <a:p>
            <a:r>
              <a:rPr lang="de-DE" dirty="0"/>
              <a:t>KS-Fertigteilsturz</a:t>
            </a:r>
          </a:p>
          <a:p>
            <a:pPr lvl="1"/>
            <a:r>
              <a:rPr lang="de-DE" dirty="0"/>
              <a:t>h &gt; 12,5 cm</a:t>
            </a:r>
          </a:p>
          <a:p>
            <a:pPr lvl="1"/>
            <a:endParaRPr lang="de-DE" dirty="0"/>
          </a:p>
        </p:txBody>
      </p:sp>
      <p:sp>
        <p:nvSpPr>
          <p:cNvPr id="3" name="Titel 2"/>
          <p:cNvSpPr>
            <a:spLocks noGrp="1"/>
          </p:cNvSpPr>
          <p:nvPr>
            <p:ph type="title"/>
          </p:nvPr>
        </p:nvSpPr>
        <p:spPr/>
        <p:txBody>
          <a:bodyPr/>
          <a:lstStyle/>
          <a:p>
            <a:r>
              <a:rPr lang="de-DE" dirty="0"/>
              <a:t>Bauteile zur Systemergänzung</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09438" y="3306603"/>
            <a:ext cx="4523241" cy="2652237"/>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5742" y="726123"/>
            <a:ext cx="4376937" cy="2886462"/>
          </a:xfrm>
          <a:prstGeom prst="rect">
            <a:avLst/>
          </a:prstGeom>
        </p:spPr>
      </p:pic>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600728"/>
          </a:xfrm>
        </p:spPr>
        <p:txBody>
          <a:bodyPr>
            <a:normAutofit/>
          </a:bodyPr>
          <a:lstStyle/>
          <a:p>
            <a:r>
              <a:rPr lang="de-DE" dirty="0"/>
              <a:t>Brandschutz von Kalksandstein</a:t>
            </a:r>
          </a:p>
          <a:p>
            <a:pPr lvl="1"/>
            <a:r>
              <a:rPr lang="de-DE" dirty="0"/>
              <a:t>nicht brennbar</a:t>
            </a:r>
          </a:p>
          <a:p>
            <a:pPr lvl="1"/>
            <a:r>
              <a:rPr lang="de-DE" dirty="0"/>
              <a:t>Baustoffklasse A1</a:t>
            </a:r>
          </a:p>
          <a:p>
            <a:pPr lvl="1"/>
            <a:r>
              <a:rPr lang="de-DE" dirty="0"/>
              <a:t>im Brandfall wird zuerst das freie und das gebundene Kristallwasser abgebaut</a:t>
            </a:r>
          </a:p>
          <a:p>
            <a:pPr lvl="1"/>
            <a:r>
              <a:rPr lang="de-DE" dirty="0"/>
              <a:t>zwischen 300 °C bis 500 °C nimmt die Festigkeit sogar zu</a:t>
            </a:r>
          </a:p>
          <a:p>
            <a:pPr lvl="1"/>
            <a:r>
              <a:rPr lang="de-DE" dirty="0"/>
              <a:t>erst ab ca. 600 °C erfolgt ein Eingriff in die Struktur  </a:t>
            </a:r>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0925" y="1057524"/>
            <a:ext cx="4419599" cy="4790275"/>
          </a:xfrm>
          <a:prstGeom prst="rect">
            <a:avLst/>
          </a:prstGeom>
        </p:spPr>
      </p:pic>
    </p:spTree>
    <p:extLst>
      <p:ext uri="{BB962C8B-B14F-4D97-AF65-F5344CB8AC3E}">
        <p14:creationId xmlns:p14="http://schemas.microsoft.com/office/powerpoint/2010/main" val="4032881801"/>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0" y="1057524"/>
            <a:ext cx="6239745" cy="4659695"/>
          </a:xfrm>
        </p:spPr>
        <p:txBody>
          <a:bodyPr>
            <a:normAutofit/>
          </a:bodyPr>
          <a:lstStyle/>
          <a:p>
            <a:r>
              <a:rPr lang="de-DE" dirty="0"/>
              <a:t>Brandschutz</a:t>
            </a:r>
          </a:p>
          <a:p>
            <a:pPr lvl="1"/>
            <a:r>
              <a:rPr lang="de-DE" dirty="0"/>
              <a:t>Verwendbarkeitsnachweise</a:t>
            </a:r>
          </a:p>
          <a:p>
            <a:pPr lvl="2"/>
            <a:r>
              <a:rPr lang="de-DE" dirty="0"/>
              <a:t>für genormte Bauprodukte ist der Nachweis nach DIN EN 1996-1-2 zu führen</a:t>
            </a:r>
          </a:p>
          <a:p>
            <a:pPr lvl="3"/>
            <a:r>
              <a:rPr lang="de-DE" dirty="0"/>
              <a:t>Kalksandsteine sind Normprodukte!</a:t>
            </a:r>
          </a:p>
          <a:p>
            <a:pPr lvl="2"/>
            <a:r>
              <a:rPr lang="de-DE" dirty="0"/>
              <a:t>Für nicht genormte Bauprodukte wird benötigt:</a:t>
            </a:r>
          </a:p>
          <a:p>
            <a:pPr lvl="3"/>
            <a:r>
              <a:rPr lang="de-DE" dirty="0"/>
              <a:t>ein bauaufsichtliches Prüfzeugnis oder</a:t>
            </a:r>
          </a:p>
          <a:p>
            <a:pPr lvl="3"/>
            <a:r>
              <a:rPr lang="de-DE" dirty="0"/>
              <a:t>eine allgemeine bauaufsichtliche Zulassung oder</a:t>
            </a:r>
          </a:p>
          <a:p>
            <a:pPr lvl="3"/>
            <a:r>
              <a:rPr lang="de-DE" dirty="0"/>
              <a:t>eine Zustimmung im Einzelfall</a:t>
            </a:r>
          </a:p>
          <a:p>
            <a:pPr lvl="1"/>
            <a:r>
              <a:rPr lang="de-DE" dirty="0"/>
              <a:t>Der Brandschutz von Kalksandstein ist normativ geregelt</a:t>
            </a:r>
          </a:p>
          <a:p>
            <a:pPr lvl="1"/>
            <a:r>
              <a:rPr lang="de-DE" dirty="0"/>
              <a:t>Tragende Wände mit einer Feuerwiderstandsdauer von 90 min sind bereits ab einer Wanddicke von 115 mm unverputzt nachweisbar</a:t>
            </a:r>
          </a:p>
          <a:p>
            <a:pPr marL="279400" lvl="1" indent="0">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00925" y="1057524"/>
            <a:ext cx="4419599" cy="4790275"/>
          </a:xfrm>
          <a:prstGeom prst="rect">
            <a:avLst/>
          </a:prstGeom>
        </p:spPr>
      </p:pic>
    </p:spTree>
    <p:extLst>
      <p:ext uri="{BB962C8B-B14F-4D97-AF65-F5344CB8AC3E}">
        <p14:creationId xmlns:p14="http://schemas.microsoft.com/office/powerpoint/2010/main" val="3562119226"/>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72922BA-91E5-4652-8DC9-585A9D1BCDD5}"/>
              </a:ext>
            </a:extLst>
          </p:cNvPr>
          <p:cNvPicPr>
            <a:picLocks noChangeAspect="1"/>
          </p:cNvPicPr>
          <p:nvPr/>
        </p:nvPicPr>
        <p:blipFill>
          <a:blip r:embed="rId2"/>
          <a:stretch>
            <a:fillRect/>
          </a:stretch>
        </p:blipFill>
        <p:spPr>
          <a:xfrm>
            <a:off x="6096000" y="1057524"/>
            <a:ext cx="5722853" cy="4903728"/>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58069" cy="5218989"/>
          </a:xfrm>
        </p:spPr>
        <p:txBody>
          <a:bodyPr>
            <a:normAutofit/>
          </a:bodyPr>
          <a:lstStyle/>
          <a:p>
            <a:r>
              <a:rPr lang="de-DE" dirty="0"/>
              <a:t>Brandschutz</a:t>
            </a:r>
          </a:p>
          <a:p>
            <a:pPr lvl="1"/>
            <a:r>
              <a:rPr lang="de-DE" dirty="0"/>
              <a:t>Unterscheidung in Wandarten</a:t>
            </a:r>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2289" y="1855977"/>
            <a:ext cx="3480010" cy="4105275"/>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7426" y="1379112"/>
            <a:ext cx="5400000" cy="4260551"/>
          </a:xfrm>
          <a:prstGeom prst="rect">
            <a:avLst/>
          </a:prstGeom>
        </p:spPr>
      </p:pic>
    </p:spTree>
    <p:extLst>
      <p:ext uri="{BB962C8B-B14F-4D97-AF65-F5344CB8AC3E}">
        <p14:creationId xmlns:p14="http://schemas.microsoft.com/office/powerpoint/2010/main" val="2791760840"/>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190876"/>
          </a:xfrm>
        </p:spPr>
        <p:txBody>
          <a:bodyPr>
            <a:normAutofit/>
          </a:bodyPr>
          <a:lstStyle/>
          <a:p>
            <a:r>
              <a:rPr lang="de-DE" dirty="0"/>
              <a:t>Brandschutz</a:t>
            </a:r>
          </a:p>
          <a:p>
            <a:pPr lvl="1"/>
            <a:r>
              <a:rPr lang="de-DE" dirty="0"/>
              <a:t>Nicht tragende,</a:t>
            </a:r>
            <a:r>
              <a:rPr lang="de-DE" sz="900" dirty="0"/>
              <a:t> </a:t>
            </a:r>
            <a:r>
              <a:rPr lang="de-DE" dirty="0"/>
              <a:t>raumabschließende</a:t>
            </a:r>
            <a:r>
              <a:rPr lang="de-DE" sz="900" dirty="0"/>
              <a:t> </a:t>
            </a:r>
            <a:r>
              <a:rPr lang="de-DE" dirty="0"/>
              <a:t>Wände,</a:t>
            </a:r>
            <a:r>
              <a:rPr lang="de-DE" sz="900" dirty="0"/>
              <a:t> </a:t>
            </a:r>
            <a:r>
              <a:rPr lang="de-DE" dirty="0"/>
              <a:t>die</a:t>
            </a:r>
            <a:r>
              <a:rPr lang="de-DE" sz="900" dirty="0"/>
              <a:t> </a:t>
            </a:r>
            <a:r>
              <a:rPr lang="de-DE" dirty="0"/>
              <a:t>die Anforderung EI</a:t>
            </a:r>
            <a:r>
              <a:rPr lang="de-DE" sz="900" dirty="0"/>
              <a:t> </a:t>
            </a:r>
            <a:r>
              <a:rPr lang="de-DE" dirty="0"/>
              <a:t>90 ohne </a:t>
            </a:r>
            <a:r>
              <a:rPr lang="de-DE" dirty="0" err="1"/>
              <a:t>Stoßfugenvermörtelung</a:t>
            </a:r>
            <a:r>
              <a:rPr lang="de-DE" sz="900" dirty="0"/>
              <a:t> </a:t>
            </a:r>
            <a:r>
              <a:rPr lang="de-DE" dirty="0"/>
              <a:t>erfüllen</a:t>
            </a:r>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t="14828"/>
          <a:stretch/>
        </p:blipFill>
        <p:spPr>
          <a:xfrm>
            <a:off x="867605" y="2338516"/>
            <a:ext cx="10431193" cy="3396434"/>
          </a:xfrm>
          <a:prstGeom prst="rect">
            <a:avLst/>
          </a:prstGeom>
        </p:spPr>
      </p:pic>
    </p:spTree>
    <p:extLst>
      <p:ext uri="{BB962C8B-B14F-4D97-AF65-F5344CB8AC3E}">
        <p14:creationId xmlns:p14="http://schemas.microsoft.com/office/powerpoint/2010/main" val="98873252"/>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4876551"/>
          </a:xfrm>
        </p:spPr>
        <p:txBody>
          <a:bodyPr>
            <a:normAutofit/>
          </a:bodyPr>
          <a:lstStyle/>
          <a:p>
            <a:r>
              <a:rPr lang="de-DE" dirty="0"/>
              <a:t>Brandschutz</a:t>
            </a:r>
          </a:p>
          <a:p>
            <a:pPr lvl="1"/>
            <a:r>
              <a:rPr lang="de-DE" dirty="0"/>
              <a:t>Tragende,</a:t>
            </a:r>
            <a:r>
              <a:rPr lang="de-DE" sz="900" dirty="0"/>
              <a:t> </a:t>
            </a:r>
            <a:r>
              <a:rPr lang="de-DE" dirty="0"/>
              <a:t>raumabschließende</a:t>
            </a:r>
            <a:r>
              <a:rPr lang="de-DE" sz="900" dirty="0"/>
              <a:t> </a:t>
            </a:r>
            <a:r>
              <a:rPr lang="de-DE" dirty="0"/>
              <a:t>Wände,</a:t>
            </a:r>
            <a:r>
              <a:rPr lang="de-DE" sz="900" dirty="0"/>
              <a:t> </a:t>
            </a:r>
            <a:r>
              <a:rPr lang="de-DE" dirty="0"/>
              <a:t>die</a:t>
            </a:r>
            <a:r>
              <a:rPr lang="de-DE" sz="900" dirty="0"/>
              <a:t> </a:t>
            </a:r>
            <a:r>
              <a:rPr lang="de-DE" dirty="0"/>
              <a:t>die Anforderung REI</a:t>
            </a:r>
            <a:r>
              <a:rPr lang="de-DE" sz="900" dirty="0"/>
              <a:t> </a:t>
            </a:r>
            <a:r>
              <a:rPr lang="de-DE" dirty="0"/>
              <a:t>90 ohne </a:t>
            </a:r>
            <a:r>
              <a:rPr lang="de-DE" dirty="0" err="1"/>
              <a:t>Stoßfugenvermörtelung</a:t>
            </a:r>
            <a:r>
              <a:rPr lang="de-DE" sz="900" dirty="0"/>
              <a:t> </a:t>
            </a:r>
            <a:r>
              <a:rPr lang="de-DE" dirty="0"/>
              <a:t>erfüllen</a:t>
            </a:r>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t="9680"/>
          <a:stretch/>
        </p:blipFill>
        <p:spPr>
          <a:xfrm>
            <a:off x="2563120" y="1914525"/>
            <a:ext cx="7131200" cy="3936522"/>
          </a:xfrm>
          <a:prstGeom prst="rect">
            <a:avLst/>
          </a:prstGeom>
        </p:spPr>
      </p:pic>
    </p:spTree>
    <p:extLst>
      <p:ext uri="{BB962C8B-B14F-4D97-AF65-F5344CB8AC3E}">
        <p14:creationId xmlns:p14="http://schemas.microsoft.com/office/powerpoint/2010/main" val="2637832826"/>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007009"/>
          </a:xfrm>
        </p:spPr>
        <p:txBody>
          <a:bodyPr>
            <a:normAutofit/>
          </a:bodyPr>
          <a:lstStyle/>
          <a:p>
            <a:r>
              <a:rPr lang="de-DE" dirty="0"/>
              <a:t>Brandschutz</a:t>
            </a:r>
          </a:p>
          <a:p>
            <a:pPr lvl="1"/>
            <a:r>
              <a:rPr lang="de-DE" dirty="0"/>
              <a:t>Tragende,</a:t>
            </a:r>
            <a:r>
              <a:rPr lang="de-DE" sz="900" dirty="0"/>
              <a:t> </a:t>
            </a:r>
            <a:r>
              <a:rPr lang="de-DE" dirty="0"/>
              <a:t>nichtraumabschließende</a:t>
            </a:r>
            <a:r>
              <a:rPr lang="de-DE" sz="900" dirty="0"/>
              <a:t> </a:t>
            </a:r>
            <a:r>
              <a:rPr lang="de-DE" dirty="0"/>
              <a:t>Wände,</a:t>
            </a:r>
            <a:r>
              <a:rPr lang="de-DE" sz="900" dirty="0"/>
              <a:t> </a:t>
            </a:r>
            <a:r>
              <a:rPr lang="de-DE" dirty="0"/>
              <a:t>die</a:t>
            </a:r>
            <a:r>
              <a:rPr lang="de-DE" sz="900" dirty="0"/>
              <a:t> </a:t>
            </a:r>
            <a:r>
              <a:rPr lang="de-DE" dirty="0"/>
              <a:t>die Anforderung R</a:t>
            </a:r>
            <a:r>
              <a:rPr lang="de-DE" sz="900" dirty="0"/>
              <a:t> </a:t>
            </a:r>
            <a:r>
              <a:rPr lang="de-DE" dirty="0"/>
              <a:t>90 ohne </a:t>
            </a:r>
            <a:r>
              <a:rPr lang="de-DE" dirty="0" err="1"/>
              <a:t>Stoßfugenvermörtelung</a:t>
            </a:r>
            <a:r>
              <a:rPr lang="de-DE" sz="900" dirty="0"/>
              <a:t> </a:t>
            </a:r>
            <a:r>
              <a:rPr lang="de-DE" dirty="0"/>
              <a:t>erfüllen</a:t>
            </a:r>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t="8056"/>
          <a:stretch/>
        </p:blipFill>
        <p:spPr>
          <a:xfrm>
            <a:off x="3047999" y="1972633"/>
            <a:ext cx="6166077" cy="4130000"/>
          </a:xfrm>
          <a:prstGeom prst="rect">
            <a:avLst/>
          </a:prstGeom>
        </p:spPr>
      </p:pic>
    </p:spTree>
    <p:extLst>
      <p:ext uri="{BB962C8B-B14F-4D97-AF65-F5344CB8AC3E}">
        <p14:creationId xmlns:p14="http://schemas.microsoft.com/office/powerpoint/2010/main" val="3914144444"/>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958418"/>
          </a:xfrm>
        </p:spPr>
        <p:txBody>
          <a:bodyPr>
            <a:normAutofit/>
          </a:bodyPr>
          <a:lstStyle/>
          <a:p>
            <a:r>
              <a:rPr lang="de-DE" dirty="0"/>
              <a:t>Brandschutz</a:t>
            </a:r>
          </a:p>
          <a:p>
            <a:pPr lvl="1"/>
            <a:r>
              <a:rPr lang="de-DE" dirty="0"/>
              <a:t>Tragende, nichtraumabschließende einschalige Wände, Länge L ≥ 1,0 m, die die Anforderung R 90 ohne Stoßfugenvermörtelung erfüllen</a:t>
            </a:r>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t="8056"/>
          <a:stretch/>
        </p:blipFill>
        <p:spPr>
          <a:xfrm>
            <a:off x="3047999" y="1972633"/>
            <a:ext cx="6166077" cy="4130000"/>
          </a:xfrm>
          <a:prstGeom prst="rect">
            <a:avLst/>
          </a:prstGeom>
        </p:spPr>
      </p:pic>
    </p:spTree>
    <p:extLst>
      <p:ext uri="{BB962C8B-B14F-4D97-AF65-F5344CB8AC3E}">
        <p14:creationId xmlns:p14="http://schemas.microsoft.com/office/powerpoint/2010/main" val="2650029879"/>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300151"/>
          </a:xfrm>
        </p:spPr>
        <p:txBody>
          <a:bodyPr>
            <a:normAutofit/>
          </a:bodyPr>
          <a:lstStyle/>
          <a:p>
            <a:r>
              <a:rPr lang="de-DE" dirty="0"/>
              <a:t>Brandschutz</a:t>
            </a:r>
          </a:p>
          <a:p>
            <a:pPr lvl="1"/>
            <a:r>
              <a:rPr lang="de-DE" dirty="0"/>
              <a:t>Tragende, nichtraumabschließende einschalige Wände, Länge L &lt; 1,0 m, die die Anforderung R 90 ohne Stoßfugenvermörtelung erfüllen</a:t>
            </a:r>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t="7500"/>
          <a:stretch/>
        </p:blipFill>
        <p:spPr>
          <a:xfrm>
            <a:off x="3291950" y="1962149"/>
            <a:ext cx="5684379" cy="4126989"/>
          </a:xfrm>
          <a:prstGeom prst="rect">
            <a:avLst/>
          </a:prstGeom>
        </p:spPr>
      </p:pic>
    </p:spTree>
    <p:extLst>
      <p:ext uri="{BB962C8B-B14F-4D97-AF65-F5344CB8AC3E}">
        <p14:creationId xmlns:p14="http://schemas.microsoft.com/office/powerpoint/2010/main" val="1006348554"/>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958418"/>
          </a:xfrm>
        </p:spPr>
        <p:txBody>
          <a:bodyPr>
            <a:normAutofit/>
          </a:bodyPr>
          <a:lstStyle/>
          <a:p>
            <a:r>
              <a:rPr lang="de-DE" dirty="0"/>
              <a:t>Brandschutz</a:t>
            </a:r>
          </a:p>
          <a:p>
            <a:pPr lvl="1"/>
            <a:r>
              <a:rPr lang="de-DE" dirty="0"/>
              <a:t>Raumabschließende</a:t>
            </a:r>
            <a:r>
              <a:rPr lang="de-DE" sz="900" dirty="0"/>
              <a:t> </a:t>
            </a:r>
            <a:r>
              <a:rPr lang="de-DE" dirty="0"/>
              <a:t>Brandwände,</a:t>
            </a:r>
            <a:r>
              <a:rPr lang="de-DE" sz="900" dirty="0"/>
              <a:t> </a:t>
            </a:r>
            <a:r>
              <a:rPr lang="de-DE" dirty="0"/>
              <a:t>die</a:t>
            </a:r>
            <a:r>
              <a:rPr lang="de-DE" sz="900" dirty="0"/>
              <a:t> </a:t>
            </a:r>
            <a:r>
              <a:rPr lang="de-DE" dirty="0"/>
              <a:t>die Anforderung REI-M</a:t>
            </a:r>
            <a:r>
              <a:rPr lang="de-DE" sz="900" dirty="0"/>
              <a:t> </a:t>
            </a:r>
            <a:r>
              <a:rPr lang="de-DE" dirty="0"/>
              <a:t>90 und EI-M 90 ohne </a:t>
            </a:r>
            <a:r>
              <a:rPr lang="de-DE" dirty="0" err="1"/>
              <a:t>Stoßfugenvermörtelung</a:t>
            </a:r>
            <a:r>
              <a:rPr lang="de-DE" sz="900" dirty="0"/>
              <a:t> </a:t>
            </a:r>
            <a:r>
              <a:rPr lang="de-DE" dirty="0"/>
              <a:t>erfüllen, sowie Komplextrennwände</a:t>
            </a:r>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t="9387"/>
          <a:stretch/>
        </p:blipFill>
        <p:spPr>
          <a:xfrm>
            <a:off x="2369137" y="2036137"/>
            <a:ext cx="7527338" cy="3933306"/>
          </a:xfrm>
          <a:prstGeom prst="rect">
            <a:avLst/>
          </a:prstGeom>
        </p:spPr>
      </p:pic>
    </p:spTree>
    <p:extLst>
      <p:ext uri="{BB962C8B-B14F-4D97-AF65-F5344CB8AC3E}">
        <p14:creationId xmlns:p14="http://schemas.microsoft.com/office/powerpoint/2010/main" val="2948963976"/>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58069" cy="5108326"/>
          </a:xfrm>
        </p:spPr>
        <p:txBody>
          <a:bodyPr>
            <a:normAutofit/>
          </a:bodyPr>
          <a:lstStyle/>
          <a:p>
            <a:r>
              <a:rPr lang="de-DE" dirty="0"/>
              <a:t>Brandschutz</a:t>
            </a:r>
            <a:endParaRPr lang="de-DE" sz="400" dirty="0"/>
          </a:p>
          <a:p>
            <a:pPr lvl="1"/>
            <a:r>
              <a:rPr lang="de-DE" dirty="0"/>
              <a:t>Einbauten, Schlitze, Steckdosen</a:t>
            </a:r>
          </a:p>
          <a:p>
            <a:pPr lvl="2"/>
            <a:r>
              <a:rPr lang="de-DE" dirty="0"/>
              <a:t>In Wanddicken 100 mm und 115 mm dürfen nur einseitig Steckdosen eingebaut werden</a:t>
            </a:r>
          </a:p>
          <a:p>
            <a:pPr lvl="2"/>
            <a:r>
              <a:rPr lang="de-DE" dirty="0"/>
              <a:t>In Wanddicken ab 140 mm auch beidseitig</a:t>
            </a:r>
          </a:p>
          <a:p>
            <a:pPr lvl="2"/>
            <a:r>
              <a:rPr lang="de-DE" dirty="0"/>
              <a:t>Mindestrestwanddicke 60 mm</a:t>
            </a:r>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KS-Innenwände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848600" y="1057524"/>
            <a:ext cx="3971924" cy="4983880"/>
          </a:xfrm>
          <a:prstGeom prst="rect">
            <a:avLst/>
          </a:prstGeom>
        </p:spPr>
      </p:pic>
    </p:spTree>
    <p:extLst>
      <p:ext uri="{BB962C8B-B14F-4D97-AF65-F5344CB8AC3E}">
        <p14:creationId xmlns:p14="http://schemas.microsoft.com/office/powerpoint/2010/main" val="2558528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8A431CE8-A82B-4CED-BC54-09F3330B6978}"/>
              </a:ext>
            </a:extLst>
          </p:cNvPr>
          <p:cNvPicPr>
            <a:picLocks noChangeAspect="1"/>
          </p:cNvPicPr>
          <p:nvPr/>
        </p:nvPicPr>
        <p:blipFill>
          <a:blip r:embed="rId2"/>
          <a:stretch>
            <a:fillRect/>
          </a:stretch>
        </p:blipFill>
        <p:spPr>
          <a:xfrm>
            <a:off x="6096000" y="1125537"/>
            <a:ext cx="5750119" cy="4928422"/>
          </a:xfrm>
          <a:prstGeom prst="rect">
            <a:avLst/>
          </a:prstGeom>
        </p:spPr>
      </p:pic>
      <p:sp>
        <p:nvSpPr>
          <p:cNvPr id="5" name="Inhaltsplatzhalter 4"/>
          <p:cNvSpPr>
            <a:spLocks noGrp="1"/>
          </p:cNvSpPr>
          <p:nvPr>
            <p:ph idx="1"/>
          </p:nvPr>
        </p:nvSpPr>
        <p:spPr/>
        <p:txBody>
          <a:bodyPr/>
          <a:lstStyle/>
          <a:p>
            <a:r>
              <a:rPr lang="de-DE" dirty="0"/>
              <a:t>KS-U-Schalen</a:t>
            </a:r>
          </a:p>
          <a:p>
            <a:pPr lvl="1"/>
            <a:r>
              <a:rPr lang="de-DE" dirty="0"/>
              <a:t>Kalksandstein-Formsteine nach DIN EN 771-2 und DIN 20000-402</a:t>
            </a:r>
          </a:p>
          <a:p>
            <a:pPr lvl="1"/>
            <a:r>
              <a:rPr lang="de-DE" dirty="0"/>
              <a:t>Einsatz z.B. für Ringbalken, Stürze, Stützen und Installationsschlitze im Mauerwerk</a:t>
            </a:r>
          </a:p>
        </p:txBody>
      </p:sp>
      <p:sp>
        <p:nvSpPr>
          <p:cNvPr id="3" name="Titel 2"/>
          <p:cNvSpPr>
            <a:spLocks noGrp="1"/>
          </p:cNvSpPr>
          <p:nvPr>
            <p:ph type="title"/>
          </p:nvPr>
        </p:nvSpPr>
        <p:spPr/>
        <p:txBody>
          <a:bodyPr/>
          <a:lstStyle/>
          <a:p>
            <a:r>
              <a:rPr lang="de-DE" dirty="0"/>
              <a:t>Bauteile zur Systemergänzung</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48554" y="1427250"/>
            <a:ext cx="4465329" cy="4379985"/>
          </a:xfrm>
          <a:prstGeom prst="rect">
            <a:avLst/>
          </a:prstGeom>
        </p:spPr>
      </p:pic>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normAutofit/>
          </a:bodyPr>
          <a:lstStyle/>
          <a:p>
            <a:r>
              <a:rPr lang="de-DE" dirty="0"/>
              <a:t>Deckenauflager: Schwindverformungen durch Kalksandsteine und Stahlbeton für reale Gebäudelängen</a:t>
            </a:r>
          </a:p>
          <a:p>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t="6607"/>
          <a:stretch/>
        </p:blipFill>
        <p:spPr>
          <a:xfrm>
            <a:off x="927718" y="1772225"/>
            <a:ext cx="10412844" cy="3690035"/>
          </a:xfrm>
          <a:prstGeom prst="rect">
            <a:avLst/>
          </a:prstGeom>
        </p:spPr>
      </p:pic>
    </p:spTree>
    <p:extLst>
      <p:ext uri="{BB962C8B-B14F-4D97-AF65-F5344CB8AC3E}">
        <p14:creationId xmlns:p14="http://schemas.microsoft.com/office/powerpoint/2010/main" val="302082658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normAutofit/>
          </a:bodyPr>
          <a:lstStyle/>
          <a:p>
            <a:r>
              <a:rPr lang="de-DE" dirty="0"/>
              <a:t>Deckenauflager: Temperaturverformungen durch Kalksandsteine und Stahlbeton für reale Gebäudelängen</a:t>
            </a:r>
          </a:p>
          <a:p>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t="8680"/>
          <a:stretch/>
        </p:blipFill>
        <p:spPr>
          <a:xfrm>
            <a:off x="872193" y="2227889"/>
            <a:ext cx="10422019" cy="2778707"/>
          </a:xfrm>
          <a:prstGeom prst="rect">
            <a:avLst/>
          </a:prstGeom>
        </p:spPr>
      </p:pic>
    </p:spTree>
    <p:extLst>
      <p:ext uri="{BB962C8B-B14F-4D97-AF65-F5344CB8AC3E}">
        <p14:creationId xmlns:p14="http://schemas.microsoft.com/office/powerpoint/2010/main" val="3122098991"/>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58069" cy="5108326"/>
          </a:xfrm>
        </p:spPr>
        <p:txBody>
          <a:bodyPr>
            <a:normAutofit/>
          </a:bodyPr>
          <a:lstStyle/>
          <a:p>
            <a:r>
              <a:rPr lang="de-DE" dirty="0"/>
              <a:t>Empfehlungen für Deckenauflager</a:t>
            </a:r>
          </a:p>
          <a:p>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t="14454"/>
          <a:stretch/>
        </p:blipFill>
        <p:spPr>
          <a:xfrm>
            <a:off x="1222986" y="1440000"/>
            <a:ext cx="9746029" cy="4582877"/>
          </a:xfrm>
          <a:prstGeom prst="rect">
            <a:avLst/>
          </a:prstGeom>
        </p:spPr>
      </p:pic>
    </p:spTree>
    <p:extLst>
      <p:ext uri="{BB962C8B-B14F-4D97-AF65-F5344CB8AC3E}">
        <p14:creationId xmlns:p14="http://schemas.microsoft.com/office/powerpoint/2010/main" val="329087139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58069" cy="5108326"/>
          </a:xfrm>
        </p:spPr>
        <p:txBody>
          <a:bodyPr>
            <a:normAutofit/>
          </a:bodyPr>
          <a:lstStyle/>
          <a:p>
            <a:r>
              <a:rPr lang="de-DE" dirty="0"/>
              <a:t>Empfehlungen für Deckenauflager</a:t>
            </a:r>
          </a:p>
          <a:p>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t="6211"/>
          <a:stretch/>
        </p:blipFill>
        <p:spPr>
          <a:xfrm>
            <a:off x="1224000" y="1440000"/>
            <a:ext cx="9745200" cy="3880907"/>
          </a:xfrm>
          <a:prstGeom prst="rect">
            <a:avLst/>
          </a:prstGeom>
        </p:spPr>
      </p:pic>
    </p:spTree>
    <p:extLst>
      <p:ext uri="{BB962C8B-B14F-4D97-AF65-F5344CB8AC3E}">
        <p14:creationId xmlns:p14="http://schemas.microsoft.com/office/powerpoint/2010/main" val="375915391"/>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58069" cy="5108326"/>
          </a:xfrm>
        </p:spPr>
        <p:txBody>
          <a:bodyPr>
            <a:normAutofit/>
          </a:bodyPr>
          <a:lstStyle/>
          <a:p>
            <a:r>
              <a:rPr lang="de-DE" dirty="0"/>
              <a:t>Empfehlungen für Deckenauflager</a:t>
            </a:r>
          </a:p>
          <a:p>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4000" y="1440000"/>
            <a:ext cx="9745200" cy="2862758"/>
          </a:xfrm>
          <a:prstGeom prst="rect">
            <a:avLst/>
          </a:prstGeom>
        </p:spPr>
      </p:pic>
    </p:spTree>
    <p:extLst>
      <p:ext uri="{BB962C8B-B14F-4D97-AF65-F5344CB8AC3E}">
        <p14:creationId xmlns:p14="http://schemas.microsoft.com/office/powerpoint/2010/main" val="3866840657"/>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58069" cy="5108326"/>
          </a:xfrm>
        </p:spPr>
        <p:txBody>
          <a:bodyPr>
            <a:normAutofit/>
          </a:bodyPr>
          <a:lstStyle/>
          <a:p>
            <a:r>
              <a:rPr lang="de-DE" dirty="0"/>
              <a:t>Empfehlungen für Deckenauflager</a:t>
            </a:r>
          </a:p>
          <a:p>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24000" y="1440000"/>
            <a:ext cx="9745200" cy="3248400"/>
          </a:xfrm>
          <a:prstGeom prst="rect">
            <a:avLst/>
          </a:prstGeom>
        </p:spPr>
      </p:pic>
    </p:spTree>
    <p:extLst>
      <p:ext uri="{BB962C8B-B14F-4D97-AF65-F5344CB8AC3E}">
        <p14:creationId xmlns:p14="http://schemas.microsoft.com/office/powerpoint/2010/main" val="3301069897"/>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58069" cy="5108326"/>
          </a:xfrm>
        </p:spPr>
        <p:txBody>
          <a:bodyPr>
            <a:normAutofit/>
          </a:bodyPr>
          <a:lstStyle/>
          <a:p>
            <a:r>
              <a:rPr lang="de-DE" dirty="0"/>
              <a:t>Ringanker/-balken</a:t>
            </a:r>
          </a:p>
          <a:p>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a:extLst>
              <a:ext uri="{FF2B5EF4-FFF2-40B4-BE49-F238E27FC236}">
                <a16:creationId xmlns:a16="http://schemas.microsoft.com/office/drawing/2014/main" id="{872922BA-91E5-4652-8DC9-585A9D1BCDD5}"/>
              </a:ext>
            </a:extLst>
          </p:cNvPr>
          <p:cNvPicPr>
            <a:picLocks noChangeAspect="1"/>
          </p:cNvPicPr>
          <p:nvPr/>
        </p:nvPicPr>
        <p:blipFill>
          <a:blip r:embed="rId2"/>
          <a:stretch>
            <a:fillRect/>
          </a:stretch>
        </p:blipFill>
        <p:spPr>
          <a:xfrm>
            <a:off x="447758" y="1564794"/>
            <a:ext cx="11371096" cy="4396458"/>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6354" y="1702098"/>
            <a:ext cx="8813903" cy="4121849"/>
          </a:xfrm>
          <a:prstGeom prst="rect">
            <a:avLst/>
          </a:prstGeom>
        </p:spPr>
      </p:pic>
    </p:spTree>
    <p:extLst>
      <p:ext uri="{BB962C8B-B14F-4D97-AF65-F5344CB8AC3E}">
        <p14:creationId xmlns:p14="http://schemas.microsoft.com/office/powerpoint/2010/main" val="65892166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872922BA-91E5-4652-8DC9-585A9D1BCDD5}"/>
              </a:ext>
            </a:extLst>
          </p:cNvPr>
          <p:cNvPicPr>
            <a:picLocks noChangeAspect="1"/>
          </p:cNvPicPr>
          <p:nvPr/>
        </p:nvPicPr>
        <p:blipFill>
          <a:blip r:embed="rId2"/>
          <a:stretch>
            <a:fillRect/>
          </a:stretch>
        </p:blipFill>
        <p:spPr>
          <a:xfrm>
            <a:off x="447758" y="1564794"/>
            <a:ext cx="11371096" cy="4396458"/>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108326"/>
          </a:xfrm>
        </p:spPr>
        <p:txBody>
          <a:bodyPr>
            <a:normAutofit/>
          </a:bodyPr>
          <a:lstStyle/>
          <a:p>
            <a:r>
              <a:rPr lang="de-DE" dirty="0"/>
              <a:t>Konstruktive Maßnahmen zur Zentrierung der Deckenauflagerkraft</a:t>
            </a:r>
          </a:p>
          <a:p>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7866" y="1706028"/>
            <a:ext cx="9150671" cy="4113990"/>
          </a:xfrm>
          <a:prstGeom prst="rect">
            <a:avLst/>
          </a:prstGeom>
        </p:spPr>
      </p:pic>
    </p:spTree>
    <p:extLst>
      <p:ext uri="{BB962C8B-B14F-4D97-AF65-F5344CB8AC3E}">
        <p14:creationId xmlns:p14="http://schemas.microsoft.com/office/powerpoint/2010/main" val="2850217452"/>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108326"/>
          </a:xfrm>
        </p:spPr>
        <p:txBody>
          <a:bodyPr>
            <a:normAutofit/>
          </a:bodyPr>
          <a:lstStyle/>
          <a:p>
            <a:r>
              <a:rPr lang="de-DE" dirty="0"/>
              <a:t>Seitliche Wandanschlüsse für nicht tragende Innenwände</a:t>
            </a:r>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t="15545"/>
          <a:stretch/>
        </p:blipFill>
        <p:spPr>
          <a:xfrm>
            <a:off x="965944" y="2033643"/>
            <a:ext cx="10336392" cy="3156088"/>
          </a:xfrm>
          <a:prstGeom prst="rect">
            <a:avLst/>
          </a:prstGeom>
        </p:spPr>
      </p:pic>
    </p:spTree>
    <p:extLst>
      <p:ext uri="{BB962C8B-B14F-4D97-AF65-F5344CB8AC3E}">
        <p14:creationId xmlns:p14="http://schemas.microsoft.com/office/powerpoint/2010/main" val="4068185169"/>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108326"/>
          </a:xfrm>
        </p:spPr>
        <p:txBody>
          <a:bodyPr>
            <a:normAutofit/>
          </a:bodyPr>
          <a:lstStyle/>
          <a:p>
            <a:r>
              <a:rPr lang="de-DE" dirty="0"/>
              <a:t>Seitliche Wandanschlüsse für nicht tragende Innenwände</a:t>
            </a:r>
            <a:endParaRPr lang="de-DE" sz="400" dirty="0"/>
          </a:p>
          <a:p>
            <a:pPr lvl="2"/>
            <a:endParaRPr lang="de-DE" dirty="0"/>
          </a:p>
          <a:p>
            <a:pPr lvl="2"/>
            <a:endParaRPr lang="de-DE" dirty="0"/>
          </a:p>
          <a:p>
            <a:pPr lvl="2"/>
            <a:endParaRPr lang="de-DE" dirty="0"/>
          </a:p>
          <a:p>
            <a:pPr lvl="2"/>
            <a:endParaRPr lang="de-DE" dirty="0"/>
          </a:p>
          <a:p>
            <a:pPr lvl="2"/>
            <a:endParaRPr lang="de-DE" dirty="0"/>
          </a:p>
        </p:txBody>
      </p:sp>
      <p:pic>
        <p:nvPicPr>
          <p:cNvPr id="6" name="Grafik 5">
            <a:extLst>
              <a:ext uri="{FF2B5EF4-FFF2-40B4-BE49-F238E27FC236}">
                <a16:creationId xmlns:a16="http://schemas.microsoft.com/office/drawing/2014/main" id="{9ECA5D60-3D6E-4F48-BB0D-D63A9379A9CF}"/>
              </a:ext>
            </a:extLst>
          </p:cNvPr>
          <p:cNvPicPr>
            <a:picLocks noChangeAspect="1"/>
          </p:cNvPicPr>
          <p:nvPr/>
        </p:nvPicPr>
        <p:blipFill rotWithShape="1">
          <a:blip r:embed="rId2"/>
          <a:srcRect/>
          <a:stretch/>
        </p:blipFill>
        <p:spPr>
          <a:xfrm>
            <a:off x="1563613" y="1657719"/>
            <a:ext cx="9141054" cy="366344"/>
          </a:xfrm>
          <a:prstGeom prst="rect">
            <a:avLst/>
          </a:prstGeom>
        </p:spPr>
      </p:pic>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944" y="2015356"/>
            <a:ext cx="10336392" cy="3192661"/>
          </a:xfrm>
          <a:prstGeom prst="rect">
            <a:avLst/>
          </a:prstGeom>
        </p:spPr>
      </p:pic>
    </p:spTree>
    <p:extLst>
      <p:ext uri="{BB962C8B-B14F-4D97-AF65-F5344CB8AC3E}">
        <p14:creationId xmlns:p14="http://schemas.microsoft.com/office/powerpoint/2010/main" val="3564126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920FB4BD-327A-4BB3-B145-81B03AC8A299}"/>
              </a:ext>
            </a:extLst>
          </p:cNvPr>
          <p:cNvPicPr>
            <a:picLocks noChangeAspect="1"/>
          </p:cNvPicPr>
          <p:nvPr/>
        </p:nvPicPr>
        <p:blipFill>
          <a:blip r:embed="rId2"/>
          <a:stretch>
            <a:fillRect/>
          </a:stretch>
        </p:blipFill>
        <p:spPr>
          <a:xfrm>
            <a:off x="473352" y="3248939"/>
            <a:ext cx="11372767" cy="2828963"/>
          </a:xfrm>
          <a:prstGeom prst="rect">
            <a:avLst/>
          </a:prstGeom>
        </p:spPr>
      </p:pic>
      <p:sp>
        <p:nvSpPr>
          <p:cNvPr id="5" name="Inhaltsplatzhalter 4"/>
          <p:cNvSpPr>
            <a:spLocks noGrp="1"/>
          </p:cNvSpPr>
          <p:nvPr>
            <p:ph idx="1"/>
          </p:nvPr>
        </p:nvSpPr>
        <p:spPr/>
        <p:txBody>
          <a:bodyPr/>
          <a:lstStyle/>
          <a:p>
            <a:r>
              <a:rPr lang="de-DE" dirty="0"/>
              <a:t>KS-E-Steine</a:t>
            </a:r>
          </a:p>
          <a:p>
            <a:pPr lvl="1"/>
            <a:r>
              <a:rPr lang="de-DE" dirty="0"/>
              <a:t>Kalksandstein nach DIN EN 771-2 und DIN 20000-402 </a:t>
            </a:r>
          </a:p>
          <a:p>
            <a:pPr lvl="1"/>
            <a:r>
              <a:rPr lang="de-DE" dirty="0"/>
              <a:t>mit durchgehenden vertikalen Installationskanälen (</a:t>
            </a:r>
            <a:r>
              <a:rPr lang="de-DE" dirty="0">
                <a:ea typeface="Cambria Math"/>
              </a:rPr>
              <a:t>∅ ≤ 60 mm) im Abstand 12,5 / 25 cm</a:t>
            </a:r>
          </a:p>
          <a:p>
            <a:pPr lvl="1"/>
            <a:r>
              <a:rPr lang="de-DE" dirty="0">
                <a:ea typeface="Cambria Math"/>
              </a:rPr>
              <a:t>Sind so im Verband zu mauern, dass über die gesamte </a:t>
            </a:r>
            <a:r>
              <a:rPr lang="de-DE" dirty="0" err="1">
                <a:ea typeface="Cambria Math"/>
              </a:rPr>
              <a:t>Wandhöhe</a:t>
            </a:r>
            <a:r>
              <a:rPr lang="de-DE" dirty="0">
                <a:ea typeface="Cambria Math"/>
              </a:rPr>
              <a:t> eines Geschosses durchgehende Kanäle entstehen.</a:t>
            </a:r>
          </a:p>
          <a:p>
            <a:pPr lvl="1"/>
            <a:r>
              <a:rPr lang="de-DE" dirty="0">
                <a:ea typeface="Cambria Math"/>
              </a:rPr>
              <a:t>In die Kanäle werden Leerrohre für die Installation eingezogen.</a:t>
            </a:r>
          </a:p>
          <a:p>
            <a:pPr lvl="1"/>
            <a:r>
              <a:rPr lang="de-DE" dirty="0">
                <a:ea typeface="Cambria Math"/>
              </a:rPr>
              <a:t>Vorteil: Installationsleitungen müssen nicht </a:t>
            </a:r>
            <a:r>
              <a:rPr lang="de-DE" dirty="0" err="1">
                <a:ea typeface="Cambria Math"/>
              </a:rPr>
              <a:t>eingefräst</a:t>
            </a:r>
            <a:r>
              <a:rPr lang="de-DE" dirty="0">
                <a:ea typeface="Cambria Math"/>
              </a:rPr>
              <a:t> werden.</a:t>
            </a:r>
            <a:endParaRPr lang="de-DE" dirty="0"/>
          </a:p>
        </p:txBody>
      </p:sp>
      <p:sp>
        <p:nvSpPr>
          <p:cNvPr id="3" name="Titel 2"/>
          <p:cNvSpPr>
            <a:spLocks noGrp="1"/>
          </p:cNvSpPr>
          <p:nvPr>
            <p:ph type="title"/>
          </p:nvPr>
        </p:nvSpPr>
        <p:spPr/>
        <p:txBody>
          <a:bodyPr/>
          <a:lstStyle/>
          <a:p>
            <a:r>
              <a:rPr lang="de-DE" dirty="0"/>
              <a:t>Bauteile zur Systemergänzung</a:t>
            </a:r>
          </a:p>
        </p:txBody>
      </p:sp>
      <p:sp>
        <p:nvSpPr>
          <p:cNvPr id="7"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2: Kalksandsteine</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67600" y="3297340"/>
            <a:ext cx="2599743" cy="2780562"/>
          </a:xfrm>
          <a:prstGeom prst="rect">
            <a:avLst/>
          </a:prstGeom>
        </p:spPr>
      </p:pic>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92349" y="3302464"/>
            <a:ext cx="6214286" cy="2775438"/>
          </a:xfrm>
          <a:prstGeom prst="rect">
            <a:avLst/>
          </a:prstGeom>
        </p:spPr>
      </p:pic>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108326"/>
          </a:xfrm>
        </p:spPr>
        <p:txBody>
          <a:bodyPr>
            <a:normAutofit/>
          </a:bodyPr>
          <a:lstStyle/>
          <a:p>
            <a:r>
              <a:rPr lang="de-DE" dirty="0"/>
              <a:t>Seitliche Wandanschlüsse für nicht tragende Innenwände</a:t>
            </a:r>
            <a:endParaRPr lang="de-DE" sz="400" dirty="0"/>
          </a:p>
          <a:p>
            <a:pPr lvl="2"/>
            <a:endParaRPr lang="de-DE" dirty="0"/>
          </a:p>
          <a:p>
            <a:pPr lvl="2"/>
            <a:endParaRPr lang="de-DE" dirty="0"/>
          </a:p>
          <a:p>
            <a:pPr lvl="2"/>
            <a:endParaRPr lang="de-DE" dirty="0"/>
          </a:p>
          <a:p>
            <a:pPr lvl="2"/>
            <a:endParaRPr lang="de-DE" dirty="0"/>
          </a:p>
          <a:p>
            <a:pPr lvl="2"/>
            <a:endParaRPr lang="de-DE" dirty="0"/>
          </a:p>
        </p:txBody>
      </p:sp>
      <p:pic>
        <p:nvPicPr>
          <p:cNvPr id="6" name="Grafik 5">
            <a:extLst>
              <a:ext uri="{FF2B5EF4-FFF2-40B4-BE49-F238E27FC236}">
                <a16:creationId xmlns:a16="http://schemas.microsoft.com/office/drawing/2014/main" id="{9ECA5D60-3D6E-4F48-BB0D-D63A9379A9CF}"/>
              </a:ext>
            </a:extLst>
          </p:cNvPr>
          <p:cNvPicPr>
            <a:picLocks noChangeAspect="1"/>
          </p:cNvPicPr>
          <p:nvPr/>
        </p:nvPicPr>
        <p:blipFill rotWithShape="1">
          <a:blip r:embed="rId2"/>
          <a:srcRect/>
          <a:stretch/>
        </p:blipFill>
        <p:spPr>
          <a:xfrm>
            <a:off x="1563613" y="1657719"/>
            <a:ext cx="9141054" cy="366344"/>
          </a:xfrm>
          <a:prstGeom prst="rect">
            <a:avLst/>
          </a:prstGeom>
        </p:spPr>
      </p:pic>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5944" y="1893032"/>
            <a:ext cx="10336392" cy="3437309"/>
          </a:xfrm>
          <a:prstGeom prst="rect">
            <a:avLst/>
          </a:prstGeom>
        </p:spPr>
      </p:pic>
    </p:spTree>
    <p:extLst>
      <p:ext uri="{BB962C8B-B14F-4D97-AF65-F5344CB8AC3E}">
        <p14:creationId xmlns:p14="http://schemas.microsoft.com/office/powerpoint/2010/main" val="419766524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108326"/>
          </a:xfrm>
        </p:spPr>
        <p:txBody>
          <a:bodyPr>
            <a:normAutofit/>
          </a:bodyPr>
          <a:lstStyle/>
          <a:p>
            <a:r>
              <a:rPr lang="de-DE" dirty="0"/>
              <a:t>Seitliche Wandanschlüsse für nicht tragende Innenwände</a:t>
            </a:r>
            <a:endParaRPr lang="de-DE" sz="400" dirty="0"/>
          </a:p>
          <a:p>
            <a:pPr lvl="2"/>
            <a:endParaRPr lang="de-DE" dirty="0"/>
          </a:p>
          <a:p>
            <a:pPr lvl="2"/>
            <a:endParaRPr lang="de-DE" dirty="0"/>
          </a:p>
          <a:p>
            <a:pPr lvl="2"/>
            <a:endParaRPr lang="de-DE" dirty="0"/>
          </a:p>
          <a:p>
            <a:pPr lvl="2"/>
            <a:endParaRPr lang="de-DE" dirty="0"/>
          </a:p>
          <a:p>
            <a:pPr lvl="2"/>
            <a:endParaRPr lang="de-DE" dirty="0"/>
          </a:p>
        </p:txBody>
      </p:sp>
      <p:pic>
        <p:nvPicPr>
          <p:cNvPr id="6" name="Grafik 5">
            <a:extLst>
              <a:ext uri="{FF2B5EF4-FFF2-40B4-BE49-F238E27FC236}">
                <a16:creationId xmlns:a16="http://schemas.microsoft.com/office/drawing/2014/main" id="{9ECA5D60-3D6E-4F48-BB0D-D63A9379A9CF}"/>
              </a:ext>
            </a:extLst>
          </p:cNvPr>
          <p:cNvPicPr>
            <a:picLocks noChangeAspect="1"/>
          </p:cNvPicPr>
          <p:nvPr/>
        </p:nvPicPr>
        <p:blipFill rotWithShape="1">
          <a:blip r:embed="rId2"/>
          <a:srcRect/>
          <a:stretch/>
        </p:blipFill>
        <p:spPr>
          <a:xfrm>
            <a:off x="1563613" y="1657719"/>
            <a:ext cx="9141054" cy="366344"/>
          </a:xfrm>
          <a:prstGeom prst="rect">
            <a:avLst/>
          </a:prstGeom>
        </p:spPr>
      </p:pic>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p:cNvPicPr>
            <a:picLocks noChangeAspect="1"/>
          </p:cNvPicPr>
          <p:nvPr/>
        </p:nvPicPr>
        <p:blipFill rotWithShape="1">
          <a:blip r:embed="rId3" cstate="screen">
            <a:extLst>
              <a:ext uri="{28A0092B-C50C-407E-A947-70E740481C1C}">
                <a14:useLocalDpi xmlns:a14="http://schemas.microsoft.com/office/drawing/2010/main"/>
              </a:ext>
            </a:extLst>
          </a:blip>
          <a:srcRect t="14436"/>
          <a:stretch/>
        </p:blipFill>
        <p:spPr>
          <a:xfrm>
            <a:off x="965944" y="1956674"/>
            <a:ext cx="10336392" cy="3310025"/>
          </a:xfrm>
          <a:prstGeom prst="rect">
            <a:avLst/>
          </a:prstGeom>
        </p:spPr>
      </p:pic>
    </p:spTree>
    <p:extLst>
      <p:ext uri="{BB962C8B-B14F-4D97-AF65-F5344CB8AC3E}">
        <p14:creationId xmlns:p14="http://schemas.microsoft.com/office/powerpoint/2010/main" val="385000386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108326"/>
          </a:xfrm>
        </p:spPr>
        <p:txBody>
          <a:bodyPr>
            <a:normAutofit/>
          </a:bodyPr>
          <a:lstStyle/>
          <a:p>
            <a:r>
              <a:rPr lang="de-DE" dirty="0"/>
              <a:t>Obere Wandanschlüsse für nicht tragende Innenwände</a:t>
            </a:r>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1112" y="1591809"/>
            <a:ext cx="10266055" cy="4039755"/>
          </a:xfrm>
          <a:prstGeom prst="rect">
            <a:avLst/>
          </a:prstGeom>
        </p:spPr>
      </p:pic>
    </p:spTree>
    <p:extLst>
      <p:ext uri="{BB962C8B-B14F-4D97-AF65-F5344CB8AC3E}">
        <p14:creationId xmlns:p14="http://schemas.microsoft.com/office/powerpoint/2010/main" val="873078399"/>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108326"/>
          </a:xfrm>
        </p:spPr>
        <p:txBody>
          <a:bodyPr>
            <a:normAutofit/>
          </a:bodyPr>
          <a:lstStyle/>
          <a:p>
            <a:r>
              <a:rPr lang="de-DE" dirty="0"/>
              <a:t>Obere Wandanschlüsse für nicht tragende Innenwände</a:t>
            </a:r>
            <a:endParaRPr lang="de-DE" sz="400"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grpSp>
        <p:nvGrpSpPr>
          <p:cNvPr id="9" name="Gruppieren 8"/>
          <p:cNvGrpSpPr/>
          <p:nvPr/>
        </p:nvGrpSpPr>
        <p:grpSpPr>
          <a:xfrm>
            <a:off x="1248304" y="1420079"/>
            <a:ext cx="9669796" cy="4612421"/>
            <a:chOff x="2006873" y="2815786"/>
            <a:chExt cx="10266055" cy="4896832"/>
          </a:xfrm>
        </p:grpSpPr>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6873" y="4327297"/>
              <a:ext cx="10266055" cy="3385321"/>
            </a:xfrm>
            <a:prstGeom prst="rect">
              <a:avLst/>
            </a:prstGeom>
          </p:spPr>
        </p:pic>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06873" y="2815786"/>
              <a:ext cx="10266055" cy="2767584"/>
            </a:xfrm>
            <a:prstGeom prst="rect">
              <a:avLst/>
            </a:prstGeom>
          </p:spPr>
        </p:pic>
      </p:grpSp>
    </p:spTree>
    <p:extLst>
      <p:ext uri="{BB962C8B-B14F-4D97-AF65-F5344CB8AC3E}">
        <p14:creationId xmlns:p14="http://schemas.microsoft.com/office/powerpoint/2010/main" val="3737536657"/>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108326"/>
          </a:xfrm>
        </p:spPr>
        <p:txBody>
          <a:bodyPr>
            <a:normAutofit/>
          </a:bodyPr>
          <a:lstStyle/>
          <a:p>
            <a:r>
              <a:rPr lang="de-DE" dirty="0"/>
              <a:t>Obere Wandanschlüsse für nicht tragende Innenwände</a:t>
            </a:r>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1112" y="1183552"/>
            <a:ext cx="10266055" cy="4856269"/>
          </a:xfrm>
          <a:prstGeom prst="rect">
            <a:avLst/>
          </a:prstGeom>
        </p:spPr>
      </p:pic>
    </p:spTree>
    <p:extLst>
      <p:ext uri="{BB962C8B-B14F-4D97-AF65-F5344CB8AC3E}">
        <p14:creationId xmlns:p14="http://schemas.microsoft.com/office/powerpoint/2010/main" val="3632947804"/>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BD3428A-5214-4B28-9013-1D586D63D2C0}"/>
              </a:ext>
            </a:extLst>
          </p:cNvPr>
          <p:cNvPicPr>
            <a:picLocks noChangeAspect="1"/>
          </p:cNvPicPr>
          <p:nvPr/>
        </p:nvPicPr>
        <p:blipFill>
          <a:blip r:embed="rId2"/>
          <a:stretch>
            <a:fillRect/>
          </a:stretch>
        </p:blipFill>
        <p:spPr>
          <a:xfrm>
            <a:off x="6156960" y="1448771"/>
            <a:ext cx="5661893" cy="4647230"/>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108326"/>
          </a:xfrm>
        </p:spPr>
        <p:txBody>
          <a:bodyPr>
            <a:normAutofit/>
          </a:bodyPr>
          <a:lstStyle/>
          <a:p>
            <a:r>
              <a:rPr lang="de-DE" dirty="0"/>
              <a:t>Seitliche Wandanschlüsse gleitend</a:t>
            </a:r>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sp>
        <p:nvSpPr>
          <p:cNvPr id="8" name="Inhaltsplatzhalter 3">
            <a:extLst>
              <a:ext uri="{FF2B5EF4-FFF2-40B4-BE49-F238E27FC236}">
                <a16:creationId xmlns:a16="http://schemas.microsoft.com/office/drawing/2014/main" id="{3CC79E0E-1FF2-4B10-B19F-AD4CBA48CE1B}"/>
              </a:ext>
            </a:extLst>
          </p:cNvPr>
          <p:cNvSpPr txBox="1">
            <a:spLocks/>
          </p:cNvSpPr>
          <p:nvPr/>
        </p:nvSpPr>
        <p:spPr>
          <a:xfrm>
            <a:off x="6070405" y="1057524"/>
            <a:ext cx="5750119" cy="5119439"/>
          </a:xfrm>
          <a:prstGeom prst="rect">
            <a:avLst/>
          </a:prstGeom>
        </p:spPr>
        <p:txBody>
          <a:bodyPr/>
          <a:lstStyle>
            <a:lvl1pPr marL="228600" indent="-228600" algn="l" defTabSz="914400" rtl="0" eaLnBrk="1" latinLnBrk="0" hangingPunct="1">
              <a:lnSpc>
                <a:spcPct val="90000"/>
              </a:lnSpc>
              <a:spcBef>
                <a:spcPts val="10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00B0F0"/>
              </a:buClr>
              <a:buFont typeface="Wingdings" panose="05000000000000000000" pitchFamily="2" charset="2"/>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Rissrisiko beim nachträglichen Betonieren</a:t>
            </a:r>
          </a:p>
        </p:txBody>
      </p:sp>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45464" y="2181077"/>
            <a:ext cx="5400000" cy="3182616"/>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47757" y="1459601"/>
            <a:ext cx="4973906" cy="4636400"/>
          </a:xfrm>
          <a:prstGeom prst="rect">
            <a:avLst/>
          </a:prstGeom>
        </p:spPr>
      </p:pic>
    </p:spTree>
    <p:extLst>
      <p:ext uri="{BB962C8B-B14F-4D97-AF65-F5344CB8AC3E}">
        <p14:creationId xmlns:p14="http://schemas.microsoft.com/office/powerpoint/2010/main" val="1100455452"/>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1BD3428A-5214-4B28-9013-1D586D63D2C0}"/>
              </a:ext>
            </a:extLst>
          </p:cNvPr>
          <p:cNvPicPr>
            <a:picLocks noChangeAspect="1"/>
          </p:cNvPicPr>
          <p:nvPr/>
        </p:nvPicPr>
        <p:blipFill>
          <a:blip r:embed="rId2"/>
          <a:stretch>
            <a:fillRect/>
          </a:stretch>
        </p:blipFill>
        <p:spPr>
          <a:xfrm>
            <a:off x="447758" y="1448771"/>
            <a:ext cx="8495816" cy="4647230"/>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13607" cy="5108326"/>
          </a:xfrm>
        </p:spPr>
        <p:txBody>
          <a:bodyPr>
            <a:normAutofit/>
          </a:bodyPr>
          <a:lstStyle/>
          <a:p>
            <a:r>
              <a:rPr lang="de-DE" dirty="0"/>
              <a:t>Seitliche Wandanschlüsse starr</a:t>
            </a:r>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7161" y="1656152"/>
            <a:ext cx="7497010" cy="4232467"/>
          </a:xfrm>
          <a:prstGeom prst="rect">
            <a:avLst/>
          </a:prstGeom>
        </p:spPr>
      </p:pic>
    </p:spTree>
    <p:extLst>
      <p:ext uri="{BB962C8B-B14F-4D97-AF65-F5344CB8AC3E}">
        <p14:creationId xmlns:p14="http://schemas.microsoft.com/office/powerpoint/2010/main" val="2604367176"/>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3" cy="5108326"/>
          </a:xfrm>
        </p:spPr>
        <p:txBody>
          <a:bodyPr>
            <a:normAutofit/>
          </a:bodyPr>
          <a:lstStyle/>
          <a:p>
            <a:r>
              <a:rPr lang="de-DE" dirty="0"/>
              <a:t>Wandanschluss im Fußpunkt</a:t>
            </a:r>
            <a:endParaRPr lang="de-DE" sz="400" dirty="0"/>
          </a:p>
          <a:p>
            <a:pPr lvl="2"/>
            <a:endParaRPr lang="de-DE" dirty="0"/>
          </a:p>
          <a:p>
            <a:pPr lvl="2"/>
            <a:endParaRPr lang="de-DE" dirty="0"/>
          </a:p>
          <a:p>
            <a:pPr lvl="2"/>
            <a:endParaRPr lang="de-DE" dirty="0"/>
          </a:p>
          <a:p>
            <a:pPr lvl="2"/>
            <a:endParaRPr lang="de-DE" dirty="0"/>
          </a:p>
          <a:p>
            <a:pPr lvl="2"/>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Konstruktive Details</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11: Wände mit KS-Mauerwerk</a:t>
            </a:r>
          </a:p>
        </p:txBody>
      </p:sp>
      <p:pic>
        <p:nvPicPr>
          <p:cNvPr id="7" name="Grafik 6">
            <a:extLst>
              <a:ext uri="{FF2B5EF4-FFF2-40B4-BE49-F238E27FC236}">
                <a16:creationId xmlns:a16="http://schemas.microsoft.com/office/drawing/2014/main" id="{1BD3428A-5214-4B28-9013-1D586D63D2C0}"/>
              </a:ext>
            </a:extLst>
          </p:cNvPr>
          <p:cNvPicPr>
            <a:picLocks noChangeAspect="1"/>
          </p:cNvPicPr>
          <p:nvPr/>
        </p:nvPicPr>
        <p:blipFill>
          <a:blip r:embed="rId2"/>
          <a:stretch>
            <a:fillRect/>
          </a:stretch>
        </p:blipFill>
        <p:spPr>
          <a:xfrm>
            <a:off x="447758" y="1448771"/>
            <a:ext cx="11372766" cy="4647230"/>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7024" y="1709695"/>
            <a:ext cx="10492355" cy="4125382"/>
          </a:xfrm>
          <a:prstGeom prst="rect">
            <a:avLst/>
          </a:prstGeom>
        </p:spPr>
      </p:pic>
    </p:spTree>
    <p:extLst>
      <p:ext uri="{BB962C8B-B14F-4D97-AF65-F5344CB8AC3E}">
        <p14:creationId xmlns:p14="http://schemas.microsoft.com/office/powerpoint/2010/main" val="4200367314"/>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5" name="Grafik 4">
            <a:extLst>
              <a:ext uri="{FF2B5EF4-FFF2-40B4-BE49-F238E27FC236}">
                <a16:creationId xmlns:a16="http://schemas.microsoft.com/office/drawing/2014/main" id="{1F7D5E3D-B600-446E-B496-EAC3F5F850F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836" y="499216"/>
            <a:ext cx="3974031" cy="5632450"/>
          </a:xfrm>
          <a:prstGeom prst="rect">
            <a:avLst/>
          </a:prstGeom>
          <a:ln>
            <a:solidFill>
              <a:schemeClr val="bg1">
                <a:lumMod val="85000"/>
              </a:schemeClr>
            </a:solidFill>
          </a:ln>
        </p:spPr>
      </p:pic>
      <p:sp>
        <p:nvSpPr>
          <p:cNvPr id="6" name="Titel 2">
            <a:extLst>
              <a:ext uri="{FF2B5EF4-FFF2-40B4-BE49-F238E27FC236}">
                <a16:creationId xmlns:a16="http://schemas.microsoft.com/office/drawing/2014/main" id="{D714736D-F048-4C0E-BBC8-83D1F54E2479}"/>
              </a:ext>
            </a:extLst>
          </p:cNvPr>
          <p:cNvSpPr txBox="1">
            <a:spLocks/>
          </p:cNvSpPr>
          <p:nvPr/>
        </p:nvSpPr>
        <p:spPr bwMode="gray">
          <a:xfrm>
            <a:off x="4517131" y="2674086"/>
            <a:ext cx="7303394" cy="150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Bauphysik </a:t>
            </a:r>
          </a:p>
          <a:p>
            <a:pPr>
              <a:lnSpc>
                <a:spcPct val="100000"/>
              </a:lnSpc>
            </a:pPr>
            <a:r>
              <a:rPr lang="de-DE" sz="6000" dirty="0"/>
              <a:t>im Überblick</a:t>
            </a:r>
          </a:p>
        </p:txBody>
      </p:sp>
    </p:spTree>
    <p:extLst>
      <p:ext uri="{BB962C8B-B14F-4D97-AF65-F5344CB8AC3E}">
        <p14:creationId xmlns:p14="http://schemas.microsoft.com/office/powerpoint/2010/main" val="805951998"/>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altLang="de-DE" dirty="0"/>
              <a:t>Wanddicken (Anwendungsbereiche und Besonderheiten)</a:t>
            </a:r>
            <a:endParaRPr lang="de-DE"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10" name="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0412" y="1115549"/>
            <a:ext cx="6611176" cy="4708393"/>
          </a:xfrm>
          <a:prstGeom prst="rect">
            <a:avLst/>
          </a:prstGeom>
        </p:spPr>
      </p:pic>
      <p:pic>
        <p:nvPicPr>
          <p:cNvPr id="13" name="Grafik 1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12" y="5820229"/>
            <a:ext cx="6611176" cy="315659"/>
          </a:xfrm>
          <a:prstGeom prst="rect">
            <a:avLst/>
          </a:prstGeom>
        </p:spPr>
      </p:pic>
    </p:spTree>
    <p:extLst>
      <p:ext uri="{BB962C8B-B14F-4D97-AF65-F5344CB8AC3E}">
        <p14:creationId xmlns:p14="http://schemas.microsoft.com/office/powerpoint/2010/main" val="28517115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pic>
        <p:nvPicPr>
          <p:cNvPr id="5" name="Grafik 4">
            <a:extLst>
              <a:ext uri="{FF2B5EF4-FFF2-40B4-BE49-F238E27FC236}">
                <a16:creationId xmlns:a16="http://schemas.microsoft.com/office/drawing/2014/main" id="{773B4BCC-5AD7-4B61-9FCF-D1C6071BC52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5231" y="499216"/>
            <a:ext cx="3975552" cy="5632450"/>
          </a:xfrm>
          <a:prstGeom prst="rect">
            <a:avLst/>
          </a:prstGeom>
          <a:ln>
            <a:solidFill>
              <a:schemeClr val="bg1">
                <a:lumMod val="85000"/>
              </a:schemeClr>
            </a:solidFill>
          </a:ln>
        </p:spPr>
      </p:pic>
      <p:sp>
        <p:nvSpPr>
          <p:cNvPr id="6" name="Titel 2">
            <a:extLst>
              <a:ext uri="{FF2B5EF4-FFF2-40B4-BE49-F238E27FC236}">
                <a16:creationId xmlns:a16="http://schemas.microsoft.com/office/drawing/2014/main" id="{E96A5ACD-DE8F-4DD6-AD2F-F5E4CAD5199E}"/>
              </a:ext>
            </a:extLst>
          </p:cNvPr>
          <p:cNvSpPr txBox="1">
            <a:spLocks/>
          </p:cNvSpPr>
          <p:nvPr/>
        </p:nvSpPr>
        <p:spPr bwMode="gray">
          <a:xfrm>
            <a:off x="4517131" y="3094629"/>
            <a:ext cx="7303394" cy="67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Mauermörtel</a:t>
            </a:r>
          </a:p>
        </p:txBody>
      </p:sp>
    </p:spTree>
    <p:extLst>
      <p:ext uri="{BB962C8B-B14F-4D97-AF65-F5344CB8AC3E}">
        <p14:creationId xmlns:p14="http://schemas.microsoft.com/office/powerpoint/2010/main" val="671229003"/>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altLang="de-DE" dirty="0"/>
              <a:t>Wanddicken (Anwendungsbereiche und Besonderheiten)</a:t>
            </a:r>
            <a:endParaRPr lang="de-DE"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7" name="Grafik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791200" y="1126330"/>
            <a:ext cx="6609600" cy="4646273"/>
          </a:xfrm>
          <a:prstGeom prst="rect">
            <a:avLst/>
          </a:prstGeom>
        </p:spPr>
      </p:pic>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90412" y="5772604"/>
            <a:ext cx="6611176" cy="315659"/>
          </a:xfrm>
          <a:prstGeom prst="rect">
            <a:avLst/>
          </a:prstGeom>
        </p:spPr>
      </p:pic>
    </p:spTree>
    <p:extLst>
      <p:ext uri="{BB962C8B-B14F-4D97-AF65-F5344CB8AC3E}">
        <p14:creationId xmlns:p14="http://schemas.microsoft.com/office/powerpoint/2010/main" val="683154824"/>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altLang="de-DE" dirty="0"/>
              <a:t>Wanddicken (Anwendungsbereiche und Besonderheiten)</a:t>
            </a:r>
            <a:endParaRPr lang="de-DE" dirty="0"/>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2" name="Grafik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91200" y="1819276"/>
            <a:ext cx="6609600" cy="2608530"/>
          </a:xfrm>
          <a:prstGeom prst="rect">
            <a:avLst/>
          </a:prstGeom>
        </p:spPr>
      </p:pic>
      <p:pic>
        <p:nvPicPr>
          <p:cNvPr id="10" name="Grafik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91200" y="1126331"/>
            <a:ext cx="6609600" cy="702470"/>
          </a:xfrm>
          <a:prstGeom prst="rect">
            <a:avLst/>
          </a:prstGeom>
        </p:spPr>
      </p:pic>
      <p:pic>
        <p:nvPicPr>
          <p:cNvPr id="11" name="Grafik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90412" y="4427806"/>
            <a:ext cx="6611176" cy="315659"/>
          </a:xfrm>
          <a:prstGeom prst="rect">
            <a:avLst/>
          </a:prstGeom>
        </p:spPr>
      </p:pic>
    </p:spTree>
    <p:extLst>
      <p:ext uri="{BB962C8B-B14F-4D97-AF65-F5344CB8AC3E}">
        <p14:creationId xmlns:p14="http://schemas.microsoft.com/office/powerpoint/2010/main" val="159775288"/>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a:extLst>
              <a:ext uri="{FF2B5EF4-FFF2-40B4-BE49-F238E27FC236}">
                <a16:creationId xmlns:a16="http://schemas.microsoft.com/office/drawing/2014/main" id="{745E7237-8508-4C56-A0F4-503F83680154}"/>
              </a:ext>
            </a:extLst>
          </p:cNvPr>
          <p:cNvPicPr>
            <a:picLocks noChangeAspect="1"/>
          </p:cNvPicPr>
          <p:nvPr/>
        </p:nvPicPr>
        <p:blipFill>
          <a:blip r:embed="rId2"/>
          <a:stretch>
            <a:fillRect/>
          </a:stretch>
        </p:blipFill>
        <p:spPr>
          <a:xfrm>
            <a:off x="731838" y="1534466"/>
            <a:ext cx="10333326" cy="4552298"/>
          </a:xfrm>
          <a:prstGeom prst="rect">
            <a:avLst/>
          </a:prstGeom>
        </p:spPr>
      </p:pic>
      <p:sp>
        <p:nvSpPr>
          <p:cNvPr id="2" name="Inhaltsplatzhalter 1">
            <a:extLst>
              <a:ext uri="{FF2B5EF4-FFF2-40B4-BE49-F238E27FC236}">
                <a16:creationId xmlns:a16="http://schemas.microsoft.com/office/drawing/2014/main" id="{0FBFB31B-64CE-4AB7-9BEA-3E9DE8F4D701}"/>
              </a:ext>
            </a:extLst>
          </p:cNvPr>
          <p:cNvSpPr>
            <a:spLocks noGrp="1"/>
          </p:cNvSpPr>
          <p:nvPr>
            <p:ph idx="1"/>
          </p:nvPr>
        </p:nvSpPr>
        <p:spPr>
          <a:xfrm>
            <a:off x="345881" y="1057524"/>
            <a:ext cx="11474645" cy="5119439"/>
          </a:xfrm>
        </p:spPr>
        <p:txBody>
          <a:bodyPr/>
          <a:lstStyle/>
          <a:p>
            <a:r>
              <a:rPr lang="de-DE" dirty="0"/>
              <a:t>Außenwände</a:t>
            </a:r>
          </a:p>
        </p:txBody>
      </p:sp>
      <p:sp>
        <p:nvSpPr>
          <p:cNvPr id="3" name="Titel 2">
            <a:extLst>
              <a:ext uri="{FF2B5EF4-FFF2-40B4-BE49-F238E27FC236}">
                <a16:creationId xmlns:a16="http://schemas.microsoft.com/office/drawing/2014/main" id="{93AAB87B-F1DD-41C8-93C1-F6DFFECD776C}"/>
              </a:ext>
            </a:extLst>
          </p:cNvPr>
          <p:cNvSpPr>
            <a:spLocks noGrp="1"/>
          </p:cNvSpPr>
          <p:nvPr>
            <p:ph type="title"/>
          </p:nvPr>
        </p:nvSpPr>
        <p:spPr/>
        <p:txBody>
          <a:bodyPr/>
          <a:lstStyle/>
          <a:p>
            <a:r>
              <a:rPr lang="de-DE" dirty="0"/>
              <a:t>Wandkonstruktionen</a:t>
            </a:r>
          </a:p>
        </p:txBody>
      </p:sp>
      <p:sp>
        <p:nvSpPr>
          <p:cNvPr id="6" name="Fußzeilenplatzhalter 4">
            <a:extLst>
              <a:ext uri="{FF2B5EF4-FFF2-40B4-BE49-F238E27FC236}">
                <a16:creationId xmlns:a16="http://schemas.microsoft.com/office/drawing/2014/main" id="{0CCB1224-63CB-4ECE-8540-C0BB56635599}"/>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10" name="Grafik 9">
            <a:extLst>
              <a:ext uri="{FF2B5EF4-FFF2-40B4-BE49-F238E27FC236}">
                <a16:creationId xmlns:a16="http://schemas.microsoft.com/office/drawing/2014/main" id="{3412A6D8-2E0F-454F-8E9F-6BFC8B7B0ED9}"/>
              </a:ext>
            </a:extLst>
          </p:cNvPr>
          <p:cNvPicPr>
            <a:picLocks noChangeAspect="1"/>
          </p:cNvPicPr>
          <p:nvPr/>
        </p:nvPicPr>
        <p:blipFill>
          <a:blip r:embed="rId2"/>
          <a:stretch>
            <a:fillRect/>
          </a:stretch>
        </p:blipFill>
        <p:spPr>
          <a:xfrm>
            <a:off x="731838" y="2067001"/>
            <a:ext cx="1448547" cy="1125318"/>
          </a:xfrm>
          <a:prstGeom prst="rect">
            <a:avLst/>
          </a:prstGeom>
        </p:spPr>
      </p:pic>
      <p:pic>
        <p:nvPicPr>
          <p:cNvPr id="14" name="Grafik 1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62018" y="1650615"/>
            <a:ext cx="10072965" cy="4320000"/>
          </a:xfrm>
          <a:prstGeom prst="rect">
            <a:avLst/>
          </a:prstGeom>
        </p:spPr>
      </p:pic>
    </p:spTree>
    <p:extLst>
      <p:ext uri="{BB962C8B-B14F-4D97-AF65-F5344CB8AC3E}">
        <p14:creationId xmlns:p14="http://schemas.microsoft.com/office/powerpoint/2010/main" val="1575146103"/>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FBFB31B-64CE-4AB7-9BEA-3E9DE8F4D701}"/>
              </a:ext>
            </a:extLst>
          </p:cNvPr>
          <p:cNvSpPr>
            <a:spLocks noGrp="1"/>
          </p:cNvSpPr>
          <p:nvPr>
            <p:ph idx="1"/>
          </p:nvPr>
        </p:nvSpPr>
        <p:spPr>
          <a:xfrm>
            <a:off x="345881" y="1057524"/>
            <a:ext cx="11474645" cy="5119439"/>
          </a:xfrm>
        </p:spPr>
        <p:txBody>
          <a:bodyPr/>
          <a:lstStyle/>
          <a:p>
            <a:r>
              <a:rPr lang="de-DE" dirty="0"/>
              <a:t>Wohnungstrennwände</a:t>
            </a:r>
          </a:p>
        </p:txBody>
      </p:sp>
      <p:sp>
        <p:nvSpPr>
          <p:cNvPr id="3" name="Titel 2">
            <a:extLst>
              <a:ext uri="{FF2B5EF4-FFF2-40B4-BE49-F238E27FC236}">
                <a16:creationId xmlns:a16="http://schemas.microsoft.com/office/drawing/2014/main" id="{93AAB87B-F1DD-41C8-93C1-F6DFFECD776C}"/>
              </a:ext>
            </a:extLst>
          </p:cNvPr>
          <p:cNvSpPr>
            <a:spLocks noGrp="1"/>
          </p:cNvSpPr>
          <p:nvPr>
            <p:ph type="title"/>
          </p:nvPr>
        </p:nvSpPr>
        <p:spPr/>
        <p:txBody>
          <a:bodyPr/>
          <a:lstStyle/>
          <a:p>
            <a:r>
              <a:rPr lang="de-DE" dirty="0"/>
              <a:t>Wandkonstruktionen</a:t>
            </a:r>
          </a:p>
        </p:txBody>
      </p:sp>
      <p:sp>
        <p:nvSpPr>
          <p:cNvPr id="5" name="Fußzeilenplatzhalter 4">
            <a:extLst>
              <a:ext uri="{FF2B5EF4-FFF2-40B4-BE49-F238E27FC236}">
                <a16:creationId xmlns:a16="http://schemas.microsoft.com/office/drawing/2014/main" id="{A5878F25-C709-48A8-808A-13D02E6B7F52}"/>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a:extLst>
              <a:ext uri="{FF2B5EF4-FFF2-40B4-BE49-F238E27FC236}">
                <a16:creationId xmlns:a16="http://schemas.microsoft.com/office/drawing/2014/main" id="{04211CF7-B8B8-4143-B42E-20BC7770485C}"/>
              </a:ext>
            </a:extLst>
          </p:cNvPr>
          <p:cNvPicPr>
            <a:picLocks noChangeAspect="1"/>
          </p:cNvPicPr>
          <p:nvPr/>
        </p:nvPicPr>
        <p:blipFill>
          <a:blip r:embed="rId2"/>
          <a:stretch>
            <a:fillRect/>
          </a:stretch>
        </p:blipFill>
        <p:spPr>
          <a:xfrm>
            <a:off x="448598" y="1445616"/>
            <a:ext cx="11371928" cy="4639486"/>
          </a:xfrm>
          <a:prstGeom prst="rect">
            <a:avLst/>
          </a:prstGeom>
        </p:spPr>
      </p:pic>
      <p:pic>
        <p:nvPicPr>
          <p:cNvPr id="8" name="Grafik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77828" y="1563046"/>
            <a:ext cx="9210749" cy="4404626"/>
          </a:xfrm>
          <a:prstGeom prst="rect">
            <a:avLst/>
          </a:prstGeom>
        </p:spPr>
      </p:pic>
      <p:pic>
        <p:nvPicPr>
          <p:cNvPr id="9" name="Grafik 8">
            <a:extLst>
              <a:ext uri="{FF2B5EF4-FFF2-40B4-BE49-F238E27FC236}">
                <a16:creationId xmlns:a16="http://schemas.microsoft.com/office/drawing/2014/main" id="{04211CF7-B8B8-4143-B42E-20BC7770485C}"/>
              </a:ext>
            </a:extLst>
          </p:cNvPr>
          <p:cNvPicPr>
            <a:picLocks noChangeAspect="1"/>
          </p:cNvPicPr>
          <p:nvPr/>
        </p:nvPicPr>
        <p:blipFill>
          <a:blip r:embed="rId2"/>
          <a:stretch>
            <a:fillRect/>
          </a:stretch>
        </p:blipFill>
        <p:spPr>
          <a:xfrm>
            <a:off x="1070271" y="2291084"/>
            <a:ext cx="1904077" cy="1326159"/>
          </a:xfrm>
          <a:prstGeom prst="rect">
            <a:avLst/>
          </a:prstGeom>
        </p:spPr>
      </p:pic>
    </p:spTree>
    <p:extLst>
      <p:ext uri="{BB962C8B-B14F-4D97-AF65-F5344CB8AC3E}">
        <p14:creationId xmlns:p14="http://schemas.microsoft.com/office/powerpoint/2010/main" val="1042022131"/>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FBFB31B-64CE-4AB7-9BEA-3E9DE8F4D701}"/>
              </a:ext>
            </a:extLst>
          </p:cNvPr>
          <p:cNvSpPr>
            <a:spLocks noGrp="1"/>
          </p:cNvSpPr>
          <p:nvPr>
            <p:ph idx="1"/>
          </p:nvPr>
        </p:nvSpPr>
        <p:spPr>
          <a:xfrm>
            <a:off x="345881" y="1057524"/>
            <a:ext cx="11474645" cy="5119439"/>
          </a:xfrm>
        </p:spPr>
        <p:txBody>
          <a:bodyPr/>
          <a:lstStyle/>
          <a:p>
            <a:r>
              <a:rPr lang="de-DE" dirty="0"/>
              <a:t>Nicht tragende Trennwände</a:t>
            </a:r>
          </a:p>
        </p:txBody>
      </p:sp>
      <p:sp>
        <p:nvSpPr>
          <p:cNvPr id="3" name="Titel 2">
            <a:extLst>
              <a:ext uri="{FF2B5EF4-FFF2-40B4-BE49-F238E27FC236}">
                <a16:creationId xmlns:a16="http://schemas.microsoft.com/office/drawing/2014/main" id="{93AAB87B-F1DD-41C8-93C1-F6DFFECD776C}"/>
              </a:ext>
            </a:extLst>
          </p:cNvPr>
          <p:cNvSpPr>
            <a:spLocks noGrp="1"/>
          </p:cNvSpPr>
          <p:nvPr>
            <p:ph type="title"/>
          </p:nvPr>
        </p:nvSpPr>
        <p:spPr/>
        <p:txBody>
          <a:bodyPr/>
          <a:lstStyle/>
          <a:p>
            <a:r>
              <a:rPr lang="de-DE" dirty="0"/>
              <a:t>Wandkonstruktionen</a:t>
            </a:r>
          </a:p>
        </p:txBody>
      </p:sp>
      <p:sp>
        <p:nvSpPr>
          <p:cNvPr id="5" name="Fußzeilenplatzhalter 4">
            <a:extLst>
              <a:ext uri="{FF2B5EF4-FFF2-40B4-BE49-F238E27FC236}">
                <a16:creationId xmlns:a16="http://schemas.microsoft.com/office/drawing/2014/main" id="{3C1C5C0C-F4F0-4F54-91AE-D5F1874FCC70}"/>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7" name="Grafik 6">
            <a:extLst>
              <a:ext uri="{FF2B5EF4-FFF2-40B4-BE49-F238E27FC236}">
                <a16:creationId xmlns:a16="http://schemas.microsoft.com/office/drawing/2014/main" id="{04211CF7-B8B8-4143-B42E-20BC7770485C}"/>
              </a:ext>
            </a:extLst>
          </p:cNvPr>
          <p:cNvPicPr>
            <a:picLocks noChangeAspect="1"/>
          </p:cNvPicPr>
          <p:nvPr/>
        </p:nvPicPr>
        <p:blipFill>
          <a:blip r:embed="rId2"/>
          <a:stretch>
            <a:fillRect/>
          </a:stretch>
        </p:blipFill>
        <p:spPr>
          <a:xfrm>
            <a:off x="448598" y="1445616"/>
            <a:ext cx="11371928" cy="4639486"/>
          </a:xfrm>
          <a:prstGeom prst="rect">
            <a:avLst/>
          </a:prstGeom>
        </p:spPr>
      </p:pic>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29939" y="2152963"/>
            <a:ext cx="7906528" cy="3224791"/>
          </a:xfrm>
          <a:prstGeom prst="rect">
            <a:avLst/>
          </a:prstGeom>
        </p:spPr>
      </p:pic>
    </p:spTree>
    <p:extLst>
      <p:ext uri="{BB962C8B-B14F-4D97-AF65-F5344CB8AC3E}">
        <p14:creationId xmlns:p14="http://schemas.microsoft.com/office/powerpoint/2010/main" val="4134052030"/>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FBFB31B-64CE-4AB7-9BEA-3E9DE8F4D701}"/>
              </a:ext>
            </a:extLst>
          </p:cNvPr>
          <p:cNvSpPr>
            <a:spLocks noGrp="1"/>
          </p:cNvSpPr>
          <p:nvPr>
            <p:ph idx="1"/>
          </p:nvPr>
        </p:nvSpPr>
        <p:spPr>
          <a:xfrm>
            <a:off x="345881" y="1057524"/>
            <a:ext cx="11474645" cy="5119439"/>
          </a:xfrm>
        </p:spPr>
        <p:txBody>
          <a:bodyPr/>
          <a:lstStyle/>
          <a:p>
            <a:r>
              <a:rPr lang="de-DE" dirty="0"/>
              <a:t>Zweischalige Haustrennwände</a:t>
            </a:r>
          </a:p>
        </p:txBody>
      </p:sp>
      <p:sp>
        <p:nvSpPr>
          <p:cNvPr id="3" name="Titel 2">
            <a:extLst>
              <a:ext uri="{FF2B5EF4-FFF2-40B4-BE49-F238E27FC236}">
                <a16:creationId xmlns:a16="http://schemas.microsoft.com/office/drawing/2014/main" id="{93AAB87B-F1DD-41C8-93C1-F6DFFECD776C}"/>
              </a:ext>
            </a:extLst>
          </p:cNvPr>
          <p:cNvSpPr>
            <a:spLocks noGrp="1"/>
          </p:cNvSpPr>
          <p:nvPr>
            <p:ph type="title"/>
          </p:nvPr>
        </p:nvSpPr>
        <p:spPr/>
        <p:txBody>
          <a:bodyPr/>
          <a:lstStyle/>
          <a:p>
            <a:r>
              <a:rPr lang="de-DE" dirty="0"/>
              <a:t>Wandkonstruktionen</a:t>
            </a:r>
          </a:p>
        </p:txBody>
      </p:sp>
      <p:sp>
        <p:nvSpPr>
          <p:cNvPr id="5" name="Fußzeilenplatzhalter 4">
            <a:extLst>
              <a:ext uri="{FF2B5EF4-FFF2-40B4-BE49-F238E27FC236}">
                <a16:creationId xmlns:a16="http://schemas.microsoft.com/office/drawing/2014/main" id="{57F54979-4407-479D-A7C3-83475DE8F41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7" name="Grafik 6">
            <a:extLst>
              <a:ext uri="{FF2B5EF4-FFF2-40B4-BE49-F238E27FC236}">
                <a16:creationId xmlns:a16="http://schemas.microsoft.com/office/drawing/2014/main" id="{04211CF7-B8B8-4143-B42E-20BC7770485C}"/>
              </a:ext>
            </a:extLst>
          </p:cNvPr>
          <p:cNvPicPr>
            <a:picLocks noChangeAspect="1"/>
          </p:cNvPicPr>
          <p:nvPr/>
        </p:nvPicPr>
        <p:blipFill>
          <a:blip r:embed="rId2"/>
          <a:stretch>
            <a:fillRect/>
          </a:stretch>
        </p:blipFill>
        <p:spPr>
          <a:xfrm>
            <a:off x="448598" y="1445616"/>
            <a:ext cx="11371928" cy="4639486"/>
          </a:xfrm>
          <a:prstGeom prst="rect">
            <a:avLst/>
          </a:prstGeom>
        </p:spPr>
      </p:pic>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68534" y="1562159"/>
            <a:ext cx="6629338" cy="4406400"/>
          </a:xfrm>
          <a:prstGeom prst="rect">
            <a:avLst/>
          </a:prstGeom>
        </p:spPr>
      </p:pic>
      <p:pic>
        <p:nvPicPr>
          <p:cNvPr id="6" name="Grafik 5">
            <a:extLst>
              <a:ext uri="{FF2B5EF4-FFF2-40B4-BE49-F238E27FC236}">
                <a16:creationId xmlns:a16="http://schemas.microsoft.com/office/drawing/2014/main" id="{3DA94627-7C18-4E61-9ADE-CFAD0B3B0B24}"/>
              </a:ext>
            </a:extLst>
          </p:cNvPr>
          <p:cNvPicPr>
            <a:picLocks noChangeAspect="1"/>
          </p:cNvPicPr>
          <p:nvPr/>
        </p:nvPicPr>
        <p:blipFill>
          <a:blip r:embed="rId2"/>
          <a:stretch>
            <a:fillRect/>
          </a:stretch>
        </p:blipFill>
        <p:spPr>
          <a:xfrm>
            <a:off x="2768534" y="1646050"/>
            <a:ext cx="1887779" cy="2323281"/>
          </a:xfrm>
          <a:prstGeom prst="rect">
            <a:avLst/>
          </a:prstGeom>
        </p:spPr>
      </p:pic>
    </p:spTree>
    <p:extLst>
      <p:ext uri="{BB962C8B-B14F-4D97-AF65-F5344CB8AC3E}">
        <p14:creationId xmlns:p14="http://schemas.microsoft.com/office/powerpoint/2010/main" val="983740397"/>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FBFB31B-64CE-4AB7-9BEA-3E9DE8F4D701}"/>
              </a:ext>
            </a:extLst>
          </p:cNvPr>
          <p:cNvSpPr>
            <a:spLocks noGrp="1"/>
          </p:cNvSpPr>
          <p:nvPr>
            <p:ph idx="1"/>
          </p:nvPr>
        </p:nvSpPr>
        <p:spPr>
          <a:xfrm>
            <a:off x="345881" y="1057524"/>
            <a:ext cx="11474645" cy="5119439"/>
          </a:xfrm>
        </p:spPr>
        <p:txBody>
          <a:bodyPr/>
          <a:lstStyle/>
          <a:p>
            <a:r>
              <a:rPr lang="de-DE" dirty="0"/>
              <a:t>Kelleraußenwände</a:t>
            </a:r>
          </a:p>
        </p:txBody>
      </p:sp>
      <p:sp>
        <p:nvSpPr>
          <p:cNvPr id="3" name="Titel 2">
            <a:extLst>
              <a:ext uri="{FF2B5EF4-FFF2-40B4-BE49-F238E27FC236}">
                <a16:creationId xmlns:a16="http://schemas.microsoft.com/office/drawing/2014/main" id="{93AAB87B-F1DD-41C8-93C1-F6DFFECD776C}"/>
              </a:ext>
            </a:extLst>
          </p:cNvPr>
          <p:cNvSpPr>
            <a:spLocks noGrp="1"/>
          </p:cNvSpPr>
          <p:nvPr>
            <p:ph type="title"/>
          </p:nvPr>
        </p:nvSpPr>
        <p:spPr/>
        <p:txBody>
          <a:bodyPr/>
          <a:lstStyle/>
          <a:p>
            <a:r>
              <a:rPr lang="de-DE" dirty="0"/>
              <a:t>Wandkonstruktionen</a:t>
            </a:r>
          </a:p>
        </p:txBody>
      </p:sp>
      <p:sp>
        <p:nvSpPr>
          <p:cNvPr id="6" name="Fußzeilenplatzhalter 4">
            <a:extLst>
              <a:ext uri="{FF2B5EF4-FFF2-40B4-BE49-F238E27FC236}">
                <a16:creationId xmlns:a16="http://schemas.microsoft.com/office/drawing/2014/main" id="{C781A4AA-719C-4CF7-B68B-525FB5718F07}"/>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9" name="Grafik 8">
            <a:extLst>
              <a:ext uri="{FF2B5EF4-FFF2-40B4-BE49-F238E27FC236}">
                <a16:creationId xmlns:a16="http://schemas.microsoft.com/office/drawing/2014/main" id="{04211CF7-B8B8-4143-B42E-20BC7770485C}"/>
              </a:ext>
            </a:extLst>
          </p:cNvPr>
          <p:cNvPicPr>
            <a:picLocks noChangeAspect="1"/>
          </p:cNvPicPr>
          <p:nvPr/>
        </p:nvPicPr>
        <p:blipFill>
          <a:blip r:embed="rId2"/>
          <a:stretch>
            <a:fillRect/>
          </a:stretch>
        </p:blipFill>
        <p:spPr>
          <a:xfrm>
            <a:off x="448598" y="1445616"/>
            <a:ext cx="11371928" cy="4639486"/>
          </a:xfrm>
          <a:prstGeom prst="rect">
            <a:avLst/>
          </a:prstGeom>
        </p:spPr>
      </p:pic>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21717" y="1562159"/>
            <a:ext cx="6425690" cy="4406400"/>
          </a:xfrm>
          <a:prstGeom prst="rect">
            <a:avLst/>
          </a:prstGeom>
        </p:spPr>
      </p:pic>
    </p:spTree>
    <p:extLst>
      <p:ext uri="{BB962C8B-B14F-4D97-AF65-F5344CB8AC3E}">
        <p14:creationId xmlns:p14="http://schemas.microsoft.com/office/powerpoint/2010/main" val="1996747636"/>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Charakteristische Druckfestigkeit </a:t>
            </a:r>
            <a:r>
              <a:rPr lang="de-DE" dirty="0" err="1"/>
              <a:t>f</a:t>
            </a:r>
            <a:r>
              <a:rPr lang="de-DE" baseline="-25000" dirty="0" err="1"/>
              <a:t>k</a:t>
            </a:r>
            <a:r>
              <a:rPr lang="de-DE" dirty="0"/>
              <a:t> [N/mm²] von Einsteinmauerwerk aus Kalksand-Lochsteinen mit Normalmauermörtel</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20922" y="2416328"/>
            <a:ext cx="8924562" cy="2401829"/>
          </a:xfrm>
          <a:prstGeom prst="rect">
            <a:avLst/>
          </a:prstGeom>
        </p:spPr>
      </p:pic>
    </p:spTree>
    <p:extLst>
      <p:ext uri="{BB962C8B-B14F-4D97-AF65-F5344CB8AC3E}">
        <p14:creationId xmlns:p14="http://schemas.microsoft.com/office/powerpoint/2010/main" val="1807297400"/>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Charakteristische Druckfestigkeit </a:t>
            </a:r>
            <a:r>
              <a:rPr lang="de-DE" dirty="0" err="1"/>
              <a:t>f</a:t>
            </a:r>
            <a:r>
              <a:rPr lang="de-DE" baseline="-25000" dirty="0" err="1"/>
              <a:t>k</a:t>
            </a:r>
            <a:r>
              <a:rPr lang="de-DE" dirty="0"/>
              <a:t> [N/mm²] von Einsteinmauerwerk aus Kalksand-Vollsteinen mit Normalmauermörtel</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71859" y="2218208"/>
            <a:ext cx="8924562" cy="2798070"/>
          </a:xfrm>
          <a:prstGeom prst="rect">
            <a:avLst/>
          </a:prstGeom>
        </p:spPr>
      </p:pic>
    </p:spTree>
    <p:extLst>
      <p:ext uri="{BB962C8B-B14F-4D97-AF65-F5344CB8AC3E}">
        <p14:creationId xmlns:p14="http://schemas.microsoft.com/office/powerpoint/2010/main" val="762232529"/>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Charakteristische Druckfestigkeit </a:t>
            </a:r>
            <a:r>
              <a:rPr lang="de-DE" dirty="0" err="1"/>
              <a:t>f</a:t>
            </a:r>
            <a:r>
              <a:rPr lang="de-DE" baseline="-25000" dirty="0" err="1"/>
              <a:t>k</a:t>
            </a:r>
            <a:r>
              <a:rPr lang="de-DE" dirty="0"/>
              <a:t> [N/mm²] von Einsteinmauerwerk aus Kalksand-Plansteinen und Kalksand-Planelementen mit Dünnbettmörtel</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3719" y="1931603"/>
            <a:ext cx="8860841" cy="3879601"/>
          </a:xfrm>
          <a:prstGeom prst="rect">
            <a:avLst/>
          </a:prstGeom>
        </p:spPr>
      </p:pic>
    </p:spTree>
    <p:extLst>
      <p:ext uri="{BB962C8B-B14F-4D97-AF65-F5344CB8AC3E}">
        <p14:creationId xmlns:p14="http://schemas.microsoft.com/office/powerpoint/2010/main" val="14434991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In der europäischen Produktnorm DIN EN 998-2 wird folgendes festgelegt:</a:t>
            </a:r>
          </a:p>
          <a:p>
            <a:pPr lvl="1"/>
            <a:r>
              <a:rPr lang="de-DE" dirty="0"/>
              <a:t>Mörtelbestandteile</a:t>
            </a:r>
          </a:p>
          <a:p>
            <a:pPr lvl="1"/>
            <a:r>
              <a:rPr lang="de-DE" dirty="0"/>
              <a:t>Mörtelzusammensetzung</a:t>
            </a:r>
          </a:p>
          <a:p>
            <a:pPr lvl="1"/>
            <a:r>
              <a:rPr lang="de-DE" dirty="0"/>
              <a:t>Anforderungen an Mauermörtel</a:t>
            </a:r>
          </a:p>
          <a:p>
            <a:r>
              <a:rPr lang="de-DE" dirty="0"/>
              <a:t>In DIN EN 998-2 gestellten Anforderungen umfassen nicht alle Anforderungen die in Deutschland an Mauermörtel gestellt werden.</a:t>
            </a:r>
          </a:p>
          <a:p>
            <a:r>
              <a:rPr lang="de-DE" dirty="0"/>
              <a:t>In Deutschland sind zusätzlich die Anforderungen in DIN V 18580 einzuhalten, damit mit Mauermörtel nach DIN EN 998-2 Mauerwerk hergestellt werden kann.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Anforderungen an Mauermörtel</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3033510707"/>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Überbindemaß l</a:t>
            </a:r>
            <a:r>
              <a:rPr lang="de-DE" baseline="-25000" dirty="0"/>
              <a:t>ol</a:t>
            </a:r>
            <a:r>
              <a:rPr lang="de-DE" dirty="0"/>
              <a:t> in Abhängigkeit von der Steinhöhe</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7500" y="3994012"/>
            <a:ext cx="7293278" cy="2041494"/>
          </a:xfrm>
          <a:prstGeom prst="rect">
            <a:avLst/>
          </a:prstGeom>
        </p:spPr>
      </p:pic>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87502" y="1545258"/>
            <a:ext cx="7293276" cy="2284993"/>
          </a:xfrm>
          <a:prstGeom prst="rect">
            <a:avLst/>
          </a:prstGeom>
        </p:spPr>
      </p:pic>
    </p:spTree>
    <p:extLst>
      <p:ext uri="{BB962C8B-B14F-4D97-AF65-F5344CB8AC3E}">
        <p14:creationId xmlns:p14="http://schemas.microsoft.com/office/powerpoint/2010/main" val="3245166231"/>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119439"/>
          </a:xfrm>
        </p:spPr>
        <p:txBody>
          <a:bodyPr/>
          <a:lstStyle/>
          <a:p>
            <a:r>
              <a:rPr lang="de-DE" dirty="0"/>
              <a:t>Zulässige Größe t</a:t>
            </a:r>
            <a:r>
              <a:rPr lang="de-DE" baseline="-25000" dirty="0"/>
              <a:t>ch,v </a:t>
            </a:r>
            <a:r>
              <a:rPr lang="de-DE" dirty="0"/>
              <a:t>vertikaler Schlitze und Aussparungen ohne rechnerischen Nachweis nach                  DIN EN 1996-1-1/NA</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a:t>
            </a:r>
          </a:p>
        </p:txBody>
      </p:sp>
      <p:sp>
        <p:nvSpPr>
          <p:cNvPr id="10" name="Fußzeilenplatzhalter 4">
            <a:extLst>
              <a:ext uri="{FF2B5EF4-FFF2-40B4-BE49-F238E27FC236}">
                <a16:creationId xmlns:a16="http://schemas.microsoft.com/office/drawing/2014/main" id="{79E1F888-1FA9-4B95-850F-5893CD628B42}"/>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9" name="Grafik 8">
            <a:extLst>
              <a:ext uri="{FF2B5EF4-FFF2-40B4-BE49-F238E27FC236}">
                <a16:creationId xmlns:a16="http://schemas.microsoft.com/office/drawing/2014/main" id="{745E7237-8508-4C56-A0F4-503F83680154}"/>
              </a:ext>
            </a:extLst>
          </p:cNvPr>
          <p:cNvPicPr>
            <a:picLocks noChangeAspect="1"/>
          </p:cNvPicPr>
          <p:nvPr/>
        </p:nvPicPr>
        <p:blipFill>
          <a:blip r:embed="rId2"/>
          <a:stretch>
            <a:fillRect/>
          </a:stretch>
        </p:blipFill>
        <p:spPr>
          <a:xfrm>
            <a:off x="447757" y="1748084"/>
            <a:ext cx="3294903" cy="4320000"/>
          </a:xfrm>
          <a:prstGeom prst="rect">
            <a:avLst/>
          </a:prstGeom>
        </p:spPr>
      </p:pic>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r="-1010"/>
          <a:stretch/>
        </p:blipFill>
        <p:spPr>
          <a:xfrm>
            <a:off x="700578" y="1802084"/>
            <a:ext cx="2789260" cy="4212000"/>
          </a:xfrm>
          <a:prstGeom prst="rect">
            <a:avLst/>
          </a:prstGeom>
        </p:spPr>
      </p:pic>
      <p:pic>
        <p:nvPicPr>
          <p:cNvPr id="5" name="Grafik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889876" y="1748084"/>
            <a:ext cx="7930648" cy="4320000"/>
          </a:xfrm>
          <a:prstGeom prst="rect">
            <a:avLst/>
          </a:prstGeom>
        </p:spPr>
      </p:pic>
    </p:spTree>
    <p:extLst>
      <p:ext uri="{BB962C8B-B14F-4D97-AF65-F5344CB8AC3E}">
        <p14:creationId xmlns:p14="http://schemas.microsoft.com/office/powerpoint/2010/main" val="227724234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a:extLst>
              <a:ext uri="{FF2B5EF4-FFF2-40B4-BE49-F238E27FC236}">
                <a16:creationId xmlns:a16="http://schemas.microsoft.com/office/drawing/2014/main" id="{745E7237-8508-4C56-A0F4-503F83680154}"/>
              </a:ext>
            </a:extLst>
          </p:cNvPr>
          <p:cNvPicPr>
            <a:picLocks noChangeAspect="1"/>
          </p:cNvPicPr>
          <p:nvPr/>
        </p:nvPicPr>
        <p:blipFill>
          <a:blip r:embed="rId2"/>
          <a:stretch>
            <a:fillRect/>
          </a:stretch>
        </p:blipFill>
        <p:spPr>
          <a:xfrm>
            <a:off x="447757" y="1757800"/>
            <a:ext cx="3732357" cy="4320000"/>
          </a:xfrm>
          <a:prstGeom prst="rect">
            <a:avLst/>
          </a:prstGeom>
        </p:spPr>
      </p:pic>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11474644" cy="5119439"/>
          </a:xfrm>
        </p:spPr>
        <p:txBody>
          <a:bodyPr/>
          <a:lstStyle/>
          <a:p>
            <a:r>
              <a:rPr lang="de-DE" dirty="0"/>
              <a:t>Zulässige Größe </a:t>
            </a:r>
            <a:r>
              <a:rPr lang="de-DE" dirty="0" err="1"/>
              <a:t>t</a:t>
            </a:r>
            <a:r>
              <a:rPr lang="de-DE" baseline="-25000" dirty="0" err="1"/>
              <a:t>ch,h</a:t>
            </a:r>
            <a:r>
              <a:rPr lang="de-DE" baseline="-25000" dirty="0"/>
              <a:t> </a:t>
            </a:r>
            <a:r>
              <a:rPr lang="de-DE" dirty="0"/>
              <a:t>horizontaler und schräger Schlitze ohne rechnerischen Nachweis nach                       DIN EN 1996-1-1/NA</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Statik</a:t>
            </a:r>
          </a:p>
        </p:txBody>
      </p:sp>
      <p:sp>
        <p:nvSpPr>
          <p:cNvPr id="9" name="Fußzeilenplatzhalter 4">
            <a:extLst>
              <a:ext uri="{FF2B5EF4-FFF2-40B4-BE49-F238E27FC236}">
                <a16:creationId xmlns:a16="http://schemas.microsoft.com/office/drawing/2014/main" id="{46922FEC-95B9-4EB3-8C6E-462874A501C1}"/>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4" name="Grafik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33579" y="1757800"/>
            <a:ext cx="7486945" cy="4320000"/>
          </a:xfrm>
          <a:prstGeom prst="rect">
            <a:avLst/>
          </a:prstGeom>
        </p:spPr>
      </p:pic>
      <p:pic>
        <p:nvPicPr>
          <p:cNvPr id="6" name="Grafik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09493" y="1959086"/>
            <a:ext cx="2608883" cy="3917427"/>
          </a:xfrm>
          <a:prstGeom prst="rect">
            <a:avLst/>
          </a:prstGeom>
        </p:spPr>
      </p:pic>
    </p:spTree>
    <p:extLst>
      <p:ext uri="{BB962C8B-B14F-4D97-AF65-F5344CB8AC3E}">
        <p14:creationId xmlns:p14="http://schemas.microsoft.com/office/powerpoint/2010/main" val="3855531333"/>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U-Werte für einschalige KS-Außenwand mit Wärmedämm-Verbundsystem (Beispiele)</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Wärmeschutz</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5" name="Grafik 4"/>
          <p:cNvPicPr>
            <a:picLocks noChangeAspect="1"/>
          </p:cNvPicPr>
          <p:nvPr/>
        </p:nvPicPr>
        <p:blipFill rotWithShape="1">
          <a:blip r:embed="rId2" cstate="screen">
            <a:extLst>
              <a:ext uri="{28A0092B-C50C-407E-A947-70E740481C1C}">
                <a14:useLocalDpi xmlns:a14="http://schemas.microsoft.com/office/drawing/2010/main"/>
              </a:ext>
            </a:extLst>
          </a:blip>
          <a:srcRect b="9023"/>
          <a:stretch/>
        </p:blipFill>
        <p:spPr>
          <a:xfrm>
            <a:off x="2251990" y="1525708"/>
            <a:ext cx="7764300" cy="4491681"/>
          </a:xfrm>
          <a:prstGeom prst="rect">
            <a:avLst/>
          </a:prstGeom>
        </p:spPr>
      </p:pic>
    </p:spTree>
    <p:extLst>
      <p:ext uri="{BB962C8B-B14F-4D97-AF65-F5344CB8AC3E}">
        <p14:creationId xmlns:p14="http://schemas.microsoft.com/office/powerpoint/2010/main" val="4138071180"/>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U-Werte zweischalige KS-Außenwand mit Wärmedämmung (Beispiele)</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Wärmeschutz</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4140" y="1478174"/>
            <a:ext cx="6480000" cy="4531171"/>
          </a:xfrm>
          <a:prstGeom prst="rect">
            <a:avLst/>
          </a:prstGeom>
        </p:spPr>
      </p:pic>
    </p:spTree>
    <p:extLst>
      <p:ext uri="{BB962C8B-B14F-4D97-AF65-F5344CB8AC3E}">
        <p14:creationId xmlns:p14="http://schemas.microsoft.com/office/powerpoint/2010/main" val="2992272009"/>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U-Werte zweischalige KS-Außenwand mit Wärmedämmung und Luftschicht (Beispiele)</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Wärmeschutz</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94140" y="1477104"/>
            <a:ext cx="6480000" cy="3794211"/>
          </a:xfrm>
          <a:prstGeom prst="rect">
            <a:avLst/>
          </a:prstGeom>
        </p:spPr>
      </p:pic>
    </p:spTree>
    <p:extLst>
      <p:ext uri="{BB962C8B-B14F-4D97-AF65-F5344CB8AC3E}">
        <p14:creationId xmlns:p14="http://schemas.microsoft.com/office/powerpoint/2010/main" val="2637893653"/>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U-Werte einschalige KS-Außenwand mit hinterlüfteter Außenwandbekleidung (Beispiele)</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Wärmeschutz</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7" name="Grafi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44824" y="1459869"/>
            <a:ext cx="7276757" cy="4557606"/>
          </a:xfrm>
          <a:prstGeom prst="rect">
            <a:avLst/>
          </a:prstGeom>
        </p:spPr>
      </p:pic>
    </p:spTree>
    <p:extLst>
      <p:ext uri="{BB962C8B-B14F-4D97-AF65-F5344CB8AC3E}">
        <p14:creationId xmlns:p14="http://schemas.microsoft.com/office/powerpoint/2010/main" val="4221045431"/>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U-Werte einschaliges KS-Kellermauerwerk mit außen liegender Perimeterdämmung (Beispiele)</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Wärmeschutz</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5887" y="1677187"/>
            <a:ext cx="7214631" cy="3880112"/>
          </a:xfrm>
          <a:prstGeom prst="rect">
            <a:avLst/>
          </a:prstGeom>
        </p:spPr>
      </p:pic>
    </p:spTree>
    <p:extLst>
      <p:ext uri="{BB962C8B-B14F-4D97-AF65-F5344CB8AC3E}">
        <p14:creationId xmlns:p14="http://schemas.microsoft.com/office/powerpoint/2010/main" val="3653175573"/>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Wandanschluss zwischen Außenwand und Wohnungstrennwand</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Schallschutz</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t="7752"/>
          <a:stretch/>
        </p:blipFill>
        <p:spPr>
          <a:xfrm>
            <a:off x="2972856" y="1417153"/>
            <a:ext cx="6246289" cy="4680000"/>
          </a:xfrm>
          <a:prstGeom prst="rect">
            <a:avLst/>
          </a:prstGeom>
        </p:spPr>
      </p:pic>
    </p:spTree>
    <p:extLst>
      <p:ext uri="{BB962C8B-B14F-4D97-AF65-F5344CB8AC3E}">
        <p14:creationId xmlns:p14="http://schemas.microsoft.com/office/powerpoint/2010/main" val="3313378892"/>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Direktschalldämm-Maße von Kalksandsteinwänden nach DIN 4109-2</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Schallschutz</a:t>
            </a:r>
          </a:p>
        </p:txBody>
      </p:sp>
      <p:sp>
        <p:nvSpPr>
          <p:cNvPr id="5" name="Fußzeilenplatzhalter 4">
            <a:extLst>
              <a:ext uri="{FF2B5EF4-FFF2-40B4-BE49-F238E27FC236}">
                <a16:creationId xmlns:a16="http://schemas.microsoft.com/office/drawing/2014/main" id="{F7D1855C-7B6A-49A9-82CE-9BE6C6ADC19B}"/>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t="4496"/>
          <a:stretch/>
        </p:blipFill>
        <p:spPr>
          <a:xfrm>
            <a:off x="2340645" y="1406520"/>
            <a:ext cx="7250869" cy="4680000"/>
          </a:xfrm>
          <a:prstGeom prst="rect">
            <a:avLst/>
          </a:prstGeom>
        </p:spPr>
      </p:pic>
    </p:spTree>
    <p:extLst>
      <p:ext uri="{BB962C8B-B14F-4D97-AF65-F5344CB8AC3E}">
        <p14:creationId xmlns:p14="http://schemas.microsoft.com/office/powerpoint/2010/main" val="38886903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Kennzeichnung der Mauermörtel nach DIN EN 998-2 mit CE-Kennzeichen</a:t>
            </a:r>
          </a:p>
          <a:p>
            <a:r>
              <a:rPr lang="de-DE" dirty="0"/>
              <a:t>Entsprechen diese zusätzlich der DIN V 18580 muss dieses vom Hersteller bescheinigt werden.</a:t>
            </a:r>
          </a:p>
          <a:p>
            <a:r>
              <a:rPr lang="de-DE" dirty="0"/>
              <a:t>Entspricht ein Mauermörtel nicht den Anforderungen in DIN V 18580, so sind für die Herstellung von Mauerwerk mit diesem Mörtel zusätzlich die Anwendungsregeln der DIN V 20000-412 zu beachten.</a:t>
            </a:r>
          </a:p>
          <a:p>
            <a:r>
              <a:rPr lang="de-DE" dirty="0"/>
              <a:t>Die nach DIN V 20000-412 zur Einstufung in die bekannten Mörtelgruppen erforderlichen Mörteldruckfestigkeiten werden allerdings von den handelsüblichen Mörteln nicht erreicht. Daher sollte für die Verwendung von Mauermörteln in Deutschland die Übereinstimmung mit DIN V 18580 in jedem Fall vorliegen.</a:t>
            </a:r>
          </a:p>
          <a:p>
            <a:r>
              <a:rPr lang="de-DE" dirty="0"/>
              <a:t>Die Bezeichnung der Mörtel erfolgt nach DIN EN 998-2.</a:t>
            </a:r>
          </a:p>
          <a:p>
            <a:r>
              <a:rPr lang="de-DE" dirty="0"/>
              <a:t>Zusätzlich ist der Mörtel mit Bezug auf DIN V 18580 mit der Angabe der Mörtelart und Mörtelgruppe zu bezeichnen, z.B. für Normalmauermörtel DIN V 18580 – NM </a:t>
            </a:r>
            <a:r>
              <a:rPr lang="de-DE" dirty="0" err="1"/>
              <a:t>IIa</a:t>
            </a:r>
            <a:r>
              <a:rPr lang="de-DE" dirty="0"/>
              <a:t> oder für Dünnbettmörtel DIN V 18580 - DM</a:t>
            </a:r>
          </a:p>
          <a:p>
            <a:pPr>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Kennzeichnung des Mauermörtel</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3375834712"/>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Bezeichnung der neuen Feuerwiderstandsklassen</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Brandschutz</a:t>
            </a:r>
          </a:p>
        </p:txBody>
      </p:sp>
      <p:sp>
        <p:nvSpPr>
          <p:cNvPr id="5" name="Fußzeilenplatzhalter 4">
            <a:extLst>
              <a:ext uri="{FF2B5EF4-FFF2-40B4-BE49-F238E27FC236}">
                <a16:creationId xmlns:a16="http://schemas.microsoft.com/office/drawing/2014/main" id="{452773B9-E850-4E94-88E1-1FA8C3B10656}"/>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74560" y="1729706"/>
            <a:ext cx="3613039" cy="4262206"/>
          </a:xfrm>
          <a:prstGeom prst="rect">
            <a:avLst/>
          </a:prstGeom>
        </p:spPr>
      </p:pic>
      <p:pic>
        <p:nvPicPr>
          <p:cNvPr id="9" name="Grafik 8">
            <a:extLst>
              <a:ext uri="{FF2B5EF4-FFF2-40B4-BE49-F238E27FC236}">
                <a16:creationId xmlns:a16="http://schemas.microsoft.com/office/drawing/2014/main" id="{872922BA-91E5-4652-8DC9-585A9D1BCDD5}"/>
              </a:ext>
            </a:extLst>
          </p:cNvPr>
          <p:cNvPicPr>
            <a:picLocks noChangeAspect="1"/>
          </p:cNvPicPr>
          <p:nvPr/>
        </p:nvPicPr>
        <p:blipFill>
          <a:blip r:embed="rId3"/>
          <a:stretch>
            <a:fillRect/>
          </a:stretch>
        </p:blipFill>
        <p:spPr>
          <a:xfrm>
            <a:off x="6097672" y="1088184"/>
            <a:ext cx="5722853" cy="4903728"/>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9098" y="1409772"/>
            <a:ext cx="5400000" cy="4260551"/>
          </a:xfrm>
          <a:prstGeom prst="rect">
            <a:avLst/>
          </a:prstGeom>
        </p:spPr>
      </p:pic>
    </p:spTree>
    <p:extLst>
      <p:ext uri="{BB962C8B-B14F-4D97-AF65-F5344CB8AC3E}">
        <p14:creationId xmlns:p14="http://schemas.microsoft.com/office/powerpoint/2010/main" val="3592633003"/>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Nichttragende, raumabschließende Wände, die die Anforderung EI 90 ohne Stoßfugenvermörtelung erfüllen</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Brandschutz</a:t>
            </a:r>
          </a:p>
        </p:txBody>
      </p:sp>
      <p:sp>
        <p:nvSpPr>
          <p:cNvPr id="5" name="Fußzeilenplatzhalter 4">
            <a:extLst>
              <a:ext uri="{FF2B5EF4-FFF2-40B4-BE49-F238E27FC236}">
                <a16:creationId xmlns:a16="http://schemas.microsoft.com/office/drawing/2014/main" id="{752BB374-7F47-4FFC-9D82-3913B3CEA2C2}"/>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67606" y="1919026"/>
            <a:ext cx="10431193" cy="3396434"/>
          </a:xfrm>
          <a:prstGeom prst="rect">
            <a:avLst/>
          </a:prstGeom>
        </p:spPr>
      </p:pic>
    </p:spTree>
    <p:extLst>
      <p:ext uri="{BB962C8B-B14F-4D97-AF65-F5344CB8AC3E}">
        <p14:creationId xmlns:p14="http://schemas.microsoft.com/office/powerpoint/2010/main" val="881603885"/>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Tragende, raumabschließende Wände, die die Anforderung REI 90 ohne Stoßfugenvermörtelung erfüllen</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Brandschutz</a:t>
            </a:r>
          </a:p>
        </p:txBody>
      </p:sp>
      <p:sp>
        <p:nvSpPr>
          <p:cNvPr id="5" name="Fußzeilenplatzhalter 4">
            <a:extLst>
              <a:ext uri="{FF2B5EF4-FFF2-40B4-BE49-F238E27FC236}">
                <a16:creationId xmlns:a16="http://schemas.microsoft.com/office/drawing/2014/main" id="{89E1B716-FC38-4D15-AF58-F1C5C3D52621}"/>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568962" y="1755307"/>
            <a:ext cx="7131200" cy="3936522"/>
          </a:xfrm>
          <a:prstGeom prst="rect">
            <a:avLst/>
          </a:prstGeom>
        </p:spPr>
      </p:pic>
    </p:spTree>
    <p:extLst>
      <p:ext uri="{BB962C8B-B14F-4D97-AF65-F5344CB8AC3E}">
        <p14:creationId xmlns:p14="http://schemas.microsoft.com/office/powerpoint/2010/main" val="2326370944"/>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Tragende, nichtraumabschließende einschalige Wände, Länge L ≥ 1,0 m, die die Anforderung R 90 ohne Stoßfugenvermörtelung erfüllen</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Brandschutz</a:t>
            </a:r>
          </a:p>
        </p:txBody>
      </p:sp>
      <p:sp>
        <p:nvSpPr>
          <p:cNvPr id="5" name="Fußzeilenplatzhalter 4">
            <a:extLst>
              <a:ext uri="{FF2B5EF4-FFF2-40B4-BE49-F238E27FC236}">
                <a16:creationId xmlns:a16="http://schemas.microsoft.com/office/drawing/2014/main" id="{87728E37-54D6-4D16-860A-2DEEEB38FF98}"/>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51523" y="1834410"/>
            <a:ext cx="6166077" cy="4130000"/>
          </a:xfrm>
          <a:prstGeom prst="rect">
            <a:avLst/>
          </a:prstGeom>
        </p:spPr>
      </p:pic>
    </p:spTree>
    <p:extLst>
      <p:ext uri="{BB962C8B-B14F-4D97-AF65-F5344CB8AC3E}">
        <p14:creationId xmlns:p14="http://schemas.microsoft.com/office/powerpoint/2010/main" val="861472511"/>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Tragende, nichtraumabschließende Pfeiler und einschalige Wände, Länge L &lt; 1,0 m, die die Anforderung R 90 ohne Stoßfugenvermörtelung</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Brandschutz</a:t>
            </a:r>
          </a:p>
        </p:txBody>
      </p:sp>
      <p:sp>
        <p:nvSpPr>
          <p:cNvPr id="5" name="Fußzeilenplatzhalter 4">
            <a:extLst>
              <a:ext uri="{FF2B5EF4-FFF2-40B4-BE49-F238E27FC236}">
                <a16:creationId xmlns:a16="http://schemas.microsoft.com/office/drawing/2014/main" id="{8206E091-E81B-41BE-B078-153C7CF1E10C}"/>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530844" y="1772699"/>
            <a:ext cx="5684379" cy="4126989"/>
          </a:xfrm>
          <a:prstGeom prst="rect">
            <a:avLst/>
          </a:prstGeom>
        </p:spPr>
      </p:pic>
    </p:spTree>
    <p:extLst>
      <p:ext uri="{BB962C8B-B14F-4D97-AF65-F5344CB8AC3E}">
        <p14:creationId xmlns:p14="http://schemas.microsoft.com/office/powerpoint/2010/main" val="1227298670"/>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Tragende und nicht tragende, raumabschließende Brandwände, die die Anforderung REI-M 90 und EI-M ohne Stoßfugenvermörtelung erfüllen sowie Komplextrennwände</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Brandschutz</a:t>
            </a:r>
          </a:p>
        </p:txBody>
      </p:sp>
      <p:sp>
        <p:nvSpPr>
          <p:cNvPr id="5" name="Fußzeilenplatzhalter 4">
            <a:extLst>
              <a:ext uri="{FF2B5EF4-FFF2-40B4-BE49-F238E27FC236}">
                <a16:creationId xmlns:a16="http://schemas.microsoft.com/office/drawing/2014/main" id="{CED4E643-AE8A-4393-BC67-F32802514ADC}"/>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370893" y="1897914"/>
            <a:ext cx="7527338" cy="3933306"/>
          </a:xfrm>
          <a:prstGeom prst="rect">
            <a:avLst/>
          </a:prstGeom>
        </p:spPr>
      </p:pic>
    </p:spTree>
    <p:extLst>
      <p:ext uri="{BB962C8B-B14F-4D97-AF65-F5344CB8AC3E}">
        <p14:creationId xmlns:p14="http://schemas.microsoft.com/office/powerpoint/2010/main" val="580548749"/>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p:txBody>
          <a:bodyPr/>
          <a:lstStyle/>
          <a:p>
            <a:r>
              <a:rPr lang="de-DE" dirty="0"/>
              <a:t>Empfehlungen für die Ausführung von </a:t>
            </a:r>
            <a:r>
              <a:rPr lang="de-DE" b="1" dirty="0"/>
              <a:t>nicht tragenden Innenwänden</a:t>
            </a:r>
            <a:r>
              <a:rPr lang="de-DE" dirty="0"/>
              <a:t>:</a:t>
            </a:r>
          </a:p>
          <a:p>
            <a:pPr lvl="1"/>
            <a:r>
              <a:rPr lang="de-DE" dirty="0"/>
              <a:t>Wände grundsätzlich auf eine Trennschicht (z.B. R 500) stellen</a:t>
            </a:r>
          </a:p>
          <a:p>
            <a:pPr lvl="1"/>
            <a:r>
              <a:rPr lang="de-DE" dirty="0"/>
              <a:t>Seitliche Anschlüsse an Treppenhaus- und Wohnungstrennwände akustisch entkoppelt,                          wenn flächenbezogene Masse der nicht tragenden Trennwände &lt; 200 kg/m²</a:t>
            </a:r>
          </a:p>
          <a:p>
            <a:pPr lvl="1"/>
            <a:r>
              <a:rPr lang="de-DE" dirty="0"/>
              <a:t>Seitliche Anschlüsse untereinander vermörtelt, schalltechnisch biegesteif (kraftschlüssig) ausführen</a:t>
            </a:r>
          </a:p>
          <a:p>
            <a:pPr lvl="1"/>
            <a:r>
              <a:rPr lang="de-DE" dirty="0"/>
              <a:t>Bei kraftschlüssiger Ausführung der oberen Anschlussfuge: Mörtel geringer Festigkeit wählen                      (z.B. Leichtmörtel oder Putz)</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Konstruktive Details</a:t>
            </a:r>
          </a:p>
        </p:txBody>
      </p:sp>
      <p:sp>
        <p:nvSpPr>
          <p:cNvPr id="6" name="Fußzeilenplatzhalter 4">
            <a:extLst>
              <a:ext uri="{FF2B5EF4-FFF2-40B4-BE49-F238E27FC236}">
                <a16:creationId xmlns:a16="http://schemas.microsoft.com/office/drawing/2014/main" id="{8D51C72C-5057-4370-94E5-39C7775483A6}"/>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4" name="Grafik 3"/>
          <p:cNvPicPr>
            <a:picLocks noChangeAspect="1"/>
          </p:cNvPicPr>
          <p:nvPr/>
        </p:nvPicPr>
        <p:blipFill rotWithShape="1">
          <a:blip r:embed="rId2" cstate="screen">
            <a:extLst>
              <a:ext uri="{28A0092B-C50C-407E-A947-70E740481C1C}">
                <a14:useLocalDpi xmlns:a14="http://schemas.microsoft.com/office/drawing/2010/main"/>
              </a:ext>
            </a:extLst>
          </a:blip>
          <a:srcRect l="9630" t="4186" r="8277"/>
          <a:stretch/>
        </p:blipFill>
        <p:spPr>
          <a:xfrm>
            <a:off x="6096000" y="1057524"/>
            <a:ext cx="5724526" cy="4454260"/>
          </a:xfrm>
          <a:prstGeom prst="rect">
            <a:avLst/>
          </a:prstGeom>
        </p:spPr>
      </p:pic>
    </p:spTree>
    <p:extLst>
      <p:ext uri="{BB962C8B-B14F-4D97-AF65-F5344CB8AC3E}">
        <p14:creationId xmlns:p14="http://schemas.microsoft.com/office/powerpoint/2010/main" val="3030021490"/>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Seitliche Wandanschlüsse für nicht tragende Innenwände</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Konstruktive Details</a:t>
            </a:r>
          </a:p>
        </p:txBody>
      </p:sp>
      <p:sp>
        <p:nvSpPr>
          <p:cNvPr id="7" name="Fußzeilenplatzhalter 4">
            <a:extLst>
              <a:ext uri="{FF2B5EF4-FFF2-40B4-BE49-F238E27FC236}">
                <a16:creationId xmlns:a16="http://schemas.microsoft.com/office/drawing/2014/main" id="{EB136CE9-6004-4DA4-92CC-41C80CE8F1AA}"/>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grpSp>
        <p:nvGrpSpPr>
          <p:cNvPr id="11" name="Gruppieren 10"/>
          <p:cNvGrpSpPr/>
          <p:nvPr/>
        </p:nvGrpSpPr>
        <p:grpSpPr>
          <a:xfrm>
            <a:off x="2477000" y="1057524"/>
            <a:ext cx="7238000" cy="5045565"/>
            <a:chOff x="576930" y="-1480414"/>
            <a:chExt cx="10336392" cy="7205434"/>
          </a:xfrm>
        </p:grpSpPr>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6930" y="1829112"/>
              <a:ext cx="10336392" cy="3192661"/>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930" y="-1480414"/>
              <a:ext cx="10336392" cy="3737003"/>
            </a:xfrm>
            <a:prstGeom prst="rect">
              <a:avLst/>
            </a:prstGeom>
          </p:spPr>
        </p:pic>
        <p:pic>
          <p:nvPicPr>
            <p:cNvPr id="10" name="Grafik 9"/>
            <p:cNvPicPr>
              <a:picLocks noChangeAspect="1"/>
            </p:cNvPicPr>
            <p:nvPr/>
          </p:nvPicPr>
          <p:blipFill rotWithShape="1">
            <a:blip r:embed="rId4" cstate="screen">
              <a:extLst>
                <a:ext uri="{28A0092B-C50C-407E-A947-70E740481C1C}">
                  <a14:useLocalDpi xmlns:a14="http://schemas.microsoft.com/office/drawing/2010/main"/>
                </a:ext>
              </a:extLst>
            </a:blip>
            <a:srcRect b="64357"/>
            <a:stretch/>
          </p:blipFill>
          <p:spPr>
            <a:xfrm>
              <a:off x="576930" y="5015423"/>
              <a:ext cx="10336392" cy="709597"/>
            </a:xfrm>
            <a:prstGeom prst="rect">
              <a:avLst/>
            </a:prstGeom>
          </p:spPr>
        </p:pic>
      </p:grpSp>
    </p:spTree>
    <p:extLst>
      <p:ext uri="{BB962C8B-B14F-4D97-AF65-F5344CB8AC3E}">
        <p14:creationId xmlns:p14="http://schemas.microsoft.com/office/powerpoint/2010/main" val="1252117200"/>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Seitliche Wandanschlüsse für nicht tragende Innenwände</a:t>
            </a:r>
          </a:p>
          <a:p>
            <a:pPr marL="0" indent="0">
              <a:buNone/>
            </a:pPr>
            <a:endParaRPr lang="de-DE" dirty="0"/>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Konstruktive Details</a:t>
            </a:r>
          </a:p>
        </p:txBody>
      </p:sp>
      <p:sp>
        <p:nvSpPr>
          <p:cNvPr id="7" name="Fußzeilenplatzhalter 4">
            <a:extLst>
              <a:ext uri="{FF2B5EF4-FFF2-40B4-BE49-F238E27FC236}">
                <a16:creationId xmlns:a16="http://schemas.microsoft.com/office/drawing/2014/main" id="{B935CA0A-7DF7-412D-A2C1-D7AA3CFE2433}"/>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grpSp>
        <p:nvGrpSpPr>
          <p:cNvPr id="10" name="Gruppieren 9"/>
          <p:cNvGrpSpPr/>
          <p:nvPr/>
        </p:nvGrpSpPr>
        <p:grpSpPr>
          <a:xfrm>
            <a:off x="2641952" y="1394144"/>
            <a:ext cx="6908096" cy="4671754"/>
            <a:chOff x="927804" y="-919054"/>
            <a:chExt cx="10336392" cy="6990216"/>
          </a:xfrm>
        </p:grpSpPr>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7804" y="1515931"/>
              <a:ext cx="10336392" cy="3868502"/>
            </a:xfrm>
            <a:prstGeom prst="rect">
              <a:avLst/>
            </a:prstGeom>
          </p:spPr>
        </p:pic>
        <p:pic>
          <p:nvPicPr>
            <p:cNvPr id="5" name="Grafik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7804" y="-919054"/>
              <a:ext cx="10336392" cy="3437309"/>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b="63540"/>
            <a:stretch/>
          </p:blipFill>
          <p:spPr>
            <a:xfrm>
              <a:off x="927804" y="5345311"/>
              <a:ext cx="10336392" cy="725851"/>
            </a:xfrm>
            <a:prstGeom prst="rect">
              <a:avLst/>
            </a:prstGeom>
          </p:spPr>
        </p:pic>
      </p:grpSp>
    </p:spTree>
    <p:extLst>
      <p:ext uri="{BB962C8B-B14F-4D97-AF65-F5344CB8AC3E}">
        <p14:creationId xmlns:p14="http://schemas.microsoft.com/office/powerpoint/2010/main" val="4014292023"/>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Obere Wandanschlüsse für nicht tragende Innenwände</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Konstruktive Details</a:t>
            </a:r>
          </a:p>
        </p:txBody>
      </p:sp>
      <p:sp>
        <p:nvSpPr>
          <p:cNvPr id="6" name="Fußzeilenplatzhalter 4">
            <a:extLst>
              <a:ext uri="{FF2B5EF4-FFF2-40B4-BE49-F238E27FC236}">
                <a16:creationId xmlns:a16="http://schemas.microsoft.com/office/drawing/2014/main" id="{6AFE0593-DA18-451F-A20C-1681EF7F2D7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grpSp>
        <p:nvGrpSpPr>
          <p:cNvPr id="11" name="Gruppieren 10"/>
          <p:cNvGrpSpPr/>
          <p:nvPr/>
        </p:nvGrpSpPr>
        <p:grpSpPr>
          <a:xfrm>
            <a:off x="2519131" y="1432043"/>
            <a:ext cx="7153738" cy="4633837"/>
            <a:chOff x="950175" y="-962354"/>
            <a:chExt cx="10266055" cy="6649842"/>
          </a:xfrm>
        </p:grpSpPr>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50175" y="2408799"/>
              <a:ext cx="10266055" cy="2767584"/>
            </a:xfrm>
            <a:prstGeom prst="rect">
              <a:avLst/>
            </a:prstGeom>
          </p:spPr>
        </p:pic>
        <p:pic>
          <p:nvPicPr>
            <p:cNvPr id="8" name="Grafik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0175" y="-962354"/>
              <a:ext cx="10266055" cy="4039755"/>
            </a:xfrm>
            <a:prstGeom prst="rect">
              <a:avLst/>
            </a:prstGeom>
          </p:spPr>
        </p:pic>
        <p:pic>
          <p:nvPicPr>
            <p:cNvPr id="10" name="Grafik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50175" y="5158658"/>
              <a:ext cx="10265685" cy="528830"/>
            </a:xfrm>
            <a:prstGeom prst="rect">
              <a:avLst/>
            </a:prstGeom>
          </p:spPr>
        </p:pic>
      </p:grpSp>
    </p:spTree>
    <p:extLst>
      <p:ext uri="{BB962C8B-B14F-4D97-AF65-F5344CB8AC3E}">
        <p14:creationId xmlns:p14="http://schemas.microsoft.com/office/powerpoint/2010/main" val="23143737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750119" cy="5119439"/>
          </a:xfrm>
        </p:spPr>
        <p:txBody>
          <a:bodyPr>
            <a:normAutofit/>
          </a:bodyPr>
          <a:lstStyle/>
          <a:p>
            <a:r>
              <a:rPr lang="de-DE" altLang="de-DE" dirty="0"/>
              <a:t>Die Basis für alle Maße ist das Rohbau-Richtmaß</a:t>
            </a:r>
          </a:p>
          <a:p>
            <a:pPr lvl="1"/>
            <a:r>
              <a:rPr lang="de-DE" altLang="de-DE" dirty="0"/>
              <a:t> n • 12,5</a:t>
            </a:r>
          </a:p>
          <a:p>
            <a:pPr lvl="1"/>
            <a:r>
              <a:rPr lang="de-DE" altLang="de-DE" dirty="0"/>
              <a:t>12,5 cm Raster wird auch als </a:t>
            </a:r>
            <a:r>
              <a:rPr lang="de-DE" altLang="de-DE" dirty="0" err="1"/>
              <a:t>Oktametermaß</a:t>
            </a:r>
            <a:r>
              <a:rPr lang="de-DE" altLang="de-DE" dirty="0"/>
              <a:t> oder Achtelmeter (1 am = 1/8 m = 12,5 cm) bezeichnet.</a:t>
            </a:r>
          </a:p>
          <a:p>
            <a:r>
              <a:rPr lang="de-DE" altLang="de-DE" dirty="0"/>
              <a:t>Mauerwerk aus Steinen mit Nut-Feder-System z.B.</a:t>
            </a:r>
            <a:endParaRPr lang="de-DE" altLang="de-DE" sz="800" dirty="0"/>
          </a:p>
          <a:p>
            <a:pPr lvl="2"/>
            <a:r>
              <a:rPr lang="de-DE" altLang="de-DE" dirty="0"/>
              <a:t>KS –R P Steine oder KS-XL-Systeme:</a:t>
            </a:r>
            <a:endParaRPr lang="de-DE" altLang="de-DE" sz="800" dirty="0"/>
          </a:p>
          <a:p>
            <a:pPr lvl="2"/>
            <a:r>
              <a:rPr lang="de-DE" altLang="de-DE" dirty="0"/>
              <a:t>Steinlängen z. B. 248 mm, 498 mm</a:t>
            </a:r>
          </a:p>
          <a:p>
            <a:pPr lvl="2"/>
            <a:r>
              <a:rPr lang="de-DE" altLang="de-DE" dirty="0"/>
              <a:t>Steinhöhen z. B. 248 mm, 498 mm, 623 mm</a:t>
            </a:r>
          </a:p>
          <a:p>
            <a:r>
              <a:rPr lang="de-DE" altLang="de-DE" dirty="0"/>
              <a:t>Außenmaß = Rohbau-Richtmaß – Sollfugenbreite + </a:t>
            </a:r>
            <a:r>
              <a:rPr lang="de-DE" altLang="de-DE" dirty="0" err="1"/>
              <a:t>Federmaß</a:t>
            </a:r>
            <a:r>
              <a:rPr lang="de-DE" altLang="de-DE" dirty="0"/>
              <a:t>.</a:t>
            </a:r>
            <a:endParaRPr lang="de-DE" altLang="de-DE" sz="800" dirty="0"/>
          </a:p>
          <a:p>
            <a:pPr lvl="2"/>
            <a:r>
              <a:rPr lang="de-DE" altLang="de-DE" dirty="0"/>
              <a:t>Bei kurzen Pfeilern, die aus einem Stein bestehen, ist die Sollfugenbreite (2 mm) nicht abzuziehen, da keine Fuge vorhanden ist.</a:t>
            </a:r>
          </a:p>
          <a:p>
            <a:pPr lvl="1"/>
            <a:endParaRPr lang="de-DE" altLang="de-DE" dirty="0"/>
          </a:p>
          <a:p>
            <a:endParaRPr lang="de-DE" altLang="de-DE" dirty="0"/>
          </a:p>
          <a:p>
            <a:endParaRPr lang="de-DE" altLang="de-DE" dirty="0"/>
          </a:p>
          <a:p>
            <a:endParaRPr lang="de-DE" altLang="de-DE" sz="800" dirty="0"/>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Bauweise ohne Fuge – Rohbau- Richtmaß</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 Mauerwerk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312777" y="1057524"/>
            <a:ext cx="5507747" cy="4931674"/>
          </a:xfrm>
          <a:prstGeom prst="rect">
            <a:avLst/>
          </a:prstGeom>
        </p:spPr>
      </p:pic>
    </p:spTree>
    <p:extLst>
      <p:ext uri="{BB962C8B-B14F-4D97-AF65-F5344CB8AC3E}">
        <p14:creationId xmlns:p14="http://schemas.microsoft.com/office/powerpoint/2010/main" val="24079693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 und Steinbedarf für KS-Vollsteine und KS-Lochsteine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graphicFrame>
        <p:nvGraphicFramePr>
          <p:cNvPr id="6" name="Inhaltsplatzhalter 9"/>
          <p:cNvGraphicFramePr>
            <a:graphicFrameLocks/>
          </p:cNvGraphicFramePr>
          <p:nvPr/>
        </p:nvGraphicFramePr>
        <p:xfrm>
          <a:off x="1056000" y="1118235"/>
          <a:ext cx="10080000" cy="4459605"/>
        </p:xfrm>
        <a:graphic>
          <a:graphicData uri="http://schemas.openxmlformats.org/drawingml/2006/table">
            <a:tbl>
              <a:tblPr firstRow="1" bandRow="1">
                <a:tableStyleId>{5940675A-B579-460E-94D1-54222C63F5DA}</a:tableStyleId>
              </a:tblPr>
              <a:tblGrid>
                <a:gridCol w="86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64000">
                  <a:extLst>
                    <a:ext uri="{9D8B030D-6E8A-4147-A177-3AD203B41FA5}">
                      <a16:colId xmlns:a16="http://schemas.microsoft.com/office/drawing/2014/main" val="20002"/>
                    </a:ext>
                  </a:extLst>
                </a:gridCol>
                <a:gridCol w="864000">
                  <a:extLst>
                    <a:ext uri="{9D8B030D-6E8A-4147-A177-3AD203B41FA5}">
                      <a16:colId xmlns:a16="http://schemas.microsoft.com/office/drawing/2014/main" val="20003"/>
                    </a:ext>
                  </a:extLst>
                </a:gridCol>
                <a:gridCol w="864000">
                  <a:extLst>
                    <a:ext uri="{9D8B030D-6E8A-4147-A177-3AD203B41FA5}">
                      <a16:colId xmlns:a16="http://schemas.microsoft.com/office/drawing/2014/main" val="20004"/>
                    </a:ext>
                  </a:extLst>
                </a:gridCol>
                <a:gridCol w="864000">
                  <a:extLst>
                    <a:ext uri="{9D8B030D-6E8A-4147-A177-3AD203B41FA5}">
                      <a16:colId xmlns:a16="http://schemas.microsoft.com/office/drawing/2014/main" val="20005"/>
                    </a:ext>
                  </a:extLst>
                </a:gridCol>
                <a:gridCol w="864000">
                  <a:extLst>
                    <a:ext uri="{9D8B030D-6E8A-4147-A177-3AD203B41FA5}">
                      <a16:colId xmlns:a16="http://schemas.microsoft.com/office/drawing/2014/main" val="20006"/>
                    </a:ext>
                  </a:extLst>
                </a:gridCol>
                <a:gridCol w="1152000">
                  <a:extLst>
                    <a:ext uri="{9D8B030D-6E8A-4147-A177-3AD203B41FA5}">
                      <a16:colId xmlns:a16="http://schemas.microsoft.com/office/drawing/2014/main" val="20007"/>
                    </a:ext>
                  </a:extLst>
                </a:gridCol>
                <a:gridCol w="864000">
                  <a:extLst>
                    <a:ext uri="{9D8B030D-6E8A-4147-A177-3AD203B41FA5}">
                      <a16:colId xmlns:a16="http://schemas.microsoft.com/office/drawing/2014/main" val="20008"/>
                    </a:ext>
                  </a:extLst>
                </a:gridCol>
                <a:gridCol w="1152000">
                  <a:extLst>
                    <a:ext uri="{9D8B030D-6E8A-4147-A177-3AD203B41FA5}">
                      <a16:colId xmlns:a16="http://schemas.microsoft.com/office/drawing/2014/main" val="20009"/>
                    </a:ext>
                  </a:extLst>
                </a:gridCol>
                <a:gridCol w="864000">
                  <a:extLst>
                    <a:ext uri="{9D8B030D-6E8A-4147-A177-3AD203B41FA5}">
                      <a16:colId xmlns:a16="http://schemas.microsoft.com/office/drawing/2014/main" val="20010"/>
                    </a:ext>
                  </a:extLst>
                </a:gridCol>
              </a:tblGrid>
              <a:tr h="119768">
                <a:tc gridSpan="2">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hMerge="1">
                  <a:txBody>
                    <a:bodyPr/>
                    <a:lstStyle/>
                    <a:p>
                      <a:endParaRPr lang="de-DE"/>
                    </a:p>
                  </a:txBody>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pPr algn="ctr"/>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pPr algn="ctr"/>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extLst>
                  <a:ext uri="{0D108BD9-81ED-4DB2-BD59-A6C34878D82A}">
                    <a16:rowId xmlns:a16="http://schemas.microsoft.com/office/drawing/2014/main" val="10000"/>
                  </a:ext>
                </a:extLst>
              </a:tr>
              <a:tr h="314325">
                <a:tc gridSpan="11">
                  <a:txBody>
                    <a:bodyPr/>
                    <a:lstStyle/>
                    <a:p>
                      <a:pPr algn="ctr"/>
                      <a:r>
                        <a:rPr lang="de-DE" sz="1400" b="1" dirty="0">
                          <a:latin typeface="Arial" pitchFamily="34" charset="0"/>
                          <a:cs typeface="Arial" pitchFamily="34" charset="0"/>
                        </a:rPr>
                        <a:t>KS-Vollsteine und KS-Lochsteine in Normalmauermörtel</a:t>
                      </a:r>
                      <a:r>
                        <a:rPr lang="de-DE" sz="1400" b="1" baseline="30000" dirty="0">
                          <a:latin typeface="Arial" pitchFamily="34" charset="0"/>
                          <a:cs typeface="Arial" pitchFamily="34" charset="0"/>
                        </a:rPr>
                        <a:t>1) </a:t>
                      </a:r>
                      <a:r>
                        <a:rPr lang="de-DE" sz="1400" b="1" dirty="0">
                          <a:latin typeface="Arial" pitchFamily="34" charset="0"/>
                          <a:cs typeface="Arial" pitchFamily="34" charset="0"/>
                        </a:rPr>
                        <a:t>(mit</a:t>
                      </a:r>
                      <a:r>
                        <a:rPr lang="de-DE" sz="1400" b="1" baseline="0" dirty="0">
                          <a:latin typeface="Arial" pitchFamily="34" charset="0"/>
                          <a:cs typeface="Arial" pitchFamily="34" charset="0"/>
                        </a:rPr>
                        <a:t> Stoßfugenvermörtelung)</a:t>
                      </a:r>
                      <a:endParaRPr lang="de-DE" sz="1400" b="1" dirty="0">
                        <a:latin typeface="Arial" pitchFamily="34" charset="0"/>
                        <a:cs typeface="Arial" pitchFamily="34" charset="0"/>
                      </a:endParaRPr>
                    </a:p>
                  </a:txBody>
                  <a:tcPr anchor="ctr">
                    <a:lnT w="12700" cmpd="sng">
                      <a:noFill/>
                    </a:lnT>
                    <a:lnB w="12700" cap="flat" cmpd="sng" algn="ctr">
                      <a:solidFill>
                        <a:schemeClr val="tx1"/>
                      </a:solidFill>
                      <a:prstDash val="solid"/>
                      <a:round/>
                      <a:headEnd type="none" w="med" len="med"/>
                      <a:tailEnd type="none" w="med" len="med"/>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pPr algn="ctr"/>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pPr algn="ctr"/>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extLst>
                  <a:ext uri="{0D108BD9-81ED-4DB2-BD59-A6C34878D82A}">
                    <a16:rowId xmlns:a16="http://schemas.microsoft.com/office/drawing/2014/main" val="10001"/>
                  </a:ext>
                </a:extLst>
              </a:tr>
              <a:tr h="358140">
                <a:tc rowSpan="3">
                  <a:txBody>
                    <a:bodyPr/>
                    <a:lstStyle/>
                    <a:p>
                      <a:r>
                        <a:rPr lang="de-DE" sz="1400" b="1" dirty="0">
                          <a:latin typeface="Arial" pitchFamily="34" charset="0"/>
                          <a:cs typeface="Arial" pitchFamily="34" charset="0"/>
                        </a:rPr>
                        <a:t>Wand-dicke: Format</a:t>
                      </a:r>
                    </a:p>
                  </a:txBody>
                  <a:tcPr anchor="ctr">
                    <a:lnT w="12700" cap="flat" cmpd="sng" algn="ctr">
                      <a:solidFill>
                        <a:schemeClr val="tx1"/>
                      </a:solidFill>
                      <a:prstDash val="solid"/>
                      <a:round/>
                      <a:headEnd type="none" w="med" len="med"/>
                      <a:tailEnd type="none" w="med" len="med"/>
                    </a:lnT>
                    <a:solidFill>
                      <a:srgbClr val="00B2EB">
                        <a:alpha val="14902"/>
                      </a:srgbClr>
                    </a:solidFill>
                  </a:tcPr>
                </a:tc>
                <a:tc gridSpan="10">
                  <a:txBody>
                    <a:bodyPr/>
                    <a:lstStyle/>
                    <a:p>
                      <a:pPr algn="ctr"/>
                      <a:r>
                        <a:rPr lang="de-DE" sz="1400" b="1" dirty="0">
                          <a:latin typeface="Arial" pitchFamily="34" charset="0"/>
                          <a:cs typeface="Arial" pitchFamily="34" charset="0"/>
                        </a:rPr>
                        <a:t>Richtwerte für den Bedarf an Steinen in Stück und an NM in Liter je m² Wandfläche</a:t>
                      </a:r>
                    </a:p>
                  </a:txBody>
                  <a:tcPr anchor="ct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pPr algn="ctr"/>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pPr algn="ctr"/>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extLst>
                  <a:ext uri="{0D108BD9-81ED-4DB2-BD59-A6C34878D82A}">
                    <a16:rowId xmlns:a16="http://schemas.microsoft.com/office/drawing/2014/main" val="10002"/>
                  </a:ext>
                </a:extLst>
              </a:tr>
              <a:tr h="288000">
                <a:tc v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gridSpan="2">
                  <a:txBody>
                    <a:bodyPr/>
                    <a:lstStyle/>
                    <a:p>
                      <a:pPr algn="ctr"/>
                      <a:r>
                        <a:rPr lang="de-DE" sz="1400" b="1" dirty="0">
                          <a:latin typeface="Arial" pitchFamily="34" charset="0"/>
                          <a:cs typeface="Arial" pitchFamily="34" charset="0"/>
                        </a:rPr>
                        <a:t>11,5 cm</a:t>
                      </a:r>
                    </a:p>
                  </a:txBody>
                  <a:tcPr anchor="ct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gridSpan="2">
                  <a:txBody>
                    <a:bodyPr/>
                    <a:lstStyle/>
                    <a:p>
                      <a:pPr algn="ctr"/>
                      <a:r>
                        <a:rPr lang="de-DE" sz="1400" b="1" dirty="0">
                          <a:latin typeface="Arial" pitchFamily="34" charset="0"/>
                          <a:cs typeface="Arial" pitchFamily="34" charset="0"/>
                        </a:rPr>
                        <a:t>17,5 cm</a:t>
                      </a:r>
                    </a:p>
                  </a:txBody>
                  <a:tcPr anchor="ctr">
                    <a:lnT w="12700" cmpd="sng">
                      <a:noFill/>
                    </a:lnT>
                    <a:lnB w="12700" cmpd="sng">
                      <a:noFill/>
                    </a:lnB>
                    <a:solidFill>
                      <a:srgbClr val="00B2EB">
                        <a:alpha val="14902"/>
                      </a:srgbClr>
                    </a:solidFill>
                  </a:tcPr>
                </a:tc>
                <a:tc hMerge="1">
                  <a:txBody>
                    <a:bodyPr/>
                    <a:lstStyle/>
                    <a:p>
                      <a:pPr algn="ctr"/>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gridSpan="2">
                  <a:txBody>
                    <a:bodyPr/>
                    <a:lstStyle/>
                    <a:p>
                      <a:pPr algn="ctr"/>
                      <a:r>
                        <a:rPr lang="de-DE" sz="1400" b="1" dirty="0">
                          <a:latin typeface="Arial" pitchFamily="34" charset="0"/>
                          <a:cs typeface="Arial" pitchFamily="34" charset="0"/>
                        </a:rPr>
                        <a:t>24 cm</a:t>
                      </a:r>
                    </a:p>
                  </a:txBody>
                  <a:tcPr anchor="ct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gridSpan="2">
                  <a:txBody>
                    <a:bodyPr/>
                    <a:lstStyle/>
                    <a:p>
                      <a:pPr algn="ctr"/>
                      <a:r>
                        <a:rPr lang="de-DE" sz="1400" b="1" dirty="0">
                          <a:latin typeface="Arial" pitchFamily="34" charset="0"/>
                          <a:cs typeface="Arial" pitchFamily="34" charset="0"/>
                        </a:rPr>
                        <a:t>30 cm</a:t>
                      </a:r>
                    </a:p>
                  </a:txBody>
                  <a:tcPr anchor="ct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gridSpan="2">
                  <a:txBody>
                    <a:bodyPr/>
                    <a:lstStyle/>
                    <a:p>
                      <a:pPr algn="ctr"/>
                      <a:r>
                        <a:rPr lang="de-DE" sz="1400" b="1" dirty="0">
                          <a:latin typeface="Arial" pitchFamily="34" charset="0"/>
                          <a:cs typeface="Arial" pitchFamily="34" charset="0"/>
                        </a:rPr>
                        <a:t>36,5 cm</a:t>
                      </a:r>
                    </a:p>
                  </a:txBody>
                  <a:tcPr anchor="ct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extLst>
                  <a:ext uri="{0D108BD9-81ED-4DB2-BD59-A6C34878D82A}">
                    <a16:rowId xmlns:a16="http://schemas.microsoft.com/office/drawing/2014/main" val="10003"/>
                  </a:ext>
                </a:extLst>
              </a:tr>
              <a:tr h="288000">
                <a:tc vMerge="1">
                  <a:txBody>
                    <a:bodyPr/>
                    <a:lstStyle/>
                    <a:p>
                      <a:endParaRPr lang="de-DE" sz="1400" b="1" dirty="0">
                        <a:latin typeface="Arial" pitchFamily="34" charset="0"/>
                        <a:cs typeface="Arial" pitchFamily="34" charset="0"/>
                      </a:endParaRPr>
                    </a:p>
                  </a:txBody>
                  <a:tcPr>
                    <a:lnT w="12700" cmpd="sng">
                      <a:noFill/>
                    </a:lnT>
                    <a:solidFill>
                      <a:srgbClr val="00B2EB">
                        <a:alpha val="14902"/>
                      </a:srgbClr>
                    </a:solidFill>
                  </a:tcPr>
                </a:tc>
                <a:tc>
                  <a:txBody>
                    <a:bodyPr/>
                    <a:lstStyle/>
                    <a:p>
                      <a:pPr algn="ctr"/>
                      <a:r>
                        <a:rPr lang="de-DE" sz="1400" b="1" dirty="0">
                          <a:latin typeface="Arial" pitchFamily="34" charset="0"/>
                          <a:cs typeface="Arial" pitchFamily="34" charset="0"/>
                        </a:rPr>
                        <a:t>Stein</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Mörtel</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Stein</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Mörtel</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Stein</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Mörtel</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Stein</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Mörtel</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Stein</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Mörtel</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extLst>
                  <a:ext uri="{0D108BD9-81ED-4DB2-BD59-A6C34878D82A}">
                    <a16:rowId xmlns:a16="http://schemas.microsoft.com/office/drawing/2014/main" val="10004"/>
                  </a:ext>
                </a:extLst>
              </a:tr>
              <a:tr h="364293">
                <a:tc>
                  <a:txBody>
                    <a:bodyPr/>
                    <a:lstStyle/>
                    <a:p>
                      <a:pPr algn="ctr"/>
                      <a:r>
                        <a:rPr lang="de-DE" sz="1400" b="1" dirty="0">
                          <a:latin typeface="Arial" pitchFamily="34" charset="0"/>
                          <a:cs typeface="Arial" pitchFamily="34" charset="0"/>
                        </a:rPr>
                        <a:t>DF</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a:txBody>
                    <a:bodyPr/>
                    <a:lstStyle/>
                    <a:p>
                      <a:pPr algn="ctr"/>
                      <a:r>
                        <a:rPr lang="de-DE" sz="1400" kern="1200" dirty="0">
                          <a:solidFill>
                            <a:schemeClr val="tx1"/>
                          </a:solidFill>
                          <a:latin typeface="Arial" pitchFamily="34" charset="0"/>
                          <a:ea typeface="+mn-ea"/>
                          <a:cs typeface="Arial" pitchFamily="34" charset="0"/>
                        </a:rPr>
                        <a:t>64</a:t>
                      </a: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kern="1200" dirty="0">
                          <a:solidFill>
                            <a:schemeClr val="tx1"/>
                          </a:solidFill>
                          <a:latin typeface="Arial" pitchFamily="34" charset="0"/>
                          <a:ea typeface="+mn-ea"/>
                          <a:cs typeface="Arial" pitchFamily="34" charset="0"/>
                        </a:rPr>
                        <a:t>26</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128</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62</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192</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98</a:t>
                      </a:r>
                    </a:p>
                  </a:txBody>
                  <a:tcPr anchor="ctr">
                    <a:lnT w="19050" cap="flat" cmpd="sng" algn="ctr">
                      <a:solidFill>
                        <a:schemeClr val="tx1"/>
                      </a:solidFill>
                      <a:prstDash val="solid"/>
                      <a:round/>
                      <a:headEnd type="none" w="med" len="med"/>
                      <a:tailEnd type="none" w="med" len="med"/>
                    </a:lnT>
                    <a:solidFill>
                      <a:srgbClr val="00B2EB">
                        <a:alpha val="10196"/>
                      </a:srgbClr>
                    </a:solidFill>
                  </a:tcPr>
                </a:tc>
                <a:extLst>
                  <a:ext uri="{0D108BD9-81ED-4DB2-BD59-A6C34878D82A}">
                    <a16:rowId xmlns:a16="http://schemas.microsoft.com/office/drawing/2014/main" val="10005"/>
                  </a:ext>
                </a:extLst>
              </a:tr>
              <a:tr h="509012">
                <a:tc>
                  <a:txBody>
                    <a:bodyPr/>
                    <a:lstStyle/>
                    <a:p>
                      <a:pPr algn="ctr"/>
                      <a:r>
                        <a:rPr lang="de-DE" sz="1400" b="1" dirty="0">
                          <a:latin typeface="Arial" pitchFamily="34" charset="0"/>
                          <a:cs typeface="Arial" pitchFamily="34" charset="0"/>
                        </a:rPr>
                        <a:t>NF</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a:txBody>
                    <a:bodyPr/>
                    <a:lstStyle/>
                    <a:p>
                      <a:pPr algn="ctr"/>
                      <a:r>
                        <a:rPr lang="de-DE" sz="1400" kern="1200" dirty="0">
                          <a:solidFill>
                            <a:schemeClr val="tx1"/>
                          </a:solidFill>
                          <a:latin typeface="Arial" pitchFamily="34" charset="0"/>
                          <a:ea typeface="+mn-ea"/>
                          <a:cs typeface="Arial" pitchFamily="34" charset="0"/>
                        </a:rPr>
                        <a:t>48</a:t>
                      </a:r>
                    </a:p>
                  </a:txBody>
                  <a:tcPr anchor="ctr">
                    <a:lnL w="1905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kern="1200" dirty="0">
                          <a:solidFill>
                            <a:schemeClr val="tx1"/>
                          </a:solidFill>
                          <a:latin typeface="Arial" pitchFamily="34" charset="0"/>
                          <a:ea typeface="+mn-ea"/>
                          <a:cs typeface="Arial" pitchFamily="34" charset="0"/>
                        </a:rPr>
                        <a:t>24</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96</a:t>
                      </a:r>
                    </a:p>
                  </a:txBody>
                  <a:tcPr anchor="ctr">
                    <a:solidFill>
                      <a:srgbClr val="00B2EB">
                        <a:alpha val="10196"/>
                      </a:srgbClr>
                    </a:solidFill>
                  </a:tcPr>
                </a:tc>
                <a:tc>
                  <a:txBody>
                    <a:bodyPr/>
                    <a:lstStyle/>
                    <a:p>
                      <a:pPr algn="ctr"/>
                      <a:r>
                        <a:rPr lang="de-DE" sz="1400" dirty="0">
                          <a:latin typeface="Arial" pitchFamily="34" charset="0"/>
                          <a:cs typeface="Arial" pitchFamily="34" charset="0"/>
                        </a:rPr>
                        <a:t>57</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144</a:t>
                      </a:r>
                    </a:p>
                  </a:txBody>
                  <a:tcPr anchor="ctr">
                    <a:solidFill>
                      <a:srgbClr val="00B2EB">
                        <a:alpha val="10196"/>
                      </a:srgbClr>
                    </a:solidFill>
                  </a:tcPr>
                </a:tc>
                <a:tc>
                  <a:txBody>
                    <a:bodyPr/>
                    <a:lstStyle/>
                    <a:p>
                      <a:pPr algn="ctr"/>
                      <a:r>
                        <a:rPr lang="de-DE" sz="1400" dirty="0">
                          <a:latin typeface="Arial" pitchFamily="34" charset="0"/>
                          <a:cs typeface="Arial" pitchFamily="34" charset="0"/>
                        </a:rPr>
                        <a:t>90</a:t>
                      </a:r>
                    </a:p>
                  </a:txBody>
                  <a:tcPr anchor="ctr">
                    <a:solidFill>
                      <a:srgbClr val="00B2EB">
                        <a:alpha val="10196"/>
                      </a:srgbClr>
                    </a:solidFill>
                  </a:tcPr>
                </a:tc>
                <a:extLst>
                  <a:ext uri="{0D108BD9-81ED-4DB2-BD59-A6C34878D82A}">
                    <a16:rowId xmlns:a16="http://schemas.microsoft.com/office/drawing/2014/main" val="10006"/>
                  </a:ext>
                </a:extLst>
              </a:tr>
              <a:tr h="364293">
                <a:tc>
                  <a:txBody>
                    <a:bodyPr/>
                    <a:lstStyle/>
                    <a:p>
                      <a:pPr algn="ctr"/>
                      <a:r>
                        <a:rPr lang="de-DE" sz="1400" b="1" dirty="0">
                          <a:latin typeface="Arial" pitchFamily="34" charset="0"/>
                          <a:cs typeface="Arial" pitchFamily="34" charset="0"/>
                        </a:rPr>
                        <a:t>2 DF</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a:txBody>
                    <a:bodyPr/>
                    <a:lstStyle/>
                    <a:p>
                      <a:pPr algn="ctr"/>
                      <a:r>
                        <a:rPr lang="de-DE" sz="1400" kern="1200" dirty="0">
                          <a:solidFill>
                            <a:schemeClr val="tx1"/>
                          </a:solidFill>
                          <a:latin typeface="Arial" pitchFamily="34" charset="0"/>
                          <a:ea typeface="+mn-ea"/>
                          <a:cs typeface="Arial" pitchFamily="34" charset="0"/>
                        </a:rPr>
                        <a:t>32</a:t>
                      </a:r>
                    </a:p>
                  </a:txBody>
                  <a:tcPr anchor="ctr">
                    <a:lnL w="1905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kern="1200" dirty="0">
                          <a:solidFill>
                            <a:schemeClr val="tx1"/>
                          </a:solidFill>
                          <a:latin typeface="Arial" pitchFamily="34" charset="0"/>
                          <a:ea typeface="+mn-ea"/>
                          <a:cs typeface="Arial" pitchFamily="34" charset="0"/>
                        </a:rPr>
                        <a:t>17</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64</a:t>
                      </a:r>
                    </a:p>
                  </a:txBody>
                  <a:tcPr anchor="ctr">
                    <a:solidFill>
                      <a:srgbClr val="00B2EB">
                        <a:alpha val="10196"/>
                      </a:srgbClr>
                    </a:solidFill>
                  </a:tcPr>
                </a:tc>
                <a:tc>
                  <a:txBody>
                    <a:bodyPr/>
                    <a:lstStyle/>
                    <a:p>
                      <a:pPr algn="ctr"/>
                      <a:r>
                        <a:rPr lang="de-DE" sz="1400" dirty="0">
                          <a:latin typeface="Arial" pitchFamily="34" charset="0"/>
                          <a:cs typeface="Arial" pitchFamily="34" charset="0"/>
                        </a:rPr>
                        <a:t>44</a:t>
                      </a:r>
                    </a:p>
                  </a:txBody>
                  <a:tcPr anchor="ctr">
                    <a:solidFill>
                      <a:srgbClr val="00B2EB">
                        <a:alpha val="10196"/>
                      </a:srgbClr>
                    </a:solidFill>
                  </a:tcPr>
                </a:tc>
                <a:tc rowSpan="2">
                  <a:txBody>
                    <a:bodyPr/>
                    <a:lstStyle/>
                    <a:p>
                      <a:pPr algn="ctr"/>
                      <a:r>
                        <a:rPr lang="de-DE" sz="1400" dirty="0">
                          <a:latin typeface="Arial" pitchFamily="34" charset="0"/>
                          <a:cs typeface="Arial" pitchFamily="34" charset="0"/>
                        </a:rPr>
                        <a:t>(32 ∙ 2 DF + 32 ∙ 3 DF)</a:t>
                      </a:r>
                    </a:p>
                  </a:txBody>
                  <a:tcPr anchor="ctr">
                    <a:solidFill>
                      <a:srgbClr val="00B2EB">
                        <a:alpha val="10196"/>
                      </a:srgbClr>
                    </a:solidFill>
                  </a:tcPr>
                </a:tc>
                <a:tc rowSpan="2">
                  <a:txBody>
                    <a:bodyPr/>
                    <a:lstStyle/>
                    <a:p>
                      <a:pPr algn="ctr"/>
                      <a:r>
                        <a:rPr lang="de-DE" sz="1400" dirty="0">
                          <a:latin typeface="Arial" pitchFamily="34" charset="0"/>
                          <a:cs typeface="Arial" pitchFamily="34" charset="0"/>
                        </a:rPr>
                        <a:t>53</a:t>
                      </a:r>
                    </a:p>
                  </a:txBody>
                  <a:tcPr anchor="ctr">
                    <a:solidFill>
                      <a:srgbClr val="00B2EB">
                        <a:alpha val="10196"/>
                      </a:srgbClr>
                    </a:solidFill>
                  </a:tcPr>
                </a:tc>
                <a:tc>
                  <a:txBody>
                    <a:bodyPr/>
                    <a:lstStyle/>
                    <a:p>
                      <a:pPr algn="ctr"/>
                      <a:r>
                        <a:rPr lang="de-DE" sz="1400" dirty="0">
                          <a:latin typeface="Arial" pitchFamily="34" charset="0"/>
                          <a:cs typeface="Arial" pitchFamily="34" charset="0"/>
                        </a:rPr>
                        <a:t>96</a:t>
                      </a:r>
                    </a:p>
                  </a:txBody>
                  <a:tcPr anchor="ctr">
                    <a:solidFill>
                      <a:srgbClr val="00B2EB">
                        <a:alpha val="10196"/>
                      </a:srgbClr>
                    </a:solidFill>
                  </a:tcPr>
                </a:tc>
                <a:tc>
                  <a:txBody>
                    <a:bodyPr/>
                    <a:lstStyle/>
                    <a:p>
                      <a:pPr algn="ctr"/>
                      <a:r>
                        <a:rPr lang="de-DE" sz="1400" dirty="0">
                          <a:latin typeface="Arial" pitchFamily="34" charset="0"/>
                          <a:cs typeface="Arial" pitchFamily="34" charset="0"/>
                        </a:rPr>
                        <a:t>71</a:t>
                      </a:r>
                    </a:p>
                  </a:txBody>
                  <a:tcPr anchor="ctr">
                    <a:solidFill>
                      <a:srgbClr val="00B2EB">
                        <a:alpha val="10196"/>
                      </a:srgbClr>
                    </a:solidFill>
                  </a:tcPr>
                </a:tc>
                <a:extLst>
                  <a:ext uri="{0D108BD9-81ED-4DB2-BD59-A6C34878D82A}">
                    <a16:rowId xmlns:a16="http://schemas.microsoft.com/office/drawing/2014/main" val="10007"/>
                  </a:ext>
                </a:extLst>
              </a:tr>
              <a:tr h="509012">
                <a:tc>
                  <a:txBody>
                    <a:bodyPr/>
                    <a:lstStyle/>
                    <a:p>
                      <a:pPr algn="ctr"/>
                      <a:r>
                        <a:rPr lang="de-DE" sz="1400" b="1" dirty="0">
                          <a:latin typeface="Arial" pitchFamily="34" charset="0"/>
                          <a:cs typeface="Arial" pitchFamily="34" charset="0"/>
                        </a:rPr>
                        <a:t>3 DF</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a:txBody>
                    <a:bodyPr/>
                    <a:lstStyle/>
                    <a:p>
                      <a:pPr algn="ctr"/>
                      <a:r>
                        <a:rPr lang="de-DE" sz="1400" kern="1200" dirty="0">
                          <a:solidFill>
                            <a:schemeClr val="tx1"/>
                          </a:solidFill>
                          <a:latin typeface="Arial" pitchFamily="34" charset="0"/>
                          <a:ea typeface="+mn-ea"/>
                          <a:cs typeface="Arial" pitchFamily="34" charset="0"/>
                        </a:rPr>
                        <a:t>-</a:t>
                      </a:r>
                    </a:p>
                  </a:txBody>
                  <a:tcPr anchor="ctr">
                    <a:lnL w="1905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kern="1200" dirty="0">
                          <a:solidFill>
                            <a:schemeClr val="tx1"/>
                          </a:solidFill>
                          <a:latin typeface="Arial" pitchFamily="34" charset="0"/>
                          <a:ea typeface="+mn-ea"/>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32</a:t>
                      </a:r>
                    </a:p>
                  </a:txBody>
                  <a:tcPr anchor="ctr">
                    <a:solidFill>
                      <a:srgbClr val="00B2EB">
                        <a:alpha val="10196"/>
                      </a:srgbClr>
                    </a:solidFill>
                  </a:tcPr>
                </a:tc>
                <a:tc>
                  <a:txBody>
                    <a:bodyPr/>
                    <a:lstStyle/>
                    <a:p>
                      <a:pPr algn="ctr"/>
                      <a:r>
                        <a:rPr lang="de-DE" sz="1400" dirty="0">
                          <a:latin typeface="Arial" pitchFamily="34" charset="0"/>
                          <a:cs typeface="Arial" pitchFamily="34" charset="0"/>
                        </a:rPr>
                        <a:t>26</a:t>
                      </a:r>
                    </a:p>
                  </a:txBody>
                  <a:tcPr anchor="ctr">
                    <a:solidFill>
                      <a:srgbClr val="00B2EB">
                        <a:alpha val="10196"/>
                      </a:srgbClr>
                    </a:solidFill>
                  </a:tcPr>
                </a:tc>
                <a:tc>
                  <a:txBody>
                    <a:bodyPr/>
                    <a:lstStyle/>
                    <a:p>
                      <a:pPr algn="ctr"/>
                      <a:r>
                        <a:rPr lang="de-DE" sz="1400" dirty="0">
                          <a:latin typeface="Arial" pitchFamily="34" charset="0"/>
                          <a:cs typeface="Arial" pitchFamily="34" charset="0"/>
                        </a:rPr>
                        <a:t>44</a:t>
                      </a:r>
                    </a:p>
                  </a:txBody>
                  <a:tcPr anchor="ctr">
                    <a:solidFill>
                      <a:srgbClr val="00B2EB">
                        <a:alpha val="10196"/>
                      </a:srgbClr>
                    </a:solidFill>
                  </a:tcPr>
                </a:tc>
                <a:tc>
                  <a:txBody>
                    <a:bodyPr/>
                    <a:lstStyle/>
                    <a:p>
                      <a:pPr algn="ctr"/>
                      <a:r>
                        <a:rPr lang="de-DE" sz="1400" dirty="0">
                          <a:latin typeface="Arial" pitchFamily="34" charset="0"/>
                          <a:cs typeface="Arial" pitchFamily="34" charset="0"/>
                        </a:rPr>
                        <a:t>38</a:t>
                      </a:r>
                    </a:p>
                  </a:txBody>
                  <a:tcPr anchor="ctr">
                    <a:solidFill>
                      <a:srgbClr val="00B2EB">
                        <a:alpha val="10196"/>
                      </a:srgbClr>
                    </a:solidFill>
                  </a:tcPr>
                </a:tc>
                <a:tc vMerge="1">
                  <a:txBody>
                    <a:bodyPr/>
                    <a:lstStyle/>
                    <a:p>
                      <a:pPr algn="ctr"/>
                      <a:endParaRPr lang="de-DE" sz="1400" dirty="0">
                        <a:latin typeface="Arial" pitchFamily="34" charset="0"/>
                        <a:cs typeface="Arial" pitchFamily="34" charset="0"/>
                      </a:endParaRPr>
                    </a:p>
                  </a:txBody>
                  <a:tcPr anchor="ctr">
                    <a:solidFill>
                      <a:srgbClr val="00B2EB">
                        <a:alpha val="10196"/>
                      </a:srgbClr>
                    </a:solidFill>
                  </a:tcPr>
                </a:tc>
                <a:tc vMerge="1">
                  <a:txBody>
                    <a:bodyPr/>
                    <a:lstStyle/>
                    <a:p>
                      <a:pPr algn="ctr"/>
                      <a:endParaRPr lang="de-DE" sz="1400" dirty="0">
                        <a:latin typeface="Arial" pitchFamily="34" charset="0"/>
                        <a:cs typeface="Arial" pitchFamily="34" charset="0"/>
                      </a:endParaRPr>
                    </a:p>
                  </a:txBody>
                  <a:tcPr anchor="ctr">
                    <a:solidFill>
                      <a:srgbClr val="00B2EB">
                        <a:alpha val="10196"/>
                      </a:srgbClr>
                    </a:solidFill>
                  </a:tcPr>
                </a:tc>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(48 ∙ 2 DF + 32 ∙ 3 DF)</a:t>
                      </a:r>
                    </a:p>
                  </a:txBody>
                  <a:tcPr anchor="ctr">
                    <a:solidFill>
                      <a:srgbClr val="00B2EB">
                        <a:alpha val="10196"/>
                      </a:srgbClr>
                    </a:solidFill>
                  </a:tcPr>
                </a:tc>
                <a:tc rowSpan="2">
                  <a:txBody>
                    <a:bodyPr/>
                    <a:lstStyle/>
                    <a:p>
                      <a:pPr algn="ctr"/>
                      <a:r>
                        <a:rPr lang="de-DE" sz="1400" dirty="0">
                          <a:latin typeface="Arial" pitchFamily="34" charset="0"/>
                          <a:cs typeface="Arial" pitchFamily="34" charset="0"/>
                        </a:rPr>
                        <a:t>69</a:t>
                      </a:r>
                    </a:p>
                  </a:txBody>
                  <a:tcPr anchor="ctr">
                    <a:solidFill>
                      <a:srgbClr val="00B2EB">
                        <a:alpha val="10196"/>
                      </a:srgbClr>
                    </a:solidFill>
                  </a:tcPr>
                </a:tc>
                <a:extLst>
                  <a:ext uri="{0D108BD9-81ED-4DB2-BD59-A6C34878D82A}">
                    <a16:rowId xmlns:a16="http://schemas.microsoft.com/office/drawing/2014/main" val="10008"/>
                  </a:ext>
                </a:extLst>
              </a:tr>
              <a:tr h="509012">
                <a:tc>
                  <a:txBody>
                    <a:bodyPr/>
                    <a:lstStyle/>
                    <a:p>
                      <a:pPr algn="ctr"/>
                      <a:r>
                        <a:rPr lang="de-DE" sz="1400" b="1" dirty="0">
                          <a:latin typeface="Arial" pitchFamily="34" charset="0"/>
                          <a:cs typeface="Arial" pitchFamily="34" charset="0"/>
                        </a:rPr>
                        <a:t>4 DF</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a:txBody>
                    <a:bodyPr/>
                    <a:lstStyle/>
                    <a:p>
                      <a:pPr algn="ctr"/>
                      <a:r>
                        <a:rPr lang="de-DE" sz="1400" kern="1200" dirty="0">
                          <a:solidFill>
                            <a:schemeClr val="tx1"/>
                          </a:solidFill>
                          <a:latin typeface="Arial" pitchFamily="34" charset="0"/>
                          <a:ea typeface="+mn-ea"/>
                          <a:cs typeface="Arial" pitchFamily="34" charset="0"/>
                        </a:rPr>
                        <a:t>-</a:t>
                      </a:r>
                    </a:p>
                  </a:txBody>
                  <a:tcPr anchor="ctr">
                    <a:lnL w="1905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kern="1200" dirty="0">
                          <a:solidFill>
                            <a:schemeClr val="tx1"/>
                          </a:solidFill>
                          <a:latin typeface="Arial" pitchFamily="34" charset="0"/>
                          <a:ea typeface="+mn-ea"/>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32</a:t>
                      </a:r>
                    </a:p>
                  </a:txBody>
                  <a:tcPr anchor="ctr">
                    <a:solidFill>
                      <a:srgbClr val="00B2EB">
                        <a:alpha val="10196"/>
                      </a:srgbClr>
                    </a:solidFill>
                  </a:tcPr>
                </a:tc>
                <a:tc>
                  <a:txBody>
                    <a:bodyPr/>
                    <a:lstStyle/>
                    <a:p>
                      <a:pPr algn="ctr"/>
                      <a:r>
                        <a:rPr lang="de-DE" sz="1400" dirty="0">
                          <a:latin typeface="Arial" pitchFamily="34" charset="0"/>
                          <a:cs typeface="Arial" pitchFamily="34" charset="0"/>
                        </a:rPr>
                        <a:t>36</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vMerge="1">
                  <a:txBody>
                    <a:bodyPr/>
                    <a:lstStyle/>
                    <a:p>
                      <a:pPr algn="ctr"/>
                      <a:endParaRPr lang="de-DE" sz="1400" dirty="0">
                        <a:latin typeface="Arial" pitchFamily="34" charset="0"/>
                        <a:cs typeface="Arial" pitchFamily="34" charset="0"/>
                      </a:endParaRPr>
                    </a:p>
                  </a:txBody>
                  <a:tcPr anchor="ctr">
                    <a:solidFill>
                      <a:srgbClr val="00B2EB">
                        <a:alpha val="10196"/>
                      </a:srgbClr>
                    </a:solidFill>
                  </a:tcPr>
                </a:tc>
                <a:tc vMerge="1">
                  <a:txBody>
                    <a:bodyPr/>
                    <a:lstStyle/>
                    <a:p>
                      <a:pPr algn="ctr"/>
                      <a:endParaRPr lang="de-DE" sz="1400" dirty="0">
                        <a:latin typeface="Arial" pitchFamily="34" charset="0"/>
                        <a:cs typeface="Arial" pitchFamily="34" charset="0"/>
                      </a:endParaRPr>
                    </a:p>
                  </a:txBody>
                  <a:tcPr anchor="ctr">
                    <a:solidFill>
                      <a:srgbClr val="00B2EB">
                        <a:alpha val="10196"/>
                      </a:srgbClr>
                    </a:solidFill>
                  </a:tcPr>
                </a:tc>
                <a:extLst>
                  <a:ext uri="{0D108BD9-81ED-4DB2-BD59-A6C34878D82A}">
                    <a16:rowId xmlns:a16="http://schemas.microsoft.com/office/drawing/2014/main" val="10009"/>
                  </a:ext>
                </a:extLst>
              </a:tr>
              <a:tr h="509012">
                <a:tc>
                  <a:txBody>
                    <a:bodyPr/>
                    <a:lstStyle/>
                    <a:p>
                      <a:pPr algn="ctr"/>
                      <a:r>
                        <a:rPr lang="de-DE" sz="1400" b="1" dirty="0">
                          <a:latin typeface="Arial" pitchFamily="34" charset="0"/>
                          <a:cs typeface="Arial" pitchFamily="34" charset="0"/>
                        </a:rPr>
                        <a:t>5 DF</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a:txBody>
                    <a:bodyPr/>
                    <a:lstStyle/>
                    <a:p>
                      <a:pPr algn="ctr"/>
                      <a:r>
                        <a:rPr lang="de-DE" sz="1400" kern="1200" dirty="0">
                          <a:solidFill>
                            <a:schemeClr val="tx1"/>
                          </a:solidFill>
                          <a:latin typeface="Arial" pitchFamily="34" charset="0"/>
                          <a:ea typeface="+mn-ea"/>
                          <a:cs typeface="Arial" pitchFamily="34" charset="0"/>
                        </a:rPr>
                        <a:t>-</a:t>
                      </a:r>
                    </a:p>
                  </a:txBody>
                  <a:tcPr anchor="ctr">
                    <a:lnL w="1905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kern="1200" dirty="0">
                          <a:solidFill>
                            <a:schemeClr val="tx1"/>
                          </a:solidFill>
                          <a:latin typeface="Arial" pitchFamily="34" charset="0"/>
                          <a:ea typeface="+mn-ea"/>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26</a:t>
                      </a:r>
                    </a:p>
                  </a:txBody>
                  <a:tcPr anchor="ctr">
                    <a:solidFill>
                      <a:srgbClr val="00B2EB">
                        <a:alpha val="10196"/>
                      </a:srgbClr>
                    </a:solidFill>
                  </a:tcPr>
                </a:tc>
                <a:tc>
                  <a:txBody>
                    <a:bodyPr/>
                    <a:lstStyle/>
                    <a:p>
                      <a:pPr algn="ctr"/>
                      <a:r>
                        <a:rPr lang="de-DE" sz="1400" dirty="0">
                          <a:latin typeface="Arial" pitchFamily="34" charset="0"/>
                          <a:cs typeface="Arial" pitchFamily="34" charset="0"/>
                        </a:rPr>
                        <a:t>34</a:t>
                      </a:r>
                    </a:p>
                  </a:txBody>
                  <a:tcPr anchor="ctr">
                    <a:solidFill>
                      <a:srgbClr val="00B2EB">
                        <a:alpha val="10196"/>
                      </a:srgbClr>
                    </a:solidFill>
                  </a:tcPr>
                </a:tc>
                <a:tc>
                  <a:txBody>
                    <a:bodyPr/>
                    <a:lstStyle/>
                    <a:p>
                      <a:pPr algn="ctr"/>
                      <a:r>
                        <a:rPr lang="de-DE" sz="1400" dirty="0">
                          <a:latin typeface="Arial" pitchFamily="34" charset="0"/>
                          <a:cs typeface="Arial" pitchFamily="34" charset="0"/>
                        </a:rPr>
                        <a:t>32</a:t>
                      </a:r>
                    </a:p>
                  </a:txBody>
                  <a:tcPr anchor="ctr">
                    <a:solidFill>
                      <a:srgbClr val="00B2EB">
                        <a:alpha val="10196"/>
                      </a:srgbClr>
                    </a:solidFill>
                  </a:tcPr>
                </a:tc>
                <a:tc>
                  <a:txBody>
                    <a:bodyPr/>
                    <a:lstStyle/>
                    <a:p>
                      <a:pPr algn="ctr"/>
                      <a:r>
                        <a:rPr lang="de-DE" sz="1400" dirty="0">
                          <a:latin typeface="Arial" pitchFamily="34" charset="0"/>
                          <a:cs typeface="Arial" pitchFamily="34" charset="0"/>
                        </a:rPr>
                        <a:t>44</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extLst>
                  <a:ext uri="{0D108BD9-81ED-4DB2-BD59-A6C34878D82A}">
                    <a16:rowId xmlns:a16="http://schemas.microsoft.com/office/drawing/2014/main" val="10010"/>
                  </a:ext>
                </a:extLst>
              </a:tr>
              <a:tr h="290986">
                <a:tc gridSpan="11">
                  <a:txBody>
                    <a:bodyPr/>
                    <a:lstStyle/>
                    <a:p>
                      <a:r>
                        <a:rPr lang="de-DE" sz="1000" baseline="30000" dirty="0">
                          <a:solidFill>
                            <a:schemeClr val="bg1">
                              <a:lumMod val="50000"/>
                            </a:schemeClr>
                          </a:solidFill>
                          <a:latin typeface="Arial" pitchFamily="34" charset="0"/>
                          <a:cs typeface="Arial" pitchFamily="34" charset="0"/>
                        </a:rPr>
                        <a:t>1) </a:t>
                      </a:r>
                      <a:r>
                        <a:rPr lang="de-DE" sz="1000" dirty="0">
                          <a:solidFill>
                            <a:schemeClr val="bg1">
                              <a:lumMod val="50000"/>
                            </a:schemeClr>
                          </a:solidFill>
                          <a:latin typeface="Arial" pitchFamily="34" charset="0"/>
                          <a:cs typeface="Arial" pitchFamily="34" charset="0"/>
                        </a:rPr>
                        <a:t>Die angegebenen Werte sind durchschnittliche Verbrauchs werte üblicher Baustellen. Je nach</a:t>
                      </a:r>
                      <a:r>
                        <a:rPr lang="de-DE" sz="1000" baseline="0" dirty="0">
                          <a:solidFill>
                            <a:schemeClr val="bg1">
                              <a:lumMod val="50000"/>
                            </a:schemeClr>
                          </a:solidFill>
                          <a:latin typeface="Arial" pitchFamily="34" charset="0"/>
                          <a:cs typeface="Arial" pitchFamily="34" charset="0"/>
                        </a:rPr>
                        <a:t> </a:t>
                      </a:r>
                      <a:r>
                        <a:rPr lang="de-DE" sz="1000" dirty="0">
                          <a:solidFill>
                            <a:schemeClr val="bg1">
                              <a:lumMod val="50000"/>
                            </a:schemeClr>
                          </a:solidFill>
                          <a:latin typeface="Arial" pitchFamily="34" charset="0"/>
                          <a:cs typeface="Arial" pitchFamily="34" charset="0"/>
                        </a:rPr>
                        <a:t>Baustelle sind Mörtelverluste bzw. erhöhter Mörtelbedarf einzuplanen.</a:t>
                      </a:r>
                      <a:endParaRPr lang="de-DE" sz="1200" dirty="0">
                        <a:solidFill>
                          <a:schemeClr val="bg1">
                            <a:lumMod val="50000"/>
                          </a:schemeClr>
                        </a:solidFill>
                        <a:latin typeface="Arial" pitchFamily="34" charset="0"/>
                        <a:cs typeface="Arial" pitchFamily="34" charset="0"/>
                      </a:endParaRPr>
                    </a:p>
                  </a:txBody>
                  <a:tcPr anchor="ctr">
                    <a:solidFill>
                      <a:srgbClr val="00B2EB">
                        <a:alpha val="10196"/>
                      </a:srgbClr>
                    </a:solidFill>
                  </a:tcPr>
                </a:tc>
                <a:tc hMerge="1">
                  <a:txBody>
                    <a:bodyPr/>
                    <a:lstStyle/>
                    <a:p>
                      <a:endParaRPr lang="de-DE"/>
                    </a:p>
                  </a:txBody>
                  <a:tcPr/>
                </a:tc>
                <a:tc hMerge="1">
                  <a:txBody>
                    <a:bodyPr/>
                    <a:lstStyle/>
                    <a:p>
                      <a:endParaRPr lang="de-DE"/>
                    </a:p>
                  </a:txBody>
                  <a:tcPr/>
                </a:tc>
                <a:tc hMerge="1">
                  <a:txBody>
                    <a:bodyPr/>
                    <a:lstStyle/>
                    <a:p>
                      <a:endParaRPr lang="de-DE" sz="1400" dirty="0"/>
                    </a:p>
                  </a:txBody>
                  <a:tcPr/>
                </a:tc>
                <a:tc hMerge="1">
                  <a:txBody>
                    <a:bodyPr/>
                    <a:lstStyle/>
                    <a:p>
                      <a:endParaRPr lang="de-DE" sz="1400" dirty="0"/>
                    </a:p>
                  </a:txBody>
                  <a:tcPr/>
                </a:tc>
                <a:tc hMerge="1">
                  <a:txBody>
                    <a:bodyPr/>
                    <a:lstStyle/>
                    <a:p>
                      <a:endParaRPr lang="de-DE"/>
                    </a:p>
                  </a:txBody>
                  <a:tcPr/>
                </a:tc>
                <a:tc hMerge="1">
                  <a:txBody>
                    <a:bodyPr/>
                    <a:lstStyle/>
                    <a:p>
                      <a:endParaRPr lang="de-DE" sz="1200" dirty="0">
                        <a:solidFill>
                          <a:schemeClr val="bg1">
                            <a:lumMod val="50000"/>
                          </a:schemeClr>
                        </a:solidFill>
                        <a:latin typeface="Arial" pitchFamily="34" charset="0"/>
                        <a:cs typeface="Arial" pitchFamily="34" charset="0"/>
                      </a:endParaRPr>
                    </a:p>
                  </a:txBody>
                  <a:tcPr anchor="ctr">
                    <a:solidFill>
                      <a:srgbClr val="00B2EB">
                        <a:alpha val="10196"/>
                      </a:srgbClr>
                    </a:solidFill>
                  </a:tcPr>
                </a:tc>
                <a:tc hMerge="1">
                  <a:txBody>
                    <a:bodyPr/>
                    <a:lstStyle/>
                    <a:p>
                      <a:endParaRPr lang="de-DE" sz="1200" dirty="0">
                        <a:solidFill>
                          <a:schemeClr val="bg1">
                            <a:lumMod val="50000"/>
                          </a:schemeClr>
                        </a:solidFill>
                        <a:latin typeface="Arial" pitchFamily="34" charset="0"/>
                        <a:cs typeface="Arial" pitchFamily="34" charset="0"/>
                      </a:endParaRPr>
                    </a:p>
                  </a:txBody>
                  <a:tcPr anchor="ctr">
                    <a:solidFill>
                      <a:srgbClr val="00B2EB">
                        <a:alpha val="10196"/>
                      </a:srgbClr>
                    </a:solidFill>
                  </a:tcPr>
                </a:tc>
                <a:tc hMerge="1">
                  <a:txBody>
                    <a:bodyPr/>
                    <a:lstStyle/>
                    <a:p>
                      <a:endParaRPr lang="de-DE" sz="1200" dirty="0">
                        <a:solidFill>
                          <a:schemeClr val="bg1">
                            <a:lumMod val="50000"/>
                          </a:schemeClr>
                        </a:solidFill>
                        <a:latin typeface="Arial" pitchFamily="34" charset="0"/>
                        <a:cs typeface="Arial" pitchFamily="34" charset="0"/>
                      </a:endParaRPr>
                    </a:p>
                  </a:txBody>
                  <a:tcPr anchor="ctr">
                    <a:solidFill>
                      <a:srgbClr val="00B2EB">
                        <a:alpha val="10196"/>
                      </a:srgbClr>
                    </a:solidFill>
                  </a:tcPr>
                </a:tc>
                <a:tc hMerge="1">
                  <a:txBody>
                    <a:bodyPr/>
                    <a:lstStyle/>
                    <a:p>
                      <a:endParaRPr lang="de-DE" sz="1200" dirty="0">
                        <a:solidFill>
                          <a:schemeClr val="bg1">
                            <a:lumMod val="50000"/>
                          </a:schemeClr>
                        </a:solidFill>
                        <a:latin typeface="Arial" pitchFamily="34" charset="0"/>
                        <a:cs typeface="Arial" pitchFamily="34" charset="0"/>
                      </a:endParaRPr>
                    </a:p>
                  </a:txBody>
                  <a:tcPr anchor="ctr">
                    <a:solidFill>
                      <a:srgbClr val="00B2EB">
                        <a:alpha val="10196"/>
                      </a:srgbClr>
                    </a:solidFill>
                  </a:tcPr>
                </a:tc>
                <a:tc hMerge="1">
                  <a:txBody>
                    <a:bodyPr/>
                    <a:lstStyle/>
                    <a:p>
                      <a:endParaRPr lang="de-DE" sz="1200" dirty="0">
                        <a:solidFill>
                          <a:schemeClr val="bg1">
                            <a:lumMod val="50000"/>
                          </a:schemeClr>
                        </a:solidFill>
                        <a:latin typeface="Arial" pitchFamily="34" charset="0"/>
                        <a:cs typeface="Arial" pitchFamily="34" charset="0"/>
                      </a:endParaRPr>
                    </a:p>
                  </a:txBody>
                  <a:tcPr anchor="ctr">
                    <a:solidFill>
                      <a:srgbClr val="00B2EB">
                        <a:alpha val="10196"/>
                      </a:srgbClr>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1701122189"/>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Obere Wandanschlüsse für nicht tragende Innenwände</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Konstruktive Details</a:t>
            </a:r>
          </a:p>
        </p:txBody>
      </p:sp>
      <p:sp>
        <p:nvSpPr>
          <p:cNvPr id="6" name="Fußzeilenplatzhalter 4">
            <a:extLst>
              <a:ext uri="{FF2B5EF4-FFF2-40B4-BE49-F238E27FC236}">
                <a16:creationId xmlns:a16="http://schemas.microsoft.com/office/drawing/2014/main" id="{F55DCB73-307E-4755-9F20-BC23EABC89F2}"/>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grpSp>
        <p:nvGrpSpPr>
          <p:cNvPr id="10" name="Gruppieren 9"/>
          <p:cNvGrpSpPr>
            <a:grpSpLocks noChangeAspect="1"/>
          </p:cNvGrpSpPr>
          <p:nvPr/>
        </p:nvGrpSpPr>
        <p:grpSpPr>
          <a:xfrm>
            <a:off x="2708584" y="1057524"/>
            <a:ext cx="6851955" cy="5008825"/>
            <a:chOff x="683386" y="1780608"/>
            <a:chExt cx="10266241" cy="7504691"/>
          </a:xfrm>
        </p:grpSpPr>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83572" y="3912589"/>
              <a:ext cx="10266055" cy="4856269"/>
            </a:xfrm>
            <a:prstGeom prst="rect">
              <a:avLst/>
            </a:prstGeom>
          </p:spPr>
        </p:pic>
        <p:pic>
          <p:nvPicPr>
            <p:cNvPr id="7" name="Grafik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3386" y="1780608"/>
              <a:ext cx="10266055" cy="3385321"/>
            </a:xfrm>
            <a:prstGeom prst="rect">
              <a:avLst/>
            </a:prstGeom>
          </p:spPr>
        </p:pic>
        <p:pic>
          <p:nvPicPr>
            <p:cNvPr id="9" name="Grafik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3756" y="8756469"/>
              <a:ext cx="10265685" cy="528830"/>
            </a:xfrm>
            <a:prstGeom prst="rect">
              <a:avLst/>
            </a:prstGeom>
          </p:spPr>
        </p:pic>
      </p:grpSp>
    </p:spTree>
    <p:extLst>
      <p:ext uri="{BB962C8B-B14F-4D97-AF65-F5344CB8AC3E}">
        <p14:creationId xmlns:p14="http://schemas.microsoft.com/office/powerpoint/2010/main" val="4163003459"/>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Empfehlungen für Deckenauflager</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Konstruktive Details</a:t>
            </a:r>
          </a:p>
        </p:txBody>
      </p:sp>
      <p:sp>
        <p:nvSpPr>
          <p:cNvPr id="5" name="Fußzeilenplatzhalter 4">
            <a:extLst>
              <a:ext uri="{FF2B5EF4-FFF2-40B4-BE49-F238E27FC236}">
                <a16:creationId xmlns:a16="http://schemas.microsoft.com/office/drawing/2014/main" id="{A50967CF-B022-4AC2-97D3-157ED73DD63C}"/>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6" name="Grafik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2863" y="739180"/>
            <a:ext cx="9586275" cy="5269405"/>
          </a:xfrm>
          <a:prstGeom prst="rect">
            <a:avLst/>
          </a:prstGeom>
        </p:spPr>
      </p:pic>
    </p:spTree>
    <p:extLst>
      <p:ext uri="{BB962C8B-B14F-4D97-AF65-F5344CB8AC3E}">
        <p14:creationId xmlns:p14="http://schemas.microsoft.com/office/powerpoint/2010/main" val="3218340225"/>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Empfehlungen für Deckenauflager</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Konstruktive Details</a:t>
            </a:r>
          </a:p>
        </p:txBody>
      </p:sp>
      <p:sp>
        <p:nvSpPr>
          <p:cNvPr id="6" name="Fußzeilenplatzhalter 4">
            <a:extLst>
              <a:ext uri="{FF2B5EF4-FFF2-40B4-BE49-F238E27FC236}">
                <a16:creationId xmlns:a16="http://schemas.microsoft.com/office/drawing/2014/main" id="{321D7C39-51F9-4DEC-9936-6AA75F11C1B4}"/>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pic>
        <p:nvPicPr>
          <p:cNvPr id="8" name="Grafik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2600" y="1255236"/>
            <a:ext cx="9586800" cy="4070652"/>
          </a:xfrm>
          <a:prstGeom prst="rect">
            <a:avLst/>
          </a:prstGeom>
        </p:spPr>
      </p:pic>
    </p:spTree>
    <p:extLst>
      <p:ext uri="{BB962C8B-B14F-4D97-AF65-F5344CB8AC3E}">
        <p14:creationId xmlns:p14="http://schemas.microsoft.com/office/powerpoint/2010/main" val="314443058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3A7ADCD0-F5E3-4E9B-885B-BAEEDDB68D74}"/>
              </a:ext>
            </a:extLst>
          </p:cNvPr>
          <p:cNvSpPr>
            <a:spLocks noGrp="1"/>
          </p:cNvSpPr>
          <p:nvPr>
            <p:ph idx="1"/>
          </p:nvPr>
        </p:nvSpPr>
        <p:spPr>
          <a:xfrm>
            <a:off x="345881" y="1057524"/>
            <a:ext cx="11474644" cy="5119439"/>
          </a:xfrm>
        </p:spPr>
        <p:txBody>
          <a:bodyPr/>
          <a:lstStyle/>
          <a:p>
            <a:r>
              <a:rPr lang="de-DE" dirty="0"/>
              <a:t>Empfehlungen für Deckenauflager</a:t>
            </a:r>
          </a:p>
        </p:txBody>
      </p:sp>
      <p:sp>
        <p:nvSpPr>
          <p:cNvPr id="3" name="Titel 2">
            <a:extLst>
              <a:ext uri="{FF2B5EF4-FFF2-40B4-BE49-F238E27FC236}">
                <a16:creationId xmlns:a16="http://schemas.microsoft.com/office/drawing/2014/main" id="{6BA9C19C-AF87-4491-9D1B-0E956D09B005}"/>
              </a:ext>
            </a:extLst>
          </p:cNvPr>
          <p:cNvSpPr>
            <a:spLocks noGrp="1"/>
          </p:cNvSpPr>
          <p:nvPr>
            <p:ph type="title"/>
          </p:nvPr>
        </p:nvSpPr>
        <p:spPr/>
        <p:txBody>
          <a:bodyPr/>
          <a:lstStyle/>
          <a:p>
            <a:r>
              <a:rPr lang="de-DE" dirty="0"/>
              <a:t>Konstruktive Details</a:t>
            </a:r>
          </a:p>
        </p:txBody>
      </p:sp>
      <p:sp>
        <p:nvSpPr>
          <p:cNvPr id="6" name="Fußzeilenplatzhalter 4">
            <a:extLst>
              <a:ext uri="{FF2B5EF4-FFF2-40B4-BE49-F238E27FC236}">
                <a16:creationId xmlns:a16="http://schemas.microsoft.com/office/drawing/2014/main" id="{3479BC75-DA60-4D60-8790-499E33173009}"/>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12: Bauphysik im Überblick</a:t>
            </a:r>
          </a:p>
        </p:txBody>
      </p:sp>
      <p:grpSp>
        <p:nvGrpSpPr>
          <p:cNvPr id="11" name="Gruppieren 10"/>
          <p:cNvGrpSpPr/>
          <p:nvPr/>
        </p:nvGrpSpPr>
        <p:grpSpPr>
          <a:xfrm>
            <a:off x="2179442" y="1403941"/>
            <a:ext cx="7833116" cy="4604180"/>
            <a:chOff x="840984" y="1899240"/>
            <a:chExt cx="10587156" cy="6222961"/>
          </a:xfrm>
        </p:grpSpPr>
        <p:pic>
          <p:nvPicPr>
            <p:cNvPr id="10" name="Grafik 9"/>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40984" y="4593149"/>
              <a:ext cx="10587156" cy="3529052"/>
            </a:xfrm>
            <a:prstGeom prst="rect">
              <a:avLst/>
            </a:prstGeom>
          </p:spPr>
        </p:pic>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0984" y="1899240"/>
              <a:ext cx="10587156" cy="3110092"/>
            </a:xfrm>
            <a:prstGeom prst="rect">
              <a:avLst/>
            </a:prstGeom>
          </p:spPr>
        </p:pic>
      </p:grpSp>
    </p:spTree>
    <p:extLst>
      <p:ext uri="{BB962C8B-B14F-4D97-AF65-F5344CB8AC3E}">
        <p14:creationId xmlns:p14="http://schemas.microsoft.com/office/powerpoint/2010/main" val="1250062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Mörtelbedarf für mittel- und großformatige Kalksandsteine</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graphicFrame>
        <p:nvGraphicFramePr>
          <p:cNvPr id="6" name="Inhaltsplatzhalter 9"/>
          <p:cNvGraphicFramePr>
            <a:graphicFrameLocks/>
          </p:cNvGraphicFramePr>
          <p:nvPr/>
        </p:nvGraphicFramePr>
        <p:xfrm>
          <a:off x="1002000" y="1118235"/>
          <a:ext cx="10188000" cy="4966800"/>
        </p:xfrm>
        <a:graphic>
          <a:graphicData uri="http://schemas.openxmlformats.org/drawingml/2006/table">
            <a:tbl>
              <a:tblPr firstRow="1" bandRow="1">
                <a:tableStyleId>{5940675A-B579-460E-94D1-54222C63F5DA}</a:tableStyleId>
              </a:tblPr>
              <a:tblGrid>
                <a:gridCol w="1044000">
                  <a:extLst>
                    <a:ext uri="{9D8B030D-6E8A-4147-A177-3AD203B41FA5}">
                      <a16:colId xmlns:a16="http://schemas.microsoft.com/office/drawing/2014/main" val="20000"/>
                    </a:ext>
                  </a:extLst>
                </a:gridCol>
                <a:gridCol w="864000">
                  <a:extLst>
                    <a:ext uri="{9D8B030D-6E8A-4147-A177-3AD203B41FA5}">
                      <a16:colId xmlns:a16="http://schemas.microsoft.com/office/drawing/2014/main" val="20001"/>
                    </a:ext>
                  </a:extLst>
                </a:gridCol>
                <a:gridCol w="828000">
                  <a:extLst>
                    <a:ext uri="{9D8B030D-6E8A-4147-A177-3AD203B41FA5}">
                      <a16:colId xmlns:a16="http://schemas.microsoft.com/office/drawing/2014/main" val="20002"/>
                    </a:ext>
                  </a:extLst>
                </a:gridCol>
                <a:gridCol w="828000">
                  <a:extLst>
                    <a:ext uri="{9D8B030D-6E8A-4147-A177-3AD203B41FA5}">
                      <a16:colId xmlns:a16="http://schemas.microsoft.com/office/drawing/2014/main" val="20003"/>
                    </a:ext>
                  </a:extLst>
                </a:gridCol>
                <a:gridCol w="828000">
                  <a:extLst>
                    <a:ext uri="{9D8B030D-6E8A-4147-A177-3AD203B41FA5}">
                      <a16:colId xmlns:a16="http://schemas.microsoft.com/office/drawing/2014/main" val="20004"/>
                    </a:ext>
                  </a:extLst>
                </a:gridCol>
                <a:gridCol w="828000">
                  <a:extLst>
                    <a:ext uri="{9D8B030D-6E8A-4147-A177-3AD203B41FA5}">
                      <a16:colId xmlns:a16="http://schemas.microsoft.com/office/drawing/2014/main" val="20005"/>
                    </a:ext>
                  </a:extLst>
                </a:gridCol>
                <a:gridCol w="828000">
                  <a:extLst>
                    <a:ext uri="{9D8B030D-6E8A-4147-A177-3AD203B41FA5}">
                      <a16:colId xmlns:a16="http://schemas.microsoft.com/office/drawing/2014/main" val="20006"/>
                    </a:ext>
                  </a:extLst>
                </a:gridCol>
                <a:gridCol w="828000">
                  <a:extLst>
                    <a:ext uri="{9D8B030D-6E8A-4147-A177-3AD203B41FA5}">
                      <a16:colId xmlns:a16="http://schemas.microsoft.com/office/drawing/2014/main" val="20007"/>
                    </a:ext>
                  </a:extLst>
                </a:gridCol>
                <a:gridCol w="828000">
                  <a:extLst>
                    <a:ext uri="{9D8B030D-6E8A-4147-A177-3AD203B41FA5}">
                      <a16:colId xmlns:a16="http://schemas.microsoft.com/office/drawing/2014/main" val="20008"/>
                    </a:ext>
                  </a:extLst>
                </a:gridCol>
                <a:gridCol w="828000">
                  <a:extLst>
                    <a:ext uri="{9D8B030D-6E8A-4147-A177-3AD203B41FA5}">
                      <a16:colId xmlns:a16="http://schemas.microsoft.com/office/drawing/2014/main" val="20009"/>
                    </a:ext>
                  </a:extLst>
                </a:gridCol>
                <a:gridCol w="828000">
                  <a:extLst>
                    <a:ext uri="{9D8B030D-6E8A-4147-A177-3AD203B41FA5}">
                      <a16:colId xmlns:a16="http://schemas.microsoft.com/office/drawing/2014/main" val="20010"/>
                    </a:ext>
                  </a:extLst>
                </a:gridCol>
                <a:gridCol w="828000">
                  <a:extLst>
                    <a:ext uri="{9D8B030D-6E8A-4147-A177-3AD203B41FA5}">
                      <a16:colId xmlns:a16="http://schemas.microsoft.com/office/drawing/2014/main" val="20011"/>
                    </a:ext>
                  </a:extLst>
                </a:gridCol>
              </a:tblGrid>
              <a:tr h="119768">
                <a:tc gridSpan="2">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hMerge="1">
                  <a:txBody>
                    <a:bodyPr/>
                    <a:lstStyle/>
                    <a:p>
                      <a:endParaRPr lang="de-DE"/>
                    </a:p>
                  </a:txBody>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pPr algn="ctr"/>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pPr algn="ctr"/>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extLst>
                  <a:ext uri="{0D108BD9-81ED-4DB2-BD59-A6C34878D82A}">
                    <a16:rowId xmlns:a16="http://schemas.microsoft.com/office/drawing/2014/main" val="10000"/>
                  </a:ext>
                </a:extLst>
              </a:tr>
              <a:tr h="314325">
                <a:tc gridSpan="12">
                  <a:txBody>
                    <a:bodyPr/>
                    <a:lstStyle/>
                    <a:p>
                      <a:pPr algn="ctr"/>
                      <a:r>
                        <a:rPr lang="de-DE" sz="1400" b="1" dirty="0">
                          <a:latin typeface="Arial" pitchFamily="34" charset="0"/>
                          <a:cs typeface="Arial" pitchFamily="34" charset="0"/>
                        </a:rPr>
                        <a:t>Richtwerte</a:t>
                      </a:r>
                      <a:r>
                        <a:rPr lang="de-DE" sz="1400" b="1" baseline="30000" dirty="0">
                          <a:latin typeface="Arial" pitchFamily="34" charset="0"/>
                          <a:cs typeface="Arial" pitchFamily="34" charset="0"/>
                        </a:rPr>
                        <a:t>1)</a:t>
                      </a:r>
                      <a:r>
                        <a:rPr lang="de-DE" sz="1400" b="1" baseline="0" dirty="0">
                          <a:latin typeface="Arial" pitchFamily="34" charset="0"/>
                          <a:cs typeface="Arial" pitchFamily="34" charset="0"/>
                        </a:rPr>
                        <a:t> für den Bedarf an Dünnbettmörtel in kg Trockenmasse je m² Wandfläche bei einer Frischmörtelauftragsdicke von 3 bis 4 mm</a:t>
                      </a:r>
                      <a:endParaRPr lang="de-DE" sz="1400" b="1" dirty="0">
                        <a:latin typeface="Arial" pitchFamily="34" charset="0"/>
                        <a:cs typeface="Arial" pitchFamily="34" charset="0"/>
                      </a:endParaRPr>
                    </a:p>
                  </a:txBody>
                  <a:tcPr anchor="ctr">
                    <a:lnT w="12700" cmpd="sng">
                      <a:noFill/>
                    </a:lnT>
                    <a:lnB w="12700" cap="flat" cmpd="sng" algn="ctr">
                      <a:solidFill>
                        <a:schemeClr val="tx1"/>
                      </a:solidFill>
                      <a:prstDash val="solid"/>
                      <a:round/>
                      <a:headEnd type="none" w="med" len="med"/>
                      <a:tailEnd type="none" w="med" len="med"/>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pPr algn="ctr"/>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pPr algn="ctr"/>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a:p>
                  </a:txBody>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extLst>
                  <a:ext uri="{0D108BD9-81ED-4DB2-BD59-A6C34878D82A}">
                    <a16:rowId xmlns:a16="http://schemas.microsoft.com/office/drawing/2014/main" val="10001"/>
                  </a:ext>
                </a:extLst>
              </a:tr>
              <a:tr h="324000">
                <a:tc rowSpan="2">
                  <a:txBody>
                    <a:bodyPr/>
                    <a:lstStyle/>
                    <a:p>
                      <a:pPr algn="ctr"/>
                      <a:r>
                        <a:rPr lang="de-DE" sz="1400" b="1" dirty="0">
                          <a:latin typeface="Arial" pitchFamily="34" charset="0"/>
                          <a:cs typeface="Arial" pitchFamily="34" charset="0"/>
                        </a:rPr>
                        <a:t>Steinhöhe [mm]</a:t>
                      </a:r>
                    </a:p>
                  </a:txBody>
                  <a:tcPr anchor="ctr">
                    <a:lnT w="12700" cap="flat" cmpd="sng" algn="ctr">
                      <a:solidFill>
                        <a:schemeClr val="tx1"/>
                      </a:solidFill>
                      <a:prstDash val="solid"/>
                      <a:round/>
                      <a:headEnd type="none" w="med" len="med"/>
                      <a:tailEnd type="none" w="med" len="med"/>
                    </a:lnT>
                    <a:solidFill>
                      <a:srgbClr val="00B2EB">
                        <a:alpha val="14902"/>
                      </a:srgbClr>
                    </a:solidFill>
                  </a:tcPr>
                </a:tc>
                <a:tc gridSpan="11">
                  <a:txBody>
                    <a:bodyPr/>
                    <a:lstStyle/>
                    <a:p>
                      <a:pPr algn="ctr"/>
                      <a:r>
                        <a:rPr lang="de-DE" sz="1400" b="1" dirty="0">
                          <a:latin typeface="Arial" pitchFamily="34" charset="0"/>
                          <a:cs typeface="Arial" pitchFamily="34" charset="0"/>
                        </a:rPr>
                        <a:t>Wanddicke [cm]</a:t>
                      </a:r>
                    </a:p>
                  </a:txBody>
                  <a:tcPr anchor="ct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pPr algn="ctr"/>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pPr algn="ctr"/>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a:p>
                  </a:txBody>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ap="flat" cmpd="sng" algn="ctr">
                      <a:solidFill>
                        <a:schemeClr val="tx1"/>
                      </a:solidFill>
                      <a:prstDash val="solid"/>
                      <a:round/>
                      <a:headEnd type="none" w="med" len="med"/>
                      <a:tailEnd type="none" w="med" len="med"/>
                    </a:lnT>
                    <a:lnB w="12700" cmpd="sng">
                      <a:noFill/>
                    </a:lnB>
                    <a:solidFill>
                      <a:srgbClr val="00B2EB">
                        <a:alpha val="14902"/>
                      </a:srgbClr>
                    </a:solidFill>
                  </a:tcPr>
                </a:tc>
                <a:extLst>
                  <a:ext uri="{0D108BD9-81ED-4DB2-BD59-A6C34878D82A}">
                    <a16:rowId xmlns:a16="http://schemas.microsoft.com/office/drawing/2014/main" val="10002"/>
                  </a:ext>
                </a:extLst>
              </a:tr>
              <a:tr h="324000">
                <a:tc vMerge="1">
                  <a:txBody>
                    <a:bodyPr/>
                    <a:lstStyle/>
                    <a:p>
                      <a:endParaRPr lang="de-DE" sz="1400" b="1" dirty="0">
                        <a:latin typeface="Arial" pitchFamily="34" charset="0"/>
                        <a:cs typeface="Arial" pitchFamily="34" charset="0"/>
                      </a:endParaRPr>
                    </a:p>
                  </a:txBody>
                  <a:tcPr>
                    <a:lnT w="12700" cmpd="sng">
                      <a:noFill/>
                    </a:lnT>
                    <a:solidFill>
                      <a:srgbClr val="00B2EB">
                        <a:alpha val="14902"/>
                      </a:srgbClr>
                    </a:solidFill>
                  </a:tcPr>
                </a:tc>
                <a:tc>
                  <a:txBody>
                    <a:bodyPr/>
                    <a:lstStyle/>
                    <a:p>
                      <a:pPr algn="ctr"/>
                      <a:r>
                        <a:rPr lang="de-DE" sz="1400" b="1" dirty="0">
                          <a:latin typeface="Arial" pitchFamily="34" charset="0"/>
                          <a:cs typeface="Arial" pitchFamily="34" charset="0"/>
                        </a:rPr>
                        <a:t>7</a:t>
                      </a:r>
                      <a:r>
                        <a:rPr lang="de-DE" sz="1400" b="1" baseline="30000" dirty="0">
                          <a:latin typeface="Arial" pitchFamily="34" charset="0"/>
                          <a:cs typeface="Arial" pitchFamily="34" charset="0"/>
                        </a:rPr>
                        <a:t>2)</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10</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11,5</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15</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17,5</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20</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21,4</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24</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26,5</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30</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36,5</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extLst>
                  <a:ext uri="{0D108BD9-81ED-4DB2-BD59-A6C34878D82A}">
                    <a16:rowId xmlns:a16="http://schemas.microsoft.com/office/drawing/2014/main" val="10003"/>
                  </a:ext>
                </a:extLst>
              </a:tr>
              <a:tr h="432000">
                <a:tc>
                  <a:txBody>
                    <a:bodyPr/>
                    <a:lstStyle/>
                    <a:p>
                      <a:pPr algn="ctr"/>
                      <a:r>
                        <a:rPr lang="de-DE" sz="1400" b="1" dirty="0">
                          <a:latin typeface="Arial" pitchFamily="34" charset="0"/>
                          <a:cs typeface="Arial" pitchFamily="34" charset="0"/>
                        </a:rPr>
                        <a:t>123</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a:txBody>
                    <a:bodyPr/>
                    <a:lstStyle/>
                    <a:p>
                      <a:pPr algn="ctr"/>
                      <a:r>
                        <a:rPr lang="de-DE" sz="1400" dirty="0">
                          <a:latin typeface="Arial" pitchFamily="34" charset="0"/>
                          <a:cs typeface="Arial" pitchFamily="34" charset="0"/>
                        </a:rPr>
                        <a:t>-</a:t>
                      </a: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4,7</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6,4</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7,2</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8,1</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9,7</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12,2</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14,9</a:t>
                      </a:r>
                    </a:p>
                  </a:txBody>
                  <a:tcPr anchor="ctr">
                    <a:lnT w="19050" cap="flat" cmpd="sng" algn="ctr">
                      <a:solidFill>
                        <a:schemeClr val="tx1"/>
                      </a:solidFill>
                      <a:prstDash val="solid"/>
                      <a:round/>
                      <a:headEnd type="none" w="med" len="med"/>
                      <a:tailEnd type="none" w="med" len="med"/>
                    </a:lnT>
                    <a:solidFill>
                      <a:srgbClr val="00B2EB">
                        <a:alpha val="10196"/>
                      </a:srgbClr>
                    </a:solidFill>
                  </a:tcPr>
                </a:tc>
                <a:extLst>
                  <a:ext uri="{0D108BD9-81ED-4DB2-BD59-A6C34878D82A}">
                    <a16:rowId xmlns:a16="http://schemas.microsoft.com/office/drawing/2014/main" val="10004"/>
                  </a:ext>
                </a:extLst>
              </a:tr>
              <a:tr h="432000">
                <a:tc>
                  <a:txBody>
                    <a:bodyPr/>
                    <a:lstStyle/>
                    <a:p>
                      <a:pPr algn="ctr"/>
                      <a:r>
                        <a:rPr lang="de-DE" sz="1400" b="1" dirty="0">
                          <a:latin typeface="Arial" pitchFamily="34" charset="0"/>
                          <a:cs typeface="Arial" pitchFamily="34" charset="0"/>
                        </a:rPr>
                        <a:t>248</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a:txBody>
                    <a:bodyPr/>
                    <a:lstStyle/>
                    <a:p>
                      <a:pPr algn="ctr"/>
                      <a:r>
                        <a:rPr lang="de-DE" sz="1400" dirty="0">
                          <a:latin typeface="Arial" pitchFamily="34" charset="0"/>
                          <a:cs typeface="Arial" pitchFamily="34" charset="0"/>
                        </a:rPr>
                        <a:t>2,0</a:t>
                      </a:r>
                    </a:p>
                  </a:txBody>
                  <a:tcPr anchor="ctr">
                    <a:lnL w="1905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dirty="0">
                          <a:latin typeface="Arial" pitchFamily="34" charset="0"/>
                          <a:cs typeface="Arial" pitchFamily="34" charset="0"/>
                        </a:rPr>
                        <a:t>2,0</a:t>
                      </a:r>
                    </a:p>
                  </a:txBody>
                  <a:tcPr anchor="ctr">
                    <a:solidFill>
                      <a:srgbClr val="00B2EB">
                        <a:alpha val="10196"/>
                      </a:srgbClr>
                    </a:solidFill>
                  </a:tcPr>
                </a:tc>
                <a:tc>
                  <a:txBody>
                    <a:bodyPr/>
                    <a:lstStyle/>
                    <a:p>
                      <a:pPr algn="ctr"/>
                      <a:r>
                        <a:rPr lang="de-DE" sz="1400" dirty="0">
                          <a:latin typeface="Arial" pitchFamily="34" charset="0"/>
                          <a:cs typeface="Arial" pitchFamily="34" charset="0"/>
                        </a:rPr>
                        <a:t>2,3</a:t>
                      </a:r>
                    </a:p>
                  </a:txBody>
                  <a:tcPr anchor="ctr">
                    <a:solidFill>
                      <a:srgbClr val="00B2EB">
                        <a:alpha val="10196"/>
                      </a:srgbClr>
                    </a:solidFill>
                  </a:tcPr>
                </a:tc>
                <a:tc>
                  <a:txBody>
                    <a:bodyPr/>
                    <a:lstStyle/>
                    <a:p>
                      <a:pPr algn="ctr"/>
                      <a:r>
                        <a:rPr lang="de-DE" sz="1400" dirty="0">
                          <a:latin typeface="Arial" pitchFamily="34" charset="0"/>
                          <a:cs typeface="Arial" pitchFamily="34" charset="0"/>
                        </a:rPr>
                        <a:t>3,1</a:t>
                      </a:r>
                    </a:p>
                  </a:txBody>
                  <a:tcPr anchor="ctr">
                    <a:solidFill>
                      <a:srgbClr val="00B2EB">
                        <a:alpha val="10196"/>
                      </a:srgbClr>
                    </a:solidFill>
                  </a:tcPr>
                </a:tc>
                <a:tc>
                  <a:txBody>
                    <a:bodyPr/>
                    <a:lstStyle/>
                    <a:p>
                      <a:pPr algn="ctr"/>
                      <a:r>
                        <a:rPr lang="de-DE" sz="1400" dirty="0">
                          <a:latin typeface="Arial" pitchFamily="34" charset="0"/>
                          <a:cs typeface="Arial" pitchFamily="34" charset="0"/>
                        </a:rPr>
                        <a:t>3,5</a:t>
                      </a:r>
                    </a:p>
                  </a:txBody>
                  <a:tcPr anchor="ctr">
                    <a:solidFill>
                      <a:srgbClr val="00B2EB">
                        <a:alpha val="10196"/>
                      </a:srgbClr>
                    </a:solidFill>
                  </a:tcPr>
                </a:tc>
                <a:tc>
                  <a:txBody>
                    <a:bodyPr/>
                    <a:lstStyle/>
                    <a:p>
                      <a:pPr algn="ctr"/>
                      <a:r>
                        <a:rPr lang="de-DE" sz="1400" dirty="0">
                          <a:latin typeface="Arial" pitchFamily="34" charset="0"/>
                          <a:cs typeface="Arial" pitchFamily="34" charset="0"/>
                        </a:rPr>
                        <a:t>4,1</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4,9</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6,1</a:t>
                      </a:r>
                    </a:p>
                  </a:txBody>
                  <a:tcPr anchor="ctr">
                    <a:solidFill>
                      <a:srgbClr val="00B2EB">
                        <a:alpha val="10196"/>
                      </a:srgbClr>
                    </a:solidFill>
                  </a:tcPr>
                </a:tc>
                <a:tc>
                  <a:txBody>
                    <a:bodyPr/>
                    <a:lstStyle/>
                    <a:p>
                      <a:pPr algn="ctr"/>
                      <a:r>
                        <a:rPr lang="de-DE" sz="1400" dirty="0">
                          <a:latin typeface="Arial" pitchFamily="34" charset="0"/>
                          <a:cs typeface="Arial" pitchFamily="34" charset="0"/>
                        </a:rPr>
                        <a:t>7,4</a:t>
                      </a:r>
                    </a:p>
                  </a:txBody>
                  <a:tcPr anchor="ctr">
                    <a:solidFill>
                      <a:srgbClr val="00B2EB">
                        <a:alpha val="10196"/>
                      </a:srgbClr>
                    </a:solidFill>
                  </a:tcPr>
                </a:tc>
                <a:extLst>
                  <a:ext uri="{0D108BD9-81ED-4DB2-BD59-A6C34878D82A}">
                    <a16:rowId xmlns:a16="http://schemas.microsoft.com/office/drawing/2014/main" val="10005"/>
                  </a:ext>
                </a:extLst>
              </a:tr>
              <a:tr h="432000">
                <a:tc>
                  <a:txBody>
                    <a:bodyPr/>
                    <a:lstStyle/>
                    <a:p>
                      <a:pPr algn="ctr"/>
                      <a:r>
                        <a:rPr lang="de-DE" sz="1400" b="1" dirty="0">
                          <a:latin typeface="Arial" pitchFamily="34" charset="0"/>
                          <a:cs typeface="Arial" pitchFamily="34" charset="0"/>
                        </a:rPr>
                        <a:t>498</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a:txBody>
                    <a:bodyPr/>
                    <a:lstStyle/>
                    <a:p>
                      <a:pPr algn="ctr"/>
                      <a:r>
                        <a:rPr lang="de-DE" sz="1400" dirty="0">
                          <a:latin typeface="Arial" pitchFamily="34" charset="0"/>
                          <a:cs typeface="Arial" pitchFamily="34" charset="0"/>
                        </a:rPr>
                        <a:t>-</a:t>
                      </a:r>
                    </a:p>
                  </a:txBody>
                  <a:tcPr anchor="ctr">
                    <a:lnL w="1905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dirty="0">
                          <a:latin typeface="Arial" pitchFamily="34" charset="0"/>
                          <a:cs typeface="Arial" pitchFamily="34" charset="0"/>
                        </a:rPr>
                        <a:t>1,1</a:t>
                      </a:r>
                    </a:p>
                  </a:txBody>
                  <a:tcPr anchor="ctr">
                    <a:solidFill>
                      <a:srgbClr val="00B2EB">
                        <a:alpha val="10196"/>
                      </a:srgbClr>
                    </a:solidFill>
                  </a:tcPr>
                </a:tc>
                <a:tc>
                  <a:txBody>
                    <a:bodyPr/>
                    <a:lstStyle/>
                    <a:p>
                      <a:pPr algn="ctr"/>
                      <a:r>
                        <a:rPr lang="de-DE" sz="1400" dirty="0">
                          <a:latin typeface="Arial" pitchFamily="34" charset="0"/>
                          <a:cs typeface="Arial" pitchFamily="34" charset="0"/>
                        </a:rPr>
                        <a:t>1,2</a:t>
                      </a:r>
                    </a:p>
                  </a:txBody>
                  <a:tcPr anchor="ctr">
                    <a:solidFill>
                      <a:srgbClr val="00B2EB">
                        <a:alpha val="10196"/>
                      </a:srgbClr>
                    </a:solidFill>
                  </a:tcPr>
                </a:tc>
                <a:tc>
                  <a:txBody>
                    <a:bodyPr/>
                    <a:lstStyle/>
                    <a:p>
                      <a:pPr algn="ctr"/>
                      <a:r>
                        <a:rPr lang="de-DE" sz="1400" dirty="0">
                          <a:latin typeface="Arial" pitchFamily="34" charset="0"/>
                          <a:cs typeface="Arial" pitchFamily="34" charset="0"/>
                        </a:rPr>
                        <a:t>1,6</a:t>
                      </a:r>
                    </a:p>
                  </a:txBody>
                  <a:tcPr anchor="ctr">
                    <a:solidFill>
                      <a:srgbClr val="00B2EB">
                        <a:alpha val="10196"/>
                      </a:srgbClr>
                    </a:solidFill>
                  </a:tcPr>
                </a:tc>
                <a:tc>
                  <a:txBody>
                    <a:bodyPr/>
                    <a:lstStyle/>
                    <a:p>
                      <a:pPr algn="ctr"/>
                      <a:r>
                        <a:rPr lang="de-DE" sz="1400" dirty="0">
                          <a:latin typeface="Arial" pitchFamily="34" charset="0"/>
                          <a:cs typeface="Arial" pitchFamily="34" charset="0"/>
                        </a:rPr>
                        <a:t>1,9</a:t>
                      </a:r>
                    </a:p>
                  </a:txBody>
                  <a:tcPr anchor="ctr">
                    <a:solidFill>
                      <a:srgbClr val="00B2EB">
                        <a:alpha val="10196"/>
                      </a:srgbClr>
                    </a:solidFill>
                  </a:tcPr>
                </a:tc>
                <a:tc>
                  <a:txBody>
                    <a:bodyPr/>
                    <a:lstStyle/>
                    <a:p>
                      <a:pPr algn="ctr"/>
                      <a:r>
                        <a:rPr lang="de-DE" sz="1400" dirty="0">
                          <a:latin typeface="Arial" pitchFamily="34" charset="0"/>
                          <a:cs typeface="Arial" pitchFamily="34" charset="0"/>
                        </a:rPr>
                        <a:t>2,0</a:t>
                      </a:r>
                    </a:p>
                  </a:txBody>
                  <a:tcPr anchor="ctr">
                    <a:solidFill>
                      <a:srgbClr val="00B2EB">
                        <a:alpha val="10196"/>
                      </a:srgbClr>
                    </a:solidFill>
                  </a:tcPr>
                </a:tc>
                <a:tc>
                  <a:txBody>
                    <a:bodyPr/>
                    <a:lstStyle/>
                    <a:p>
                      <a:pPr algn="ctr"/>
                      <a:r>
                        <a:rPr lang="de-DE" sz="1400" dirty="0">
                          <a:latin typeface="Arial" pitchFamily="34" charset="0"/>
                          <a:cs typeface="Arial" pitchFamily="34" charset="0"/>
                        </a:rPr>
                        <a:t>2,3</a:t>
                      </a:r>
                    </a:p>
                  </a:txBody>
                  <a:tcPr anchor="ctr">
                    <a:solidFill>
                      <a:srgbClr val="00B2EB">
                        <a:alpha val="10196"/>
                      </a:srgbClr>
                    </a:solidFill>
                  </a:tcPr>
                </a:tc>
                <a:tc>
                  <a:txBody>
                    <a:bodyPr/>
                    <a:lstStyle/>
                    <a:p>
                      <a:pPr algn="ctr"/>
                      <a:r>
                        <a:rPr lang="de-DE" sz="1400" dirty="0">
                          <a:latin typeface="Arial" pitchFamily="34" charset="0"/>
                          <a:cs typeface="Arial" pitchFamily="34" charset="0"/>
                        </a:rPr>
                        <a:t>2,4</a:t>
                      </a:r>
                    </a:p>
                  </a:txBody>
                  <a:tcPr anchor="ctr">
                    <a:solidFill>
                      <a:srgbClr val="00B2EB">
                        <a:alpha val="10196"/>
                      </a:srgbClr>
                    </a:solidFill>
                  </a:tcPr>
                </a:tc>
                <a:tc>
                  <a:txBody>
                    <a:bodyPr/>
                    <a:lstStyle/>
                    <a:p>
                      <a:pPr algn="ctr"/>
                      <a:r>
                        <a:rPr lang="de-DE" sz="1400" dirty="0">
                          <a:latin typeface="Arial" pitchFamily="34" charset="0"/>
                          <a:cs typeface="Arial" pitchFamily="34" charset="0"/>
                        </a:rPr>
                        <a:t>2,7</a:t>
                      </a:r>
                    </a:p>
                  </a:txBody>
                  <a:tcPr anchor="ctr">
                    <a:solidFill>
                      <a:srgbClr val="00B2EB">
                        <a:alpha val="10196"/>
                      </a:srgbClr>
                    </a:solidFill>
                  </a:tcPr>
                </a:tc>
                <a:tc>
                  <a:txBody>
                    <a:bodyPr/>
                    <a:lstStyle/>
                    <a:p>
                      <a:pPr algn="ctr"/>
                      <a:r>
                        <a:rPr lang="de-DE" sz="1400" dirty="0">
                          <a:latin typeface="Arial" pitchFamily="34" charset="0"/>
                          <a:cs typeface="Arial" pitchFamily="34" charset="0"/>
                        </a:rPr>
                        <a:t>3,1</a:t>
                      </a:r>
                    </a:p>
                  </a:txBody>
                  <a:tcPr anchor="ctr">
                    <a:solidFill>
                      <a:srgbClr val="00B2EB">
                        <a:alpha val="10196"/>
                      </a:srgbClr>
                    </a:solidFill>
                  </a:tcPr>
                </a:tc>
                <a:tc>
                  <a:txBody>
                    <a:bodyPr/>
                    <a:lstStyle/>
                    <a:p>
                      <a:pPr algn="ctr"/>
                      <a:r>
                        <a:rPr lang="de-DE" sz="1400" dirty="0">
                          <a:latin typeface="Arial" pitchFamily="34" charset="0"/>
                          <a:cs typeface="Arial" pitchFamily="34" charset="0"/>
                        </a:rPr>
                        <a:t>3,8</a:t>
                      </a:r>
                    </a:p>
                  </a:txBody>
                  <a:tcPr anchor="ctr">
                    <a:solidFill>
                      <a:srgbClr val="00B2EB">
                        <a:alpha val="10196"/>
                      </a:srgbClr>
                    </a:solidFill>
                  </a:tcPr>
                </a:tc>
                <a:extLst>
                  <a:ext uri="{0D108BD9-81ED-4DB2-BD59-A6C34878D82A}">
                    <a16:rowId xmlns:a16="http://schemas.microsoft.com/office/drawing/2014/main" val="10006"/>
                  </a:ext>
                </a:extLst>
              </a:tr>
              <a:tr h="432000">
                <a:tc>
                  <a:txBody>
                    <a:bodyPr/>
                    <a:lstStyle/>
                    <a:p>
                      <a:pPr algn="ctr"/>
                      <a:r>
                        <a:rPr lang="de-DE" sz="1400" b="1" dirty="0">
                          <a:latin typeface="Arial" pitchFamily="34" charset="0"/>
                          <a:cs typeface="Arial" pitchFamily="34" charset="0"/>
                        </a:rPr>
                        <a:t>623 / 648</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a:txBody>
                    <a:bodyPr/>
                    <a:lstStyle/>
                    <a:p>
                      <a:pPr algn="ctr"/>
                      <a:r>
                        <a:rPr lang="de-DE" sz="1400" dirty="0">
                          <a:latin typeface="Arial" pitchFamily="34" charset="0"/>
                          <a:cs typeface="Arial" pitchFamily="34" charset="0"/>
                        </a:rPr>
                        <a:t>-</a:t>
                      </a:r>
                    </a:p>
                  </a:txBody>
                  <a:tcPr anchor="ctr">
                    <a:lnL w="1905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dirty="0">
                          <a:latin typeface="Arial" pitchFamily="34" charset="0"/>
                          <a:cs typeface="Arial" pitchFamily="34" charset="0"/>
                        </a:rPr>
                        <a:t>0,8</a:t>
                      </a:r>
                    </a:p>
                  </a:txBody>
                  <a:tcPr anchor="ctr">
                    <a:solidFill>
                      <a:srgbClr val="00B2EB">
                        <a:alpha val="10196"/>
                      </a:srgbClr>
                    </a:solidFill>
                  </a:tcPr>
                </a:tc>
                <a:tc>
                  <a:txBody>
                    <a:bodyPr/>
                    <a:lstStyle/>
                    <a:p>
                      <a:pPr algn="ctr"/>
                      <a:r>
                        <a:rPr lang="de-DE" sz="1400" dirty="0">
                          <a:latin typeface="Arial" pitchFamily="34" charset="0"/>
                          <a:cs typeface="Arial" pitchFamily="34" charset="0"/>
                        </a:rPr>
                        <a:t>1,1</a:t>
                      </a:r>
                    </a:p>
                  </a:txBody>
                  <a:tcPr anchor="ctr">
                    <a:solidFill>
                      <a:srgbClr val="00B2EB">
                        <a:alpha val="10196"/>
                      </a:srgbClr>
                    </a:solidFill>
                  </a:tcPr>
                </a:tc>
                <a:tc>
                  <a:txBody>
                    <a:bodyPr/>
                    <a:lstStyle/>
                    <a:p>
                      <a:pPr algn="ctr"/>
                      <a:r>
                        <a:rPr lang="de-DE" sz="1400" dirty="0">
                          <a:latin typeface="Arial" pitchFamily="34" charset="0"/>
                          <a:cs typeface="Arial" pitchFamily="34" charset="0"/>
                        </a:rPr>
                        <a:t>1,4</a:t>
                      </a:r>
                    </a:p>
                  </a:txBody>
                  <a:tcPr anchor="ctr">
                    <a:solidFill>
                      <a:srgbClr val="00B2EB">
                        <a:alpha val="10196"/>
                      </a:srgbClr>
                    </a:solidFill>
                  </a:tcPr>
                </a:tc>
                <a:tc>
                  <a:txBody>
                    <a:bodyPr/>
                    <a:lstStyle/>
                    <a:p>
                      <a:pPr algn="ctr"/>
                      <a:r>
                        <a:rPr lang="de-DE" sz="1400" dirty="0">
                          <a:latin typeface="Arial" pitchFamily="34" charset="0"/>
                          <a:cs typeface="Arial" pitchFamily="34" charset="0"/>
                        </a:rPr>
                        <a:t>1,5</a:t>
                      </a:r>
                    </a:p>
                  </a:txBody>
                  <a:tcPr anchor="ctr">
                    <a:solidFill>
                      <a:srgbClr val="00B2EB">
                        <a:alpha val="10196"/>
                      </a:srgbClr>
                    </a:solidFill>
                  </a:tcPr>
                </a:tc>
                <a:tc>
                  <a:txBody>
                    <a:bodyPr/>
                    <a:lstStyle/>
                    <a:p>
                      <a:pPr algn="ctr"/>
                      <a:r>
                        <a:rPr lang="de-DE" sz="1400" dirty="0">
                          <a:latin typeface="Arial" pitchFamily="34" charset="0"/>
                          <a:cs typeface="Arial" pitchFamily="34" charset="0"/>
                        </a:rPr>
                        <a:t>1,6</a:t>
                      </a:r>
                    </a:p>
                  </a:txBody>
                  <a:tcPr anchor="ctr">
                    <a:solidFill>
                      <a:srgbClr val="00B2EB">
                        <a:alpha val="10196"/>
                      </a:srgbClr>
                    </a:solidFill>
                  </a:tcPr>
                </a:tc>
                <a:tc>
                  <a:txBody>
                    <a:bodyPr/>
                    <a:lstStyle/>
                    <a:p>
                      <a:pPr algn="ctr"/>
                      <a:r>
                        <a:rPr lang="de-DE" sz="1400" dirty="0">
                          <a:latin typeface="Arial" pitchFamily="34" charset="0"/>
                          <a:cs typeface="Arial" pitchFamily="34" charset="0"/>
                        </a:rPr>
                        <a:t>1,9</a:t>
                      </a:r>
                    </a:p>
                  </a:txBody>
                  <a:tcPr anchor="ctr">
                    <a:solidFill>
                      <a:srgbClr val="00B2EB">
                        <a:alpha val="10196"/>
                      </a:srgbClr>
                    </a:solidFill>
                  </a:tcPr>
                </a:tc>
                <a:tc>
                  <a:txBody>
                    <a:bodyPr/>
                    <a:lstStyle/>
                    <a:p>
                      <a:pPr algn="ctr"/>
                      <a:r>
                        <a:rPr lang="de-DE" sz="1400" dirty="0">
                          <a:latin typeface="Arial" pitchFamily="34" charset="0"/>
                          <a:cs typeface="Arial" pitchFamily="34" charset="0"/>
                        </a:rPr>
                        <a:t>2,0</a:t>
                      </a:r>
                    </a:p>
                  </a:txBody>
                  <a:tcPr anchor="ctr">
                    <a:solidFill>
                      <a:srgbClr val="00B2EB">
                        <a:alpha val="10196"/>
                      </a:srgbClr>
                    </a:solidFill>
                  </a:tcPr>
                </a:tc>
                <a:tc>
                  <a:txBody>
                    <a:bodyPr/>
                    <a:lstStyle/>
                    <a:p>
                      <a:pPr algn="ctr"/>
                      <a:r>
                        <a:rPr lang="de-DE" sz="1400" dirty="0">
                          <a:latin typeface="Arial" pitchFamily="34" charset="0"/>
                          <a:cs typeface="Arial" pitchFamily="34" charset="0"/>
                        </a:rPr>
                        <a:t>2,3</a:t>
                      </a:r>
                    </a:p>
                  </a:txBody>
                  <a:tcPr anchor="ctr">
                    <a:solidFill>
                      <a:srgbClr val="00B2EB">
                        <a:alpha val="10196"/>
                      </a:srgbClr>
                    </a:solidFill>
                  </a:tcPr>
                </a:tc>
                <a:tc>
                  <a:txBody>
                    <a:bodyPr/>
                    <a:lstStyle/>
                    <a:p>
                      <a:pPr algn="ctr"/>
                      <a:r>
                        <a:rPr lang="de-DE" sz="1400" dirty="0">
                          <a:latin typeface="Arial" pitchFamily="34" charset="0"/>
                          <a:cs typeface="Arial" pitchFamily="34" charset="0"/>
                        </a:rPr>
                        <a:t>2,6</a:t>
                      </a:r>
                    </a:p>
                  </a:txBody>
                  <a:tcPr anchor="ctr">
                    <a:solidFill>
                      <a:srgbClr val="00B2EB">
                        <a:alpha val="10196"/>
                      </a:srgbClr>
                    </a:solidFill>
                  </a:tcPr>
                </a:tc>
                <a:tc>
                  <a:txBody>
                    <a:bodyPr/>
                    <a:lstStyle/>
                    <a:p>
                      <a:pPr algn="ctr"/>
                      <a:r>
                        <a:rPr lang="de-DE" sz="1400" dirty="0">
                          <a:latin typeface="Arial" pitchFamily="34" charset="0"/>
                          <a:cs typeface="Arial" pitchFamily="34" charset="0"/>
                        </a:rPr>
                        <a:t>3,1</a:t>
                      </a:r>
                    </a:p>
                  </a:txBody>
                  <a:tcPr anchor="ctr">
                    <a:solidFill>
                      <a:srgbClr val="00B2EB">
                        <a:alpha val="10196"/>
                      </a:srgbClr>
                    </a:solidFill>
                  </a:tcPr>
                </a:tc>
                <a:extLst>
                  <a:ext uri="{0D108BD9-81ED-4DB2-BD59-A6C34878D82A}">
                    <a16:rowId xmlns:a16="http://schemas.microsoft.com/office/drawing/2014/main" val="10007"/>
                  </a:ext>
                </a:extLst>
              </a:tr>
              <a:tr h="290986">
                <a:tc gridSpan="12">
                  <a:txBody>
                    <a:bodyPr/>
                    <a:lstStyle/>
                    <a:p>
                      <a:r>
                        <a:rPr lang="de-DE" sz="1400" b="1" dirty="0">
                          <a:solidFill>
                            <a:schemeClr val="tx1"/>
                          </a:solidFill>
                          <a:latin typeface="Arial" pitchFamily="34" charset="0"/>
                          <a:cs typeface="Arial" pitchFamily="34" charset="0"/>
                        </a:rPr>
                        <a:t>Randbedingungen:</a:t>
                      </a:r>
                    </a:p>
                    <a:p>
                      <a:pPr>
                        <a:buFont typeface="Wingdings" pitchFamily="2" charset="2"/>
                        <a:buChar char="§"/>
                      </a:pPr>
                      <a:r>
                        <a:rPr lang="de-DE" sz="1400" dirty="0">
                          <a:solidFill>
                            <a:schemeClr val="tx1"/>
                          </a:solidFill>
                          <a:latin typeface="Arial" pitchFamily="34" charset="0"/>
                          <a:cs typeface="Arial" pitchFamily="34" charset="0"/>
                        </a:rPr>
                        <a:t> Auftrag mit dem Mörtelschlitten und der vom Mörtelhersteller empfohlenen</a:t>
                      </a:r>
                      <a:r>
                        <a:rPr lang="de-DE" sz="1400" baseline="0" dirty="0">
                          <a:solidFill>
                            <a:schemeClr val="tx1"/>
                          </a:solidFill>
                          <a:latin typeface="Arial" pitchFamily="34" charset="0"/>
                          <a:cs typeface="Arial" pitchFamily="34" charset="0"/>
                        </a:rPr>
                        <a:t> Zahnschiene (Abstreifschiene)</a:t>
                      </a:r>
                    </a:p>
                    <a:p>
                      <a:pPr>
                        <a:buFont typeface="Wingdings" pitchFamily="2" charset="2"/>
                        <a:buChar char="§"/>
                      </a:pPr>
                      <a:r>
                        <a:rPr lang="de-DE" sz="1400" baseline="0" dirty="0">
                          <a:solidFill>
                            <a:schemeClr val="tx1"/>
                          </a:solidFill>
                          <a:latin typeface="Arial" pitchFamily="34" charset="0"/>
                          <a:cs typeface="Arial" pitchFamily="34" charset="0"/>
                        </a:rPr>
                        <a:t> Mauerwerk ohne Stoßfugenvermörtelung</a:t>
                      </a:r>
                    </a:p>
                    <a:p>
                      <a:pPr>
                        <a:buFont typeface="Wingdings" pitchFamily="2" charset="2"/>
                        <a:buNone/>
                      </a:pPr>
                      <a:endParaRPr lang="de-DE" sz="1000" baseline="0" dirty="0">
                        <a:solidFill>
                          <a:schemeClr val="bg1">
                            <a:lumMod val="50000"/>
                          </a:schemeClr>
                        </a:solidFill>
                        <a:latin typeface="Arial" pitchFamily="34" charset="0"/>
                        <a:cs typeface="Arial" pitchFamily="34" charset="0"/>
                      </a:endParaRPr>
                    </a:p>
                    <a:p>
                      <a:pPr marL="92075" indent="-92075">
                        <a:buFont typeface="Wingdings" pitchFamily="2" charset="2"/>
                        <a:buNone/>
                      </a:pPr>
                      <a:r>
                        <a:rPr lang="de-DE" sz="1000" baseline="30000" dirty="0">
                          <a:solidFill>
                            <a:schemeClr val="bg1">
                              <a:lumMod val="50000"/>
                            </a:schemeClr>
                          </a:solidFill>
                          <a:latin typeface="Arial" pitchFamily="34" charset="0"/>
                          <a:cs typeface="Arial" pitchFamily="34" charset="0"/>
                        </a:rPr>
                        <a:t>1)</a:t>
                      </a:r>
                      <a:r>
                        <a:rPr lang="de-DE" sz="1000" baseline="0" dirty="0">
                          <a:solidFill>
                            <a:schemeClr val="bg1">
                              <a:lumMod val="50000"/>
                            </a:schemeClr>
                          </a:solidFill>
                          <a:latin typeface="Arial" pitchFamily="34" charset="0"/>
                          <a:cs typeface="Arial" pitchFamily="34" charset="0"/>
                        </a:rPr>
                        <a:t> Die angegebenen Werte sind durchschnittliche Verbrauchswerte üblicher Baustellen bei Auftrag mit einem Mörtelschlitten. Je nach Baustelle sind Mörtelverluste bzw. erhöhter Mörtelbedarf einzuplanen, z.B. für:</a:t>
                      </a:r>
                    </a:p>
                    <a:p>
                      <a:pPr>
                        <a:buFont typeface="Wingdings" pitchFamily="2" charset="2"/>
                        <a:buNone/>
                      </a:pPr>
                      <a:r>
                        <a:rPr lang="de-DE" sz="1000" baseline="0" dirty="0">
                          <a:solidFill>
                            <a:schemeClr val="bg1">
                              <a:lumMod val="50000"/>
                            </a:schemeClr>
                          </a:solidFill>
                          <a:latin typeface="Arial" pitchFamily="34" charset="0"/>
                          <a:cs typeface="Arial" pitchFamily="34" charset="0"/>
                        </a:rPr>
                        <a:t>  –  Vermörteln von Anschlussfugen bei Anwendung der Stumpfstoßtechnik</a:t>
                      </a:r>
                    </a:p>
                    <a:p>
                      <a:pPr>
                        <a:buFont typeface="Wingdings" pitchFamily="2" charset="2"/>
                        <a:buNone/>
                      </a:pPr>
                      <a:r>
                        <a:rPr lang="de-DE" sz="1000" baseline="0" dirty="0">
                          <a:solidFill>
                            <a:schemeClr val="bg1">
                              <a:lumMod val="50000"/>
                            </a:schemeClr>
                          </a:solidFill>
                          <a:latin typeface="Arial" pitchFamily="34" charset="0"/>
                          <a:cs typeface="Arial" pitchFamily="34" charset="0"/>
                        </a:rPr>
                        <a:t>  –  Planmäßiges Vermörteln der Stoßfugen (zur Herstellung der Druckzone in der Übermauerung von Stürzen, </a:t>
                      </a:r>
                    </a:p>
                    <a:p>
                      <a:pPr marL="182563" indent="0">
                        <a:buFont typeface="Wingdings" pitchFamily="2" charset="2"/>
                        <a:buNone/>
                      </a:pPr>
                      <a:r>
                        <a:rPr lang="de-DE" sz="1000" baseline="0" dirty="0">
                          <a:solidFill>
                            <a:schemeClr val="bg1">
                              <a:lumMod val="50000"/>
                            </a:schemeClr>
                          </a:solidFill>
                          <a:latin typeface="Arial" pitchFamily="34" charset="0"/>
                          <a:cs typeface="Arial" pitchFamily="34" charset="0"/>
                        </a:rPr>
                        <a:t> bei unverputztem Mauerwerk und gleichzeitigen Anforderungen an Luftdichtheit, Schallschutz etc.)</a:t>
                      </a:r>
                    </a:p>
                    <a:p>
                      <a:pPr>
                        <a:buFont typeface="Wingdings" pitchFamily="2" charset="2"/>
                        <a:buNone/>
                      </a:pPr>
                      <a:r>
                        <a:rPr lang="de-DE" sz="1000" baseline="0" dirty="0">
                          <a:solidFill>
                            <a:schemeClr val="bg1">
                              <a:lumMod val="50000"/>
                            </a:schemeClr>
                          </a:solidFill>
                          <a:latin typeface="Arial" pitchFamily="34" charset="0"/>
                          <a:cs typeface="Arial" pitchFamily="34" charset="0"/>
                        </a:rPr>
                        <a:t>  –  Verschließen von </a:t>
                      </a:r>
                      <a:r>
                        <a:rPr lang="de-DE" sz="1000" baseline="0" dirty="0" err="1">
                          <a:solidFill>
                            <a:schemeClr val="bg1">
                              <a:lumMod val="50000"/>
                            </a:schemeClr>
                          </a:solidFill>
                          <a:latin typeface="Arial" pitchFamily="34" charset="0"/>
                          <a:cs typeface="Arial" pitchFamily="34" charset="0"/>
                        </a:rPr>
                        <a:t>unvermörtelten</a:t>
                      </a:r>
                      <a:r>
                        <a:rPr lang="de-DE" sz="1000" baseline="0" dirty="0">
                          <a:solidFill>
                            <a:schemeClr val="bg1">
                              <a:lumMod val="50000"/>
                            </a:schemeClr>
                          </a:solidFill>
                          <a:latin typeface="Arial" pitchFamily="34" charset="0"/>
                          <a:cs typeface="Arial" pitchFamily="34" charset="0"/>
                        </a:rPr>
                        <a:t> Stoßfugen &gt; 5 mm</a:t>
                      </a:r>
                    </a:p>
                    <a:p>
                      <a:pPr>
                        <a:buFont typeface="Wingdings" pitchFamily="2" charset="2"/>
                        <a:buNone/>
                      </a:pPr>
                      <a:r>
                        <a:rPr lang="de-DE" sz="1000" baseline="30000" dirty="0">
                          <a:solidFill>
                            <a:schemeClr val="bg1">
                              <a:lumMod val="50000"/>
                            </a:schemeClr>
                          </a:solidFill>
                          <a:latin typeface="Arial" pitchFamily="34" charset="0"/>
                          <a:cs typeface="Arial" pitchFamily="34" charset="0"/>
                        </a:rPr>
                        <a:t>2)</a:t>
                      </a:r>
                      <a:r>
                        <a:rPr lang="de-DE" sz="1000" baseline="0" dirty="0">
                          <a:solidFill>
                            <a:schemeClr val="bg1">
                              <a:lumMod val="50000"/>
                            </a:schemeClr>
                          </a:solidFill>
                          <a:latin typeface="Arial" pitchFamily="34" charset="0"/>
                          <a:cs typeface="Arial" pitchFamily="34" charset="0"/>
                        </a:rPr>
                        <a:t> Stoßfugen vermörtelt</a:t>
                      </a:r>
                      <a:endParaRPr lang="de-DE" sz="1000" dirty="0">
                        <a:solidFill>
                          <a:schemeClr val="bg1">
                            <a:lumMod val="50000"/>
                          </a:schemeClr>
                        </a:solidFill>
                        <a:latin typeface="Arial" pitchFamily="34" charset="0"/>
                        <a:cs typeface="Arial" pitchFamily="34" charset="0"/>
                      </a:endParaRPr>
                    </a:p>
                  </a:txBody>
                  <a:tcPr anchor="ctr">
                    <a:solidFill>
                      <a:srgbClr val="00B2EB">
                        <a:alpha val="10196"/>
                      </a:srgbClr>
                    </a:solidFill>
                  </a:tcPr>
                </a:tc>
                <a:tc hMerge="1">
                  <a:txBody>
                    <a:bodyPr/>
                    <a:lstStyle/>
                    <a:p>
                      <a:endParaRPr lang="de-DE"/>
                    </a:p>
                  </a:txBody>
                  <a:tcPr/>
                </a:tc>
                <a:tc hMerge="1">
                  <a:txBody>
                    <a:bodyPr/>
                    <a:lstStyle/>
                    <a:p>
                      <a:endParaRPr lang="de-DE"/>
                    </a:p>
                  </a:txBody>
                  <a:tcPr/>
                </a:tc>
                <a:tc hMerge="1">
                  <a:txBody>
                    <a:bodyPr/>
                    <a:lstStyle/>
                    <a:p>
                      <a:endParaRPr lang="de-DE" sz="1400" dirty="0"/>
                    </a:p>
                  </a:txBody>
                  <a:tcPr/>
                </a:tc>
                <a:tc hMerge="1">
                  <a:txBody>
                    <a:bodyPr/>
                    <a:lstStyle/>
                    <a:p>
                      <a:endParaRPr lang="de-DE" sz="1400" dirty="0"/>
                    </a:p>
                  </a:txBody>
                  <a:tcPr/>
                </a:tc>
                <a:tc hMerge="1">
                  <a:txBody>
                    <a:bodyPr/>
                    <a:lstStyle/>
                    <a:p>
                      <a:endParaRPr lang="de-DE"/>
                    </a:p>
                  </a:txBody>
                  <a:tcPr/>
                </a:tc>
                <a:tc hMerge="1">
                  <a:txBody>
                    <a:bodyPr/>
                    <a:lstStyle/>
                    <a:p>
                      <a:endParaRPr lang="de-DE" sz="1200" dirty="0">
                        <a:solidFill>
                          <a:schemeClr val="bg1">
                            <a:lumMod val="50000"/>
                          </a:schemeClr>
                        </a:solidFill>
                        <a:latin typeface="Arial" pitchFamily="34" charset="0"/>
                        <a:cs typeface="Arial" pitchFamily="34" charset="0"/>
                      </a:endParaRPr>
                    </a:p>
                  </a:txBody>
                  <a:tcPr anchor="ctr">
                    <a:solidFill>
                      <a:srgbClr val="00B2EB">
                        <a:alpha val="10196"/>
                      </a:srgbClr>
                    </a:solidFill>
                  </a:tcPr>
                </a:tc>
                <a:tc hMerge="1">
                  <a:txBody>
                    <a:bodyPr/>
                    <a:lstStyle/>
                    <a:p>
                      <a:endParaRPr lang="de-DE" sz="1200" dirty="0">
                        <a:solidFill>
                          <a:schemeClr val="bg1">
                            <a:lumMod val="50000"/>
                          </a:schemeClr>
                        </a:solidFill>
                        <a:latin typeface="Arial" pitchFamily="34" charset="0"/>
                        <a:cs typeface="Arial" pitchFamily="34" charset="0"/>
                      </a:endParaRPr>
                    </a:p>
                  </a:txBody>
                  <a:tcPr anchor="ctr">
                    <a:solidFill>
                      <a:srgbClr val="00B2EB">
                        <a:alpha val="10196"/>
                      </a:srgbClr>
                    </a:solidFill>
                  </a:tcPr>
                </a:tc>
                <a:tc hMerge="1">
                  <a:txBody>
                    <a:bodyPr/>
                    <a:lstStyle/>
                    <a:p>
                      <a:endParaRPr lang="de-DE" sz="1200" dirty="0">
                        <a:solidFill>
                          <a:schemeClr val="bg1">
                            <a:lumMod val="50000"/>
                          </a:schemeClr>
                        </a:solidFill>
                        <a:latin typeface="Arial" pitchFamily="34" charset="0"/>
                        <a:cs typeface="Arial" pitchFamily="34" charset="0"/>
                      </a:endParaRPr>
                    </a:p>
                  </a:txBody>
                  <a:tcPr anchor="ctr">
                    <a:solidFill>
                      <a:srgbClr val="00B2EB">
                        <a:alpha val="10196"/>
                      </a:srgbClr>
                    </a:solidFill>
                  </a:tcPr>
                </a:tc>
                <a:tc hMerge="1">
                  <a:txBody>
                    <a:bodyPr/>
                    <a:lstStyle/>
                    <a:p>
                      <a:endParaRPr lang="de-DE"/>
                    </a:p>
                  </a:txBody>
                  <a:tcPr/>
                </a:tc>
                <a:tc hMerge="1">
                  <a:txBody>
                    <a:bodyPr/>
                    <a:lstStyle/>
                    <a:p>
                      <a:endParaRPr lang="de-DE" sz="1200" dirty="0">
                        <a:solidFill>
                          <a:schemeClr val="bg1">
                            <a:lumMod val="50000"/>
                          </a:schemeClr>
                        </a:solidFill>
                        <a:latin typeface="Arial" pitchFamily="34" charset="0"/>
                        <a:cs typeface="Arial" pitchFamily="34" charset="0"/>
                      </a:endParaRPr>
                    </a:p>
                  </a:txBody>
                  <a:tcPr anchor="ctr">
                    <a:solidFill>
                      <a:srgbClr val="00B2EB">
                        <a:alpha val="10196"/>
                      </a:srgbClr>
                    </a:solidFill>
                  </a:tcPr>
                </a:tc>
                <a:tc hMerge="1">
                  <a:txBody>
                    <a:bodyPr/>
                    <a:lstStyle/>
                    <a:p>
                      <a:endParaRPr lang="de-DE" sz="1200" dirty="0">
                        <a:solidFill>
                          <a:schemeClr val="bg1">
                            <a:lumMod val="50000"/>
                          </a:schemeClr>
                        </a:solidFill>
                        <a:latin typeface="Arial" pitchFamily="34" charset="0"/>
                        <a:cs typeface="Arial" pitchFamily="34" charset="0"/>
                      </a:endParaRPr>
                    </a:p>
                  </a:txBody>
                  <a:tcPr anchor="ctr">
                    <a:solidFill>
                      <a:srgbClr val="00B2EB">
                        <a:alpha val="10196"/>
                      </a:srgb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3444703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Unterscheidung der Mörtelarten nach DIN V 18580/DIN EN 998-2 nach Eigenschaften und/oder Verwendungszweck:</a:t>
            </a:r>
          </a:p>
          <a:p>
            <a:pPr lvl="1"/>
            <a:r>
              <a:rPr lang="de-DE" dirty="0"/>
              <a:t>Dünnbettmörtel (DM)</a:t>
            </a:r>
          </a:p>
          <a:p>
            <a:pPr lvl="1"/>
            <a:r>
              <a:rPr lang="de-DE" dirty="0"/>
              <a:t>Normalmauermörtel (NM)</a:t>
            </a:r>
          </a:p>
          <a:p>
            <a:r>
              <a:rPr lang="de-DE" dirty="0"/>
              <a:t>Unterscheidung in Mörtelgruppen nach DIN EN 1996/NA erfolgt durch ihre Festigkeit.</a:t>
            </a:r>
          </a:p>
          <a:p>
            <a:r>
              <a:rPr lang="de-DE" dirty="0"/>
              <a:t>Bei Leichtmauermörtel Differenzierung zusätzlich nach Wärmeleitfähigkeiten.</a:t>
            </a:r>
          </a:p>
          <a:p>
            <a:r>
              <a:rPr lang="de-DE" dirty="0"/>
              <a:t>Mörtelart und Mörtelgruppe werden für die Wände eines Gebäudes nach den jeweiligen Erfordernissen ausgewählt.</a:t>
            </a:r>
          </a:p>
          <a:p>
            <a:r>
              <a:rPr lang="de-DE" dirty="0"/>
              <a:t>In einem Gebäude/Geschoss können verschiedene Mörtel verarbeitet werden</a:t>
            </a:r>
          </a:p>
          <a:p>
            <a:r>
              <a:rPr lang="de-DE" dirty="0"/>
              <a:t>Bei Verwendung unterschiedlicher Mörtel auf einer Baustelle muss ausgeschlossen werden, dass diese verwechselt werden</a:t>
            </a:r>
          </a:p>
          <a:p>
            <a:endParaRPr lang="de-DE" dirty="0"/>
          </a:p>
          <a:p>
            <a:pPr>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Mörtelarten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16067459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Herstellung als Werk-Trockenmörtel</a:t>
            </a:r>
          </a:p>
          <a:p>
            <a:r>
              <a:rPr lang="de-DE" dirty="0"/>
              <a:t>Geeignet für Plansteinmauerwerk mit Fugendicke von 1 bis 3 mm</a:t>
            </a:r>
          </a:p>
          <a:p>
            <a:r>
              <a:rPr lang="de-DE" dirty="0" err="1"/>
              <a:t>Sollhöhe</a:t>
            </a:r>
            <a:r>
              <a:rPr lang="de-DE" dirty="0"/>
              <a:t> der Plansteine (123 / 248 / 498 / 623 mm) </a:t>
            </a:r>
            <a:r>
              <a:rPr lang="de-DE" dirty="0">
                <a:ea typeface="Cambria Math"/>
              </a:rPr>
              <a:t>≙ Baurichtmaß + 2 mm Lagerfugendicke</a:t>
            </a:r>
          </a:p>
          <a:p>
            <a:r>
              <a:rPr lang="de-DE" dirty="0">
                <a:ea typeface="Cambria Math"/>
              </a:rPr>
              <a:t>Anforderungen nach DIN V 18580:</a:t>
            </a:r>
          </a:p>
          <a:p>
            <a:pPr lvl="1"/>
            <a:r>
              <a:rPr lang="de-DE" dirty="0" err="1">
                <a:ea typeface="Cambria Math"/>
              </a:rPr>
              <a:t>Größtkorn</a:t>
            </a:r>
            <a:r>
              <a:rPr lang="de-DE" dirty="0">
                <a:ea typeface="Cambria Math"/>
              </a:rPr>
              <a:t> der Zuschläge ≤ 1,0 mm</a:t>
            </a:r>
          </a:p>
          <a:p>
            <a:pPr lvl="1"/>
            <a:r>
              <a:rPr lang="de-DE" dirty="0">
                <a:ea typeface="Cambria Math"/>
              </a:rPr>
              <a:t>Charakteristische Anfangsscherfestigkeit (Haftscherfestigkeit) ≥ 0,20 N/mm² und Mindesthaftscherfestigkeit (Mittelwert) ≥ 0,50 N/mm²</a:t>
            </a:r>
          </a:p>
          <a:p>
            <a:pPr lvl="1"/>
            <a:r>
              <a:rPr lang="de-DE" dirty="0">
                <a:ea typeface="Cambria Math"/>
              </a:rPr>
              <a:t>Mörtelklasse nach DIN EN 998-2: M 10</a:t>
            </a:r>
          </a:p>
          <a:p>
            <a:pPr lvl="1"/>
            <a:r>
              <a:rPr lang="de-DE" dirty="0">
                <a:ea typeface="Cambria Math"/>
              </a:rPr>
              <a:t>Trockenrohdichte ≥ 1.300 kg/m³</a:t>
            </a:r>
          </a:p>
          <a:p>
            <a:pPr lvl="1"/>
            <a:r>
              <a:rPr lang="de-DE" dirty="0" err="1">
                <a:ea typeface="Cambria Math"/>
              </a:rPr>
              <a:t>Korrigierbarkeitszeit</a:t>
            </a:r>
            <a:r>
              <a:rPr lang="de-DE" dirty="0">
                <a:ea typeface="Cambria Math"/>
              </a:rPr>
              <a:t> ≥ 7 Minuten</a:t>
            </a:r>
          </a:p>
          <a:p>
            <a:pPr lvl="1"/>
            <a:r>
              <a:rPr lang="de-DE" dirty="0">
                <a:ea typeface="Cambria Math"/>
              </a:rPr>
              <a:t>Verarbeitungszeit ≥ 4 Stunden</a:t>
            </a:r>
          </a:p>
          <a:p>
            <a:pPr lvl="1"/>
            <a:r>
              <a:rPr lang="de-DE" dirty="0">
                <a:ea typeface="Cambria Math"/>
              </a:rPr>
              <a:t>Der Festigkeitsabfall nach Feuchtlagerung darf 30 % nicht überschreiten.</a:t>
            </a:r>
            <a:endParaRPr lang="de-DE" dirty="0"/>
          </a:p>
          <a:p>
            <a:pPr>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Dünnbettmörtel (DM)</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27342336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p:txBody>
          <a:bodyPr/>
          <a:lstStyle/>
          <a:p>
            <a:r>
              <a:rPr lang="de-DE" dirty="0"/>
              <a:t>Beim Vermauern wird dem Mörtel von den Mauersteinen ein Teil des Anmachwassers entzogen</a:t>
            </a:r>
          </a:p>
          <a:p>
            <a:r>
              <a:rPr lang="de-DE" dirty="0"/>
              <a:t>Korrektur der Position des Mauersteins nur innerhalb weniger Minuten möglich</a:t>
            </a:r>
          </a:p>
          <a:p>
            <a:r>
              <a:rPr lang="de-DE" dirty="0"/>
              <a:t>Nachträgliche Korrekturen zerstören den Verband und damit die Zug- und Biegezugfestigkeit des Mauerwerks</a:t>
            </a:r>
          </a:p>
          <a:p>
            <a:r>
              <a:rPr lang="de-DE" dirty="0"/>
              <a:t>Kimmschichten sind exakt anzulegen</a:t>
            </a:r>
          </a:p>
          <a:p>
            <a:r>
              <a:rPr lang="de-DE" dirty="0"/>
              <a:t>Kimmschichten sind in Wandlängsrichtung und in Wandquerrichtung in Waage zu legen.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Dünnbettmörtel (DM)</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pic>
        <p:nvPicPr>
          <p:cNvPr id="6" name="Grafik 5"/>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20526" y="1057524"/>
            <a:ext cx="5400000" cy="4050000"/>
          </a:xfrm>
          <a:prstGeom prst="rect">
            <a:avLst/>
          </a:prstGeom>
        </p:spPr>
      </p:pic>
    </p:spTree>
    <p:extLst>
      <p:ext uri="{BB962C8B-B14F-4D97-AF65-F5344CB8AC3E}">
        <p14:creationId xmlns:p14="http://schemas.microsoft.com/office/powerpoint/2010/main" val="1464948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p:cNvSpPr>
            <a:spLocks noGrp="1"/>
          </p:cNvSpPr>
          <p:nvPr>
            <p:ph idx="1"/>
          </p:nvPr>
        </p:nvSpPr>
        <p:spPr/>
        <p:txBody>
          <a:bodyPr/>
          <a:lstStyle/>
          <a:p>
            <a:r>
              <a:rPr lang="de-DE" dirty="0"/>
              <a:t>Lagerfugendicke im fertigen Mauerwerk: ≥ 2 mm</a:t>
            </a:r>
          </a:p>
          <a:p>
            <a:r>
              <a:rPr lang="de-DE" dirty="0"/>
              <a:t>Vorteilhaft für Verarbeitung und Verbund</a:t>
            </a:r>
          </a:p>
          <a:p>
            <a:r>
              <a:rPr lang="de-DE" dirty="0"/>
              <a:t>Optimierte Dünnbettmörtel werden angeboten</a:t>
            </a:r>
          </a:p>
          <a:p>
            <a:r>
              <a:rPr lang="de-DE" dirty="0"/>
              <a:t>Dünnbettmörtel mit Zertifikat verwenden</a:t>
            </a:r>
          </a:p>
          <a:p>
            <a:r>
              <a:rPr lang="de-DE" dirty="0"/>
              <a:t>Vom Dünnbettmörtel-Hersteller empfohlene Zahnschiene ist zu verwenden</a:t>
            </a:r>
          </a:p>
          <a:p>
            <a:r>
              <a:rPr lang="de-DE" dirty="0"/>
              <a:t>Zahnschiene ist auf dem Mörtelsack abgebildet</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Dünnbettmörtel (DM)</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pic>
        <p:nvPicPr>
          <p:cNvPr id="7" name="Grafik 6"/>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20526" y="1057524"/>
            <a:ext cx="5400000" cy="4050000"/>
          </a:xfrm>
          <a:prstGeom prst="rect">
            <a:avLst/>
          </a:prstGeom>
        </p:spPr>
      </p:pic>
    </p:spTree>
    <p:extLst>
      <p:ext uri="{BB962C8B-B14F-4D97-AF65-F5344CB8AC3E}">
        <p14:creationId xmlns:p14="http://schemas.microsoft.com/office/powerpoint/2010/main" val="34478237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p:txBody>
          <a:bodyPr/>
          <a:lstStyle/>
          <a:p>
            <a:r>
              <a:rPr lang="de-DE" dirty="0"/>
              <a:t>Herstellung als Werkmörtel (Trocken- oder Frischmörtel)</a:t>
            </a:r>
          </a:p>
          <a:p>
            <a:r>
              <a:rPr lang="de-DE" dirty="0"/>
              <a:t>NM I ist nicht als Mauermörtel verwendbar</a:t>
            </a:r>
          </a:p>
          <a:p>
            <a:r>
              <a:rPr lang="de-DE" dirty="0">
                <a:ea typeface="Cambria Math"/>
              </a:rPr>
              <a:t>Anforderungen nach DIN V 18580:</a:t>
            </a:r>
          </a:p>
          <a:p>
            <a:pPr lvl="1"/>
            <a:r>
              <a:rPr lang="de-DE" dirty="0">
                <a:ea typeface="Cambria Math"/>
              </a:rPr>
              <a:t>Trockenrohdichte ≥ 1.500 kg/m³</a:t>
            </a:r>
          </a:p>
          <a:p>
            <a:pPr lvl="1"/>
            <a:r>
              <a:rPr lang="de-DE" dirty="0">
                <a:ea typeface="Cambria Math"/>
              </a:rPr>
              <a:t>Mörtelgruppen nach DIN EN 1996/NA abhängig von:</a:t>
            </a:r>
          </a:p>
          <a:p>
            <a:pPr lvl="2"/>
            <a:r>
              <a:rPr lang="de-DE" dirty="0">
                <a:ea typeface="Cambria Math"/>
              </a:rPr>
              <a:t>der Druckfestigkeit</a:t>
            </a:r>
          </a:p>
          <a:p>
            <a:pPr lvl="2"/>
            <a:r>
              <a:rPr lang="de-DE" dirty="0">
                <a:ea typeface="Cambria Math"/>
              </a:rPr>
              <a:t>der Haftscherfestigkeit</a:t>
            </a:r>
          </a:p>
          <a:p>
            <a:pPr lvl="1"/>
            <a:r>
              <a:rPr lang="de-DE" dirty="0">
                <a:ea typeface="Cambria Math"/>
              </a:rPr>
              <a:t>Mörtelklassen nach DIN EN 998-2 abhängig von:</a:t>
            </a:r>
          </a:p>
          <a:p>
            <a:pPr lvl="2"/>
            <a:r>
              <a:rPr lang="de-DE" dirty="0">
                <a:ea typeface="Cambria Math"/>
              </a:rPr>
              <a:t>der Druckfestigkeit</a:t>
            </a:r>
          </a:p>
          <a:p>
            <a:pPr lvl="2"/>
            <a:r>
              <a:rPr lang="de-DE" dirty="0">
                <a:ea typeface="Cambria Math"/>
              </a:rPr>
              <a:t>der Haftscherfestigkeit</a:t>
            </a:r>
          </a:p>
          <a:p>
            <a:pPr lvl="2"/>
            <a:endParaRPr lang="de-DE" dirty="0">
              <a:ea typeface="Cambria Math"/>
            </a:endParaRPr>
          </a:p>
          <a:p>
            <a:pPr>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Normalmauermörtel (NM)</a:t>
            </a:r>
          </a:p>
        </p:txBody>
      </p:sp>
      <p:pic>
        <p:nvPicPr>
          <p:cNvPr id="5" name="Inhaltsplatzhalter 4"/>
          <p:cNvPicPr>
            <a:picLocks noGrp="1" noChangeAspect="1"/>
          </p:cNvPicPr>
          <p:nvPr>
            <p:ph idx="10"/>
          </p:nvPr>
        </p:nvPicPr>
        <p:blipFill>
          <a:blip r:embed="rId2" cstate="hqprint">
            <a:extLst>
              <a:ext uri="{28A0092B-C50C-407E-A947-70E740481C1C}">
                <a14:useLocalDpi xmlns:a14="http://schemas.microsoft.com/office/drawing/2010/main" val="0"/>
              </a:ext>
            </a:extLst>
          </a:blip>
          <a:stretch>
            <a:fillRect/>
          </a:stretch>
        </p:blipFill>
        <p:spPr>
          <a:xfrm>
            <a:off x="6420526" y="1057524"/>
            <a:ext cx="5400000" cy="3594458"/>
          </a:xfrm>
        </p:spPr>
      </p:pic>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
        <p:nvSpPr>
          <p:cNvPr id="6" name="Textfeld 5"/>
          <p:cNvSpPr txBox="1"/>
          <p:nvPr/>
        </p:nvSpPr>
        <p:spPr>
          <a:xfrm>
            <a:off x="8906410" y="4692632"/>
            <a:ext cx="2914116" cy="246221"/>
          </a:xfrm>
          <a:prstGeom prst="rect">
            <a:avLst/>
          </a:prstGeom>
          <a:noFill/>
        </p:spPr>
        <p:txBody>
          <a:bodyPr wrap="square" rtlCol="0">
            <a:spAutoFit/>
          </a:bodyPr>
          <a:lstStyle/>
          <a:p>
            <a:pPr algn="r"/>
            <a:r>
              <a:rPr lang="de-DE" sz="1000" dirty="0">
                <a:latin typeface="Arial" panose="020B0604020202020204" pitchFamily="34" charset="0"/>
                <a:cs typeface="Arial" panose="020B0604020202020204" pitchFamily="34" charset="0"/>
              </a:rPr>
              <a:t>Foto: </a:t>
            </a:r>
            <a:r>
              <a:rPr lang="de-DE" sz="1000" dirty="0" err="1">
                <a:latin typeface="Arial" panose="020B0604020202020204" pitchFamily="34" charset="0"/>
                <a:cs typeface="Arial" panose="020B0604020202020204" pitchFamily="34" charset="0"/>
              </a:rPr>
              <a:t>Xella</a:t>
            </a:r>
            <a:r>
              <a:rPr lang="de-DE" sz="1000" dirty="0">
                <a:latin typeface="Arial" panose="020B0604020202020204" pitchFamily="34" charset="0"/>
                <a:cs typeface="Arial" panose="020B0604020202020204" pitchFamily="34" charset="0"/>
              </a:rPr>
              <a:t> Deutschland</a:t>
            </a:r>
          </a:p>
        </p:txBody>
      </p:sp>
    </p:spTree>
    <p:extLst>
      <p:ext uri="{BB962C8B-B14F-4D97-AF65-F5344CB8AC3E}">
        <p14:creationId xmlns:p14="http://schemas.microsoft.com/office/powerpoint/2010/main" val="1084687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Normalmauermörtel (NM)</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graphicFrame>
        <p:nvGraphicFramePr>
          <p:cNvPr id="5" name="Inhaltsplatzhalter 9"/>
          <p:cNvGraphicFramePr>
            <a:graphicFrameLocks/>
          </p:cNvGraphicFramePr>
          <p:nvPr/>
        </p:nvGraphicFramePr>
        <p:xfrm>
          <a:off x="858000" y="1116000"/>
          <a:ext cx="10476000" cy="3838560"/>
        </p:xfrm>
        <a:graphic>
          <a:graphicData uri="http://schemas.openxmlformats.org/drawingml/2006/table">
            <a:tbl>
              <a:tblPr firstRow="1" bandRow="1">
                <a:tableStyleId>{5940675A-B579-460E-94D1-54222C63F5DA}</a:tableStyleId>
              </a:tblPr>
              <a:tblGrid>
                <a:gridCol w="1548000">
                  <a:extLst>
                    <a:ext uri="{9D8B030D-6E8A-4147-A177-3AD203B41FA5}">
                      <a16:colId xmlns:a16="http://schemas.microsoft.com/office/drawing/2014/main" val="20000"/>
                    </a:ext>
                  </a:extLst>
                </a:gridCol>
                <a:gridCol w="1548000">
                  <a:extLst>
                    <a:ext uri="{9D8B030D-6E8A-4147-A177-3AD203B41FA5}">
                      <a16:colId xmlns:a16="http://schemas.microsoft.com/office/drawing/2014/main" val="20001"/>
                    </a:ext>
                  </a:extLst>
                </a:gridCol>
                <a:gridCol w="1152000">
                  <a:extLst>
                    <a:ext uri="{9D8B030D-6E8A-4147-A177-3AD203B41FA5}">
                      <a16:colId xmlns:a16="http://schemas.microsoft.com/office/drawing/2014/main" val="20002"/>
                    </a:ext>
                  </a:extLst>
                </a:gridCol>
                <a:gridCol w="1152000">
                  <a:extLst>
                    <a:ext uri="{9D8B030D-6E8A-4147-A177-3AD203B41FA5}">
                      <a16:colId xmlns:a16="http://schemas.microsoft.com/office/drawing/2014/main" val="20003"/>
                    </a:ext>
                  </a:extLst>
                </a:gridCol>
                <a:gridCol w="1152000">
                  <a:extLst>
                    <a:ext uri="{9D8B030D-6E8A-4147-A177-3AD203B41FA5}">
                      <a16:colId xmlns:a16="http://schemas.microsoft.com/office/drawing/2014/main" val="20004"/>
                    </a:ext>
                  </a:extLst>
                </a:gridCol>
                <a:gridCol w="2160000">
                  <a:extLst>
                    <a:ext uri="{9D8B030D-6E8A-4147-A177-3AD203B41FA5}">
                      <a16:colId xmlns:a16="http://schemas.microsoft.com/office/drawing/2014/main" val="20005"/>
                    </a:ext>
                  </a:extLst>
                </a:gridCol>
                <a:gridCol w="1764000">
                  <a:extLst>
                    <a:ext uri="{9D8B030D-6E8A-4147-A177-3AD203B41FA5}">
                      <a16:colId xmlns:a16="http://schemas.microsoft.com/office/drawing/2014/main" val="20006"/>
                    </a:ext>
                  </a:extLst>
                </a:gridCol>
              </a:tblGrid>
              <a:tr h="0">
                <a:tc gridSpan="7">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hMerge="1">
                  <a:txBody>
                    <a:bodyPr/>
                    <a:lstStyle/>
                    <a:p>
                      <a:endParaRPr lang="de-DE"/>
                    </a:p>
                  </a:txBody>
                  <a:tcPr/>
                </a:tc>
                <a:tc hMerge="1">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hMerge="1">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0"/>
                  </a:ext>
                </a:extLst>
              </a:tr>
              <a:tr h="396000">
                <a:tc rowSpan="2">
                  <a:txBody>
                    <a:bodyPr/>
                    <a:lstStyle/>
                    <a:p>
                      <a:pPr algn="ctr"/>
                      <a:r>
                        <a:rPr lang="de-DE" sz="1400" b="1" dirty="0">
                          <a:latin typeface="Arial" pitchFamily="34" charset="0"/>
                          <a:cs typeface="Arial" pitchFamily="34" charset="0"/>
                        </a:rPr>
                        <a:t>Mörtelgruppen nach </a:t>
                      </a:r>
                    </a:p>
                    <a:p>
                      <a:pPr algn="ctr"/>
                      <a:r>
                        <a:rPr lang="de-DE" sz="1400" b="1" dirty="0">
                          <a:latin typeface="Arial" pitchFamily="34" charset="0"/>
                          <a:cs typeface="Arial" pitchFamily="34" charset="0"/>
                        </a:rPr>
                        <a:t>DIN V 18580</a:t>
                      </a:r>
                    </a:p>
                  </a:txBody>
                  <a:tcPr anchor="ctr">
                    <a:lnT w="12700" cmpd="sng">
                      <a:noFill/>
                    </a:lnT>
                    <a:solidFill>
                      <a:srgbClr val="00B2EB">
                        <a:alpha val="14902"/>
                      </a:srgbClr>
                    </a:solidFill>
                  </a:tcPr>
                </a:tc>
                <a:tc rowSpan="2">
                  <a:txBody>
                    <a:bodyPr/>
                    <a:lstStyle/>
                    <a:p>
                      <a:pPr algn="ctr"/>
                      <a:r>
                        <a:rPr lang="de-DE" sz="1400" b="1" dirty="0">
                          <a:latin typeface="Arial" pitchFamily="34" charset="0"/>
                          <a:cs typeface="Arial" pitchFamily="34" charset="0"/>
                        </a:rPr>
                        <a:t>Mörtelklassen nach </a:t>
                      </a:r>
                    </a:p>
                    <a:p>
                      <a:pPr algn="ctr"/>
                      <a:r>
                        <a:rPr lang="de-DE" sz="1400" b="1" dirty="0">
                          <a:latin typeface="Arial" pitchFamily="34" charset="0"/>
                          <a:cs typeface="Arial" pitchFamily="34" charset="0"/>
                        </a:rPr>
                        <a:t>DIN EN 998-2</a:t>
                      </a:r>
                    </a:p>
                  </a:txBody>
                  <a:tcPr anchor="ctr">
                    <a:lnT w="12700" cmpd="sng">
                      <a:noFill/>
                    </a:lnT>
                    <a:lnB w="12700" cap="flat" cmpd="sng" algn="ctr">
                      <a:solidFill>
                        <a:schemeClr val="tx1"/>
                      </a:solidFill>
                      <a:prstDash val="solid"/>
                      <a:round/>
                      <a:headEnd type="none" w="med" len="med"/>
                      <a:tailEnd type="none" w="med" len="med"/>
                    </a:lnB>
                    <a:solidFill>
                      <a:srgbClr val="00B2EB">
                        <a:alpha val="14902"/>
                      </a:srgbClr>
                    </a:solidFill>
                  </a:tcPr>
                </a:tc>
                <a:tc gridSpan="5">
                  <a:txBody>
                    <a:bodyPr/>
                    <a:lstStyle/>
                    <a:p>
                      <a:pPr algn="ctr"/>
                      <a:r>
                        <a:rPr lang="de-DE" sz="1400" b="1" dirty="0">
                          <a:latin typeface="Arial" pitchFamily="34" charset="0"/>
                          <a:cs typeface="Arial" pitchFamily="34" charset="0"/>
                        </a:rPr>
                        <a:t>Mörtelgruppen nach DIN V 18580, zusätzliche</a:t>
                      </a:r>
                      <a:r>
                        <a:rPr lang="de-DE" sz="1400" b="1" baseline="0" dirty="0">
                          <a:latin typeface="Arial" pitchFamily="34" charset="0"/>
                          <a:cs typeface="Arial" pitchFamily="34" charset="0"/>
                        </a:rPr>
                        <a:t> Anforderungen</a:t>
                      </a:r>
                      <a:endParaRPr lang="de-DE" sz="1400" b="1" dirty="0">
                        <a:latin typeface="Arial" pitchFamily="34" charset="0"/>
                        <a:cs typeface="Arial" pitchFamily="34" charset="0"/>
                      </a:endParaRPr>
                    </a:p>
                  </a:txBody>
                  <a:tcPr anchor="ctr">
                    <a:lnT w="12700" cmpd="sng">
                      <a:noFill/>
                    </a:lnT>
                    <a:lnB w="12700" cap="flat" cmpd="sng" algn="ctr">
                      <a:solidFill>
                        <a:schemeClr val="tx1"/>
                      </a:solidFill>
                      <a:prstDash val="solid"/>
                      <a:round/>
                      <a:headEnd type="none" w="med" len="med"/>
                      <a:tailEnd type="none" w="med" len="med"/>
                    </a:lnB>
                    <a:solidFill>
                      <a:srgbClr val="00B2EB">
                        <a:alpha val="14902"/>
                      </a:srgbClr>
                    </a:solidFill>
                  </a:tcPr>
                </a:tc>
                <a:tc hMerge="1">
                  <a:txBody>
                    <a:bodyPr/>
                    <a:lstStyle/>
                    <a:p>
                      <a:endParaRPr lang="de-DE" sz="1400" b="1" dirty="0">
                        <a:latin typeface="Arial" pitchFamily="34" charset="0"/>
                        <a:cs typeface="Arial" pitchFamily="34" charset="0"/>
                      </a:endParaRPr>
                    </a:p>
                  </a:txBody>
                  <a:tcPr>
                    <a:lnT w="12700" cmpd="sng">
                      <a:noFill/>
                    </a:lnT>
                    <a:lnB w="12700" cmpd="sng">
                      <a:noFill/>
                    </a:lnB>
                    <a:solidFill>
                      <a:srgbClr val="00B2EB">
                        <a:alpha val="14902"/>
                      </a:srgbClr>
                    </a:solidFill>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1"/>
                  </a:ext>
                </a:extLst>
              </a:tr>
              <a:tr h="396000">
                <a:tc vMerge="1">
                  <a:txBody>
                    <a:bodyPr/>
                    <a:lstStyle/>
                    <a:p>
                      <a:pPr algn="ctr"/>
                      <a:endParaRPr lang="de-DE" sz="1400" b="1" dirty="0">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solidFill>
                      <a:srgbClr val="00B2EB">
                        <a:alpha val="14902"/>
                      </a:srgbClr>
                    </a:solidFill>
                  </a:tcPr>
                </a:tc>
                <a:tc vMerge="1">
                  <a:txBody>
                    <a:bodyPr/>
                    <a:lstStyle/>
                    <a:p>
                      <a:pPr algn="ctr"/>
                      <a:endParaRPr lang="de-DE" sz="1400" b="1" dirty="0">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gridSpan="3">
                  <a:txBody>
                    <a:bodyPr/>
                    <a:lstStyle/>
                    <a:p>
                      <a:pPr algn="ctr"/>
                      <a:r>
                        <a:rPr lang="de-DE" sz="1400" b="1" dirty="0">
                          <a:latin typeface="Arial" pitchFamily="34" charset="0"/>
                          <a:cs typeface="Arial" pitchFamily="34" charset="0"/>
                        </a:rPr>
                        <a:t>Fugendruckfestigkeit</a:t>
                      </a:r>
                      <a:r>
                        <a:rPr lang="de-DE" sz="1400" b="1" baseline="30000" dirty="0">
                          <a:latin typeface="Arial" pitchFamily="34" charset="0"/>
                          <a:cs typeface="Arial" pitchFamily="34" charset="0"/>
                        </a:rPr>
                        <a:t>1)</a:t>
                      </a:r>
                      <a:r>
                        <a:rPr lang="de-DE" sz="1400" b="1" dirty="0">
                          <a:latin typeface="Arial" pitchFamily="34" charset="0"/>
                          <a:cs typeface="Arial" pitchFamily="34" charset="0"/>
                        </a:rPr>
                        <a:t> nach Verfahren</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4902"/>
                      </a:srgbClr>
                    </a:solidFill>
                  </a:tcPr>
                </a:tc>
                <a:tc hMerge="1">
                  <a:txBody>
                    <a:bodyPr/>
                    <a:lstStyle/>
                    <a:p>
                      <a:endParaRPr lang="de-DE" sz="1400" b="1" dirty="0">
                        <a:latin typeface="Arial" pitchFamily="34" charset="0"/>
                        <a:cs typeface="Arial" pitchFamily="34" charset="0"/>
                      </a:endParaRPr>
                    </a:p>
                  </a:txBody>
                  <a:tcPr anchor="ct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hMerge="1">
                  <a:txBody>
                    <a:bodyPr/>
                    <a:lstStyle/>
                    <a:p>
                      <a:endParaRPr lang="de-DE"/>
                    </a:p>
                  </a:txBody>
                  <a:tcPr/>
                </a:tc>
                <a:tc rowSpan="2">
                  <a:txBody>
                    <a:bodyPr/>
                    <a:lstStyle/>
                    <a:p>
                      <a:pPr algn="ctr"/>
                      <a:r>
                        <a:rPr lang="de-DE" sz="1400" b="1" dirty="0">
                          <a:latin typeface="Arial" pitchFamily="34" charset="0"/>
                          <a:cs typeface="Arial" pitchFamily="34" charset="0"/>
                        </a:rPr>
                        <a:t>Charakteristische Anfangsscherfestigkeit (Haftscherfestigkeit)</a:t>
                      </a:r>
                      <a:r>
                        <a:rPr lang="de-DE" sz="1400" b="1" baseline="30000" dirty="0">
                          <a:latin typeface="Arial" pitchFamily="34" charset="0"/>
                          <a:cs typeface="Arial" pitchFamily="34" charset="0"/>
                        </a:rPr>
                        <a:t>2)</a:t>
                      </a:r>
                    </a:p>
                  </a:txBody>
                  <a:tcPr anchor="ct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rowSpan="2">
                  <a:txBody>
                    <a:bodyPr/>
                    <a:lstStyle/>
                    <a:p>
                      <a:pPr algn="ctr"/>
                      <a:r>
                        <a:rPr lang="de-DE" sz="1400" b="1" dirty="0">
                          <a:latin typeface="Arial" pitchFamily="34" charset="0"/>
                          <a:cs typeface="Arial" pitchFamily="34" charset="0"/>
                        </a:rPr>
                        <a:t>Mindesthaftscher-</a:t>
                      </a:r>
                      <a:r>
                        <a:rPr lang="de-DE" sz="1400" b="1" dirty="0" err="1">
                          <a:latin typeface="Arial" pitchFamily="34" charset="0"/>
                          <a:cs typeface="Arial" pitchFamily="34" charset="0"/>
                        </a:rPr>
                        <a:t>festigkeit</a:t>
                      </a:r>
                      <a:r>
                        <a:rPr lang="de-DE" sz="1400" b="1" dirty="0">
                          <a:latin typeface="Arial" pitchFamily="34" charset="0"/>
                          <a:cs typeface="Arial" pitchFamily="34" charset="0"/>
                        </a:rPr>
                        <a:t> </a:t>
                      </a:r>
                    </a:p>
                    <a:p>
                      <a:pPr algn="ctr"/>
                      <a:r>
                        <a:rPr lang="de-DE" sz="1400" b="1" dirty="0">
                          <a:latin typeface="Arial" pitchFamily="34" charset="0"/>
                          <a:cs typeface="Arial" pitchFamily="34" charset="0"/>
                        </a:rPr>
                        <a:t>(Mittelwert)</a:t>
                      </a:r>
                      <a:r>
                        <a:rPr lang="de-DE" sz="1400" b="1" baseline="30000" dirty="0">
                          <a:latin typeface="Arial" pitchFamily="34" charset="0"/>
                          <a:cs typeface="Arial" pitchFamily="34" charset="0"/>
                        </a:rPr>
                        <a:t>3)</a:t>
                      </a:r>
                    </a:p>
                  </a:txBody>
                  <a:tcPr anchor="ctr">
                    <a:lnT w="12700" cap="flat" cmpd="sng" algn="ctr">
                      <a:solidFill>
                        <a:schemeClr val="tx1"/>
                      </a:solidFill>
                      <a:prstDash val="solid"/>
                      <a:round/>
                      <a:headEnd type="none" w="med" len="med"/>
                      <a:tailEnd type="none" w="med" len="med"/>
                    </a:lnT>
                    <a:lnB w="12700" cmpd="sng">
                      <a:noFill/>
                    </a:lnB>
                    <a:solidFill>
                      <a:srgbClr val="00B2EB">
                        <a:alpha val="14902"/>
                      </a:srgbClr>
                    </a:solidFill>
                  </a:tcPr>
                </a:tc>
                <a:extLst>
                  <a:ext uri="{0D108BD9-81ED-4DB2-BD59-A6C34878D82A}">
                    <a16:rowId xmlns:a16="http://schemas.microsoft.com/office/drawing/2014/main" val="10002"/>
                  </a:ext>
                </a:extLst>
              </a:tr>
              <a:tr h="396000">
                <a:tc rowSpan="2">
                  <a:txBody>
                    <a:bodyPr/>
                    <a:lstStyle/>
                    <a:p>
                      <a:pPr algn="ctr"/>
                      <a:r>
                        <a:rPr lang="de-DE" sz="1400" b="1" dirty="0">
                          <a:latin typeface="Arial" pitchFamily="34" charset="0"/>
                          <a:cs typeface="Arial" pitchFamily="34" charset="0"/>
                        </a:rPr>
                        <a:t>Normalmauer-mörtel (NM)</a:t>
                      </a:r>
                    </a:p>
                  </a:txBody>
                  <a:tcPr anchor="ctr">
                    <a:solidFill>
                      <a:srgbClr val="00B2EB">
                        <a:alpha val="14902"/>
                      </a:srgbClr>
                    </a:solidFill>
                  </a:tcPr>
                </a:tc>
                <a:tc rowSpan="2">
                  <a:txBody>
                    <a:bodyPr/>
                    <a:lstStyle/>
                    <a:p>
                      <a:pPr algn="ctr"/>
                      <a:r>
                        <a:rPr lang="de-DE" sz="1400" b="1" dirty="0">
                          <a:latin typeface="Arial" pitchFamily="34" charset="0"/>
                          <a:cs typeface="Arial" pitchFamily="34" charset="0"/>
                        </a:rPr>
                        <a:t>Normalmauer-mörtel (G)</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I</a:t>
                      </a:r>
                    </a:p>
                  </a:txBody>
                  <a:tcPr anchor="ct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a:txBody>
                    <a:bodyPr/>
                    <a:lstStyle/>
                    <a:p>
                      <a:pPr algn="ctr"/>
                      <a:r>
                        <a:rPr lang="de-DE" sz="1400" b="1" dirty="0">
                          <a:latin typeface="Arial" pitchFamily="34" charset="0"/>
                          <a:cs typeface="Arial" pitchFamily="34" charset="0"/>
                        </a:rPr>
                        <a:t>II</a:t>
                      </a:r>
                    </a:p>
                  </a:txBody>
                  <a:tcPr anchor="ct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a:txBody>
                    <a:bodyPr/>
                    <a:lstStyle/>
                    <a:p>
                      <a:pPr algn="ctr"/>
                      <a:r>
                        <a:rPr lang="de-DE" sz="1400" b="1" dirty="0">
                          <a:latin typeface="Arial" pitchFamily="34" charset="0"/>
                          <a:cs typeface="Arial" pitchFamily="34" charset="0"/>
                        </a:rPr>
                        <a:t>III</a:t>
                      </a:r>
                    </a:p>
                  </a:txBody>
                  <a:tcPr anchor="ctr">
                    <a:lnT w="12700" cap="flat" cmpd="sng" algn="ctr">
                      <a:solidFill>
                        <a:schemeClr val="tx1"/>
                      </a:solidFill>
                      <a:prstDash val="solid"/>
                      <a:round/>
                      <a:headEnd type="none" w="med" len="med"/>
                      <a:tailEnd type="none" w="med" len="med"/>
                    </a:lnT>
                    <a:lnB w="12700" cmpd="sng">
                      <a:noFill/>
                    </a:lnB>
                    <a:solidFill>
                      <a:srgbClr val="00B2EB">
                        <a:alpha val="14902"/>
                      </a:srgbClr>
                    </a:solidFill>
                  </a:tcPr>
                </a:tc>
                <a:tc vMerge="1">
                  <a:txBody>
                    <a:bodyPr/>
                    <a:lstStyle/>
                    <a:p>
                      <a:endParaRPr lang="de-DE" sz="1400" dirty="0">
                        <a:latin typeface="Arial" pitchFamily="34" charset="0"/>
                        <a:cs typeface="Arial" pitchFamily="34" charset="0"/>
                      </a:endParaRPr>
                    </a:p>
                  </a:txBody>
                  <a:tcPr anchor="ctr">
                    <a:lnT w="12700" cap="flat" cmpd="sng" algn="ctr">
                      <a:noFill/>
                      <a:prstDash val="solid"/>
                      <a:round/>
                      <a:headEnd type="none" w="med" len="med"/>
                      <a:tailEnd type="none" w="med" len="med"/>
                    </a:lnT>
                    <a:lnB w="12700" cmpd="sng">
                      <a:noFill/>
                    </a:lnB>
                    <a:solidFill>
                      <a:srgbClr val="00B2EB">
                        <a:alpha val="14902"/>
                      </a:srgbClr>
                    </a:solidFill>
                  </a:tcPr>
                </a:tc>
                <a:tc vMerge="1">
                  <a:txBody>
                    <a:bodyPr/>
                    <a:lstStyle/>
                    <a:p>
                      <a:endParaRPr lang="de-DE" sz="1400" dirty="0">
                        <a:latin typeface="Arial" pitchFamily="34" charset="0"/>
                        <a:cs typeface="Arial" pitchFamily="34" charset="0"/>
                      </a:endParaRPr>
                    </a:p>
                  </a:txBody>
                  <a:tcPr anchor="ctr">
                    <a:lnT w="12700" cap="flat" cmpd="sng" algn="ctr">
                      <a:noFill/>
                      <a:prstDash val="solid"/>
                      <a:round/>
                      <a:headEnd type="none" w="med" len="med"/>
                      <a:tailEnd type="none" w="med" len="med"/>
                    </a:lnT>
                    <a:lnB w="12700" cmpd="sng">
                      <a:noFill/>
                    </a:lnB>
                    <a:solidFill>
                      <a:srgbClr val="00B2EB">
                        <a:alpha val="14902"/>
                      </a:srgbClr>
                    </a:solidFill>
                  </a:tcPr>
                </a:tc>
                <a:extLst>
                  <a:ext uri="{0D108BD9-81ED-4DB2-BD59-A6C34878D82A}">
                    <a16:rowId xmlns:a16="http://schemas.microsoft.com/office/drawing/2014/main" val="10003"/>
                  </a:ext>
                </a:extLst>
              </a:tr>
              <a:tr h="396000">
                <a:tc vMerge="1">
                  <a:txBody>
                    <a:bodyPr/>
                    <a:lstStyle/>
                    <a:p>
                      <a:endParaRPr lang="de-DE" sz="1400" b="1" dirty="0">
                        <a:latin typeface="Arial" pitchFamily="34" charset="0"/>
                        <a:cs typeface="Arial" pitchFamily="34" charset="0"/>
                      </a:endParaRPr>
                    </a:p>
                  </a:txBody>
                  <a:tcPr anchor="ctr">
                    <a:solidFill>
                      <a:srgbClr val="00B2EB">
                        <a:alpha val="14902"/>
                      </a:srgbClr>
                    </a:solidFill>
                  </a:tcPr>
                </a:tc>
                <a:tc vMerge="1">
                  <a:txBody>
                    <a:bodyPr/>
                    <a:lstStyle/>
                    <a:p>
                      <a:pPr algn="ctr"/>
                      <a:endParaRPr lang="de-DE" sz="1400" b="1" baseline="30000" dirty="0">
                        <a:latin typeface="Arial" pitchFamily="34" charset="0"/>
                        <a:cs typeface="Arial" pitchFamily="34" charset="0"/>
                      </a:endParaRP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[N/mm²]</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[N/mm²]</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[N/mm²]</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[N/mm²]</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[N/mm²]</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extLst>
                  <a:ext uri="{0D108BD9-81ED-4DB2-BD59-A6C34878D82A}">
                    <a16:rowId xmlns:a16="http://schemas.microsoft.com/office/drawing/2014/main" val="10004"/>
                  </a:ext>
                </a:extLst>
              </a:tr>
              <a:tr h="396000">
                <a:tc>
                  <a:txBody>
                    <a:bodyPr/>
                    <a:lstStyle/>
                    <a:p>
                      <a:pPr algn="l">
                        <a:tabLst>
                          <a:tab pos="358775" algn="l"/>
                        </a:tabLst>
                      </a:pPr>
                      <a:r>
                        <a:rPr lang="de-DE" sz="1400" b="1" dirty="0">
                          <a:latin typeface="Arial" pitchFamily="34" charset="0"/>
                          <a:cs typeface="Arial" pitchFamily="34" charset="0"/>
                        </a:rPr>
                        <a:t>	NM II</a:t>
                      </a:r>
                    </a:p>
                  </a:txBody>
                  <a:tcPr anchor="ctr">
                    <a:lnR w="12700" cap="flat" cmpd="sng" algn="ctr">
                      <a:solidFill>
                        <a:schemeClr val="tx1"/>
                      </a:solidFill>
                      <a:prstDash val="solid"/>
                      <a:round/>
                      <a:headEnd type="none" w="med" len="med"/>
                      <a:tailEnd type="none" w="med" len="med"/>
                    </a:lnR>
                    <a:solidFill>
                      <a:srgbClr val="00B2EB">
                        <a:alpha val="14902"/>
                      </a:srgbClr>
                    </a:solidFill>
                  </a:tcPr>
                </a:tc>
                <a:tc>
                  <a:txBody>
                    <a:bodyPr/>
                    <a:lstStyle/>
                    <a:p>
                      <a:pPr algn="l">
                        <a:tabLst>
                          <a:tab pos="358775" algn="l"/>
                        </a:tabLst>
                      </a:pPr>
                      <a:r>
                        <a:rPr lang="de-DE" sz="1400" b="1" dirty="0">
                          <a:latin typeface="Arial" pitchFamily="34" charset="0"/>
                          <a:cs typeface="Arial" pitchFamily="34" charset="0"/>
                        </a:rPr>
                        <a:t>	M 2,5</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dirty="0">
                          <a:latin typeface="Arial" pitchFamily="34" charset="0"/>
                          <a:cs typeface="Arial" pitchFamily="34" charset="0"/>
                        </a:rPr>
                        <a:t>1,25</a:t>
                      </a:r>
                    </a:p>
                  </a:txBody>
                  <a:tcPr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2,5</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1,75</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0,04</a:t>
                      </a:r>
                    </a:p>
                  </a:txBody>
                  <a:tcPr anchor="ct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0,10</a:t>
                      </a:r>
                    </a:p>
                  </a:txBody>
                  <a:tcPr anchor="ctr">
                    <a:lnT w="19050" cap="flat" cmpd="sng" algn="ctr">
                      <a:solidFill>
                        <a:schemeClr val="tx1"/>
                      </a:solidFill>
                      <a:prstDash val="solid"/>
                      <a:round/>
                      <a:headEnd type="none" w="med" len="med"/>
                      <a:tailEnd type="none" w="med" len="med"/>
                    </a:lnT>
                    <a:solidFill>
                      <a:srgbClr val="00B2EB">
                        <a:alpha val="10196"/>
                      </a:srgbClr>
                    </a:solidFill>
                  </a:tcPr>
                </a:tc>
                <a:extLst>
                  <a:ext uri="{0D108BD9-81ED-4DB2-BD59-A6C34878D82A}">
                    <a16:rowId xmlns:a16="http://schemas.microsoft.com/office/drawing/2014/main" val="10005"/>
                  </a:ext>
                </a:extLst>
              </a:tr>
              <a:tr h="396000">
                <a:tc>
                  <a:txBody>
                    <a:bodyPr/>
                    <a:lstStyle/>
                    <a:p>
                      <a:pPr algn="l">
                        <a:tabLst>
                          <a:tab pos="358775" algn="l"/>
                        </a:tabLst>
                      </a:pPr>
                      <a:r>
                        <a:rPr lang="de-DE" sz="1400" b="1" dirty="0">
                          <a:latin typeface="Arial" pitchFamily="34" charset="0"/>
                          <a:cs typeface="Arial" pitchFamily="34" charset="0"/>
                        </a:rPr>
                        <a:t>	NM </a:t>
                      </a:r>
                      <a:r>
                        <a:rPr lang="de-DE" sz="1400" b="1" dirty="0" err="1">
                          <a:latin typeface="Arial" pitchFamily="34" charset="0"/>
                          <a:cs typeface="Arial" pitchFamily="34" charset="0"/>
                        </a:rPr>
                        <a:t>IIa</a:t>
                      </a:r>
                      <a:endParaRPr lang="de-DE" sz="1400" b="1" dirty="0">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solidFill>
                      <a:srgbClr val="00B2EB">
                        <a:alpha val="14902"/>
                      </a:srgbClr>
                    </a:solidFill>
                  </a:tcPr>
                </a:tc>
                <a:tc>
                  <a:txBody>
                    <a:bodyPr/>
                    <a:lstStyle/>
                    <a:p>
                      <a:pPr algn="l">
                        <a:tabLst>
                          <a:tab pos="358775" algn="l"/>
                        </a:tabLst>
                      </a:pPr>
                      <a:r>
                        <a:rPr lang="de-DE" sz="1400" b="1" dirty="0">
                          <a:latin typeface="Arial" pitchFamily="34" charset="0"/>
                          <a:cs typeface="Arial" pitchFamily="34" charset="0"/>
                        </a:rPr>
                        <a:t>	M 5</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dirty="0">
                          <a:latin typeface="Arial" pitchFamily="34" charset="0"/>
                          <a:cs typeface="Arial" pitchFamily="34" charset="0"/>
                        </a:rPr>
                        <a:t>2,5</a:t>
                      </a:r>
                    </a:p>
                  </a:txBody>
                  <a:tcPr anchor="ctr">
                    <a:lnL w="1905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dirty="0">
                          <a:latin typeface="Arial" pitchFamily="34" charset="0"/>
                          <a:cs typeface="Arial" pitchFamily="34" charset="0"/>
                        </a:rPr>
                        <a:t>5,0</a:t>
                      </a:r>
                    </a:p>
                  </a:txBody>
                  <a:tcPr anchor="ctr">
                    <a:solidFill>
                      <a:srgbClr val="00B2EB">
                        <a:alpha val="10196"/>
                      </a:srgbClr>
                    </a:solidFill>
                  </a:tcPr>
                </a:tc>
                <a:tc>
                  <a:txBody>
                    <a:bodyPr/>
                    <a:lstStyle/>
                    <a:p>
                      <a:pPr algn="ctr"/>
                      <a:r>
                        <a:rPr lang="de-DE" sz="1400" dirty="0">
                          <a:latin typeface="Arial" pitchFamily="34" charset="0"/>
                          <a:cs typeface="Arial" pitchFamily="34" charset="0"/>
                        </a:rPr>
                        <a:t>3,5</a:t>
                      </a:r>
                    </a:p>
                  </a:txBody>
                  <a:tcPr anchor="ctr">
                    <a:solidFill>
                      <a:srgbClr val="00B2EB">
                        <a:alpha val="10196"/>
                      </a:srgbClr>
                    </a:solidFill>
                  </a:tcPr>
                </a:tc>
                <a:tc>
                  <a:txBody>
                    <a:bodyPr/>
                    <a:lstStyle/>
                    <a:p>
                      <a:pPr algn="ctr"/>
                      <a:r>
                        <a:rPr lang="de-DE" sz="1400" dirty="0">
                          <a:latin typeface="Arial" pitchFamily="34" charset="0"/>
                          <a:cs typeface="Arial" pitchFamily="34" charset="0"/>
                        </a:rPr>
                        <a:t>0,08</a:t>
                      </a:r>
                    </a:p>
                  </a:txBody>
                  <a:tcPr anchor="ctr">
                    <a:solidFill>
                      <a:srgbClr val="00B2EB">
                        <a:alpha val="10196"/>
                      </a:srgbClr>
                    </a:solidFill>
                  </a:tcPr>
                </a:tc>
                <a:tc>
                  <a:txBody>
                    <a:bodyPr/>
                    <a:lstStyle/>
                    <a:p>
                      <a:pPr algn="ctr"/>
                      <a:r>
                        <a:rPr lang="de-DE" sz="1400" dirty="0">
                          <a:latin typeface="Arial" pitchFamily="34" charset="0"/>
                          <a:cs typeface="Arial" pitchFamily="34" charset="0"/>
                        </a:rPr>
                        <a:t>0,20</a:t>
                      </a:r>
                    </a:p>
                  </a:txBody>
                  <a:tcPr anchor="ctr">
                    <a:solidFill>
                      <a:srgbClr val="00B2EB">
                        <a:alpha val="10196"/>
                      </a:srgbClr>
                    </a:solidFill>
                  </a:tcPr>
                </a:tc>
                <a:extLst>
                  <a:ext uri="{0D108BD9-81ED-4DB2-BD59-A6C34878D82A}">
                    <a16:rowId xmlns:a16="http://schemas.microsoft.com/office/drawing/2014/main" val="10006"/>
                  </a:ext>
                </a:extLst>
              </a:tr>
              <a:tr h="396000">
                <a:tc>
                  <a:txBody>
                    <a:bodyPr/>
                    <a:lstStyle/>
                    <a:p>
                      <a:pPr algn="l">
                        <a:tabLst>
                          <a:tab pos="358775" algn="l"/>
                        </a:tabLst>
                      </a:pPr>
                      <a:r>
                        <a:rPr lang="de-DE" sz="1400" b="1" dirty="0">
                          <a:latin typeface="Arial" pitchFamily="34" charset="0"/>
                          <a:cs typeface="Arial" pitchFamily="34" charset="0"/>
                        </a:rPr>
                        <a:t>	NM III</a:t>
                      </a:r>
                    </a:p>
                  </a:txBody>
                  <a:tcPr anchor="ctr">
                    <a:lnR w="12700" cap="flat" cmpd="sng" algn="ctr">
                      <a:solidFill>
                        <a:schemeClr val="tx1"/>
                      </a:solidFill>
                      <a:prstDash val="solid"/>
                      <a:round/>
                      <a:headEnd type="none" w="med" len="med"/>
                      <a:tailEnd type="none" w="med" len="med"/>
                    </a:lnR>
                    <a:solidFill>
                      <a:srgbClr val="00B2EB">
                        <a:alpha val="14902"/>
                      </a:srgbClr>
                    </a:solidFill>
                  </a:tcPr>
                </a:tc>
                <a:tc>
                  <a:txBody>
                    <a:bodyPr/>
                    <a:lstStyle/>
                    <a:p>
                      <a:pPr algn="l">
                        <a:tabLst>
                          <a:tab pos="358775" algn="l"/>
                        </a:tabLst>
                      </a:pPr>
                      <a:r>
                        <a:rPr lang="de-DE" sz="1400" b="1" dirty="0">
                          <a:latin typeface="Arial" pitchFamily="34" charset="0"/>
                          <a:cs typeface="Arial" pitchFamily="34" charset="0"/>
                        </a:rPr>
                        <a:t>	M 10</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dirty="0">
                          <a:latin typeface="Arial" pitchFamily="34" charset="0"/>
                          <a:cs typeface="Arial" pitchFamily="34" charset="0"/>
                        </a:rPr>
                        <a:t>5,0</a:t>
                      </a:r>
                    </a:p>
                  </a:txBody>
                  <a:tcPr anchor="ctr">
                    <a:lnL w="1905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dirty="0">
                          <a:latin typeface="Arial" pitchFamily="34" charset="0"/>
                          <a:cs typeface="Arial" pitchFamily="34" charset="0"/>
                        </a:rPr>
                        <a:t>10,0</a:t>
                      </a:r>
                    </a:p>
                  </a:txBody>
                  <a:tcPr anchor="ctr">
                    <a:solidFill>
                      <a:srgbClr val="00B2EB">
                        <a:alpha val="10196"/>
                      </a:srgbClr>
                    </a:solidFill>
                  </a:tcPr>
                </a:tc>
                <a:tc>
                  <a:txBody>
                    <a:bodyPr/>
                    <a:lstStyle/>
                    <a:p>
                      <a:pPr algn="ctr"/>
                      <a:r>
                        <a:rPr lang="de-DE" sz="1400" dirty="0">
                          <a:latin typeface="Arial" pitchFamily="34" charset="0"/>
                          <a:cs typeface="Arial" pitchFamily="34" charset="0"/>
                        </a:rPr>
                        <a:t>7,0</a:t>
                      </a:r>
                    </a:p>
                  </a:txBody>
                  <a:tcPr anchor="ctr">
                    <a:solidFill>
                      <a:srgbClr val="00B2EB">
                        <a:alpha val="10196"/>
                      </a:srgbClr>
                    </a:solidFill>
                  </a:tcPr>
                </a:tc>
                <a:tc>
                  <a:txBody>
                    <a:bodyPr/>
                    <a:lstStyle/>
                    <a:p>
                      <a:pPr algn="ctr"/>
                      <a:r>
                        <a:rPr lang="de-DE" sz="1400" dirty="0">
                          <a:latin typeface="Arial" pitchFamily="34" charset="0"/>
                          <a:cs typeface="Arial" pitchFamily="34" charset="0"/>
                        </a:rPr>
                        <a:t>0,10</a:t>
                      </a:r>
                    </a:p>
                  </a:txBody>
                  <a:tcPr anchor="ctr">
                    <a:solidFill>
                      <a:srgbClr val="00B2EB">
                        <a:alpha val="10196"/>
                      </a:srgbClr>
                    </a:solidFill>
                  </a:tcPr>
                </a:tc>
                <a:tc>
                  <a:txBody>
                    <a:bodyPr/>
                    <a:lstStyle/>
                    <a:p>
                      <a:pPr algn="ctr"/>
                      <a:r>
                        <a:rPr lang="de-DE" sz="1400" dirty="0">
                          <a:latin typeface="Arial" pitchFamily="34" charset="0"/>
                          <a:cs typeface="Arial" pitchFamily="34" charset="0"/>
                        </a:rPr>
                        <a:t>0,25</a:t>
                      </a:r>
                    </a:p>
                  </a:txBody>
                  <a:tcPr anchor="ctr">
                    <a:solidFill>
                      <a:srgbClr val="00B2EB">
                        <a:alpha val="10196"/>
                      </a:srgbClr>
                    </a:solidFill>
                  </a:tcPr>
                </a:tc>
                <a:extLst>
                  <a:ext uri="{0D108BD9-81ED-4DB2-BD59-A6C34878D82A}">
                    <a16:rowId xmlns:a16="http://schemas.microsoft.com/office/drawing/2014/main" val="10007"/>
                  </a:ext>
                </a:extLst>
              </a:tr>
              <a:tr h="396000">
                <a:tc>
                  <a:txBody>
                    <a:bodyPr/>
                    <a:lstStyle/>
                    <a:p>
                      <a:pPr algn="l">
                        <a:tabLst>
                          <a:tab pos="358775" algn="l"/>
                        </a:tabLst>
                      </a:pPr>
                      <a:r>
                        <a:rPr lang="de-DE" sz="1400" b="1" dirty="0">
                          <a:latin typeface="Arial" pitchFamily="34" charset="0"/>
                          <a:cs typeface="Arial" pitchFamily="34" charset="0"/>
                        </a:rPr>
                        <a:t>	NM </a:t>
                      </a:r>
                      <a:r>
                        <a:rPr lang="de-DE" sz="1400" b="1" dirty="0" err="1">
                          <a:latin typeface="Arial" pitchFamily="34" charset="0"/>
                          <a:cs typeface="Arial" pitchFamily="34" charset="0"/>
                        </a:rPr>
                        <a:t>IIIa</a:t>
                      </a:r>
                      <a:endParaRPr lang="de-DE" sz="1400" b="1" dirty="0">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solidFill>
                      <a:srgbClr val="00B2EB">
                        <a:alpha val="14902"/>
                      </a:srgbClr>
                    </a:solidFill>
                  </a:tcPr>
                </a:tc>
                <a:tc>
                  <a:txBody>
                    <a:bodyPr/>
                    <a:lstStyle/>
                    <a:p>
                      <a:pPr algn="l">
                        <a:tabLst>
                          <a:tab pos="358775" algn="l"/>
                        </a:tabLst>
                      </a:pPr>
                      <a:r>
                        <a:rPr lang="de-DE" sz="1400" b="1" dirty="0">
                          <a:latin typeface="Arial" pitchFamily="34" charset="0"/>
                          <a:cs typeface="Arial" pitchFamily="34" charset="0"/>
                        </a:rPr>
                        <a:t>	M 20</a:t>
                      </a:r>
                    </a:p>
                  </a:txBody>
                  <a:tcPr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2EB">
                        <a:alpha val="14902"/>
                      </a:srgbClr>
                    </a:solidFill>
                  </a:tcPr>
                </a:tc>
                <a:tc>
                  <a:txBody>
                    <a:bodyPr/>
                    <a:lstStyle/>
                    <a:p>
                      <a:pPr algn="ctr"/>
                      <a:r>
                        <a:rPr lang="de-DE" sz="1400" dirty="0">
                          <a:latin typeface="Arial" pitchFamily="34" charset="0"/>
                          <a:cs typeface="Arial" pitchFamily="34" charset="0"/>
                        </a:rPr>
                        <a:t>10,0</a:t>
                      </a:r>
                    </a:p>
                  </a:txBody>
                  <a:tcPr anchor="ctr">
                    <a:lnL w="1905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dirty="0">
                          <a:latin typeface="Arial" pitchFamily="34" charset="0"/>
                          <a:cs typeface="Arial" pitchFamily="34" charset="0"/>
                        </a:rPr>
                        <a:t>20,0</a:t>
                      </a:r>
                    </a:p>
                  </a:txBody>
                  <a:tcPr anchor="ctr">
                    <a:solidFill>
                      <a:srgbClr val="00B2EB">
                        <a:alpha val="10196"/>
                      </a:srgbClr>
                    </a:solidFill>
                  </a:tcPr>
                </a:tc>
                <a:tc>
                  <a:txBody>
                    <a:bodyPr/>
                    <a:lstStyle/>
                    <a:p>
                      <a:pPr algn="ctr"/>
                      <a:r>
                        <a:rPr lang="de-DE" sz="1400" dirty="0">
                          <a:latin typeface="Arial" pitchFamily="34" charset="0"/>
                          <a:cs typeface="Arial" pitchFamily="34" charset="0"/>
                        </a:rPr>
                        <a:t>14,0</a:t>
                      </a:r>
                    </a:p>
                  </a:txBody>
                  <a:tcPr anchor="ctr">
                    <a:solidFill>
                      <a:srgbClr val="00B2EB">
                        <a:alpha val="10196"/>
                      </a:srgbClr>
                    </a:solidFill>
                  </a:tcPr>
                </a:tc>
                <a:tc>
                  <a:txBody>
                    <a:bodyPr/>
                    <a:lstStyle/>
                    <a:p>
                      <a:pPr algn="ctr"/>
                      <a:r>
                        <a:rPr lang="de-DE" sz="1400" dirty="0">
                          <a:latin typeface="Arial" pitchFamily="34" charset="0"/>
                          <a:cs typeface="Arial" pitchFamily="34" charset="0"/>
                        </a:rPr>
                        <a:t>0,12</a:t>
                      </a:r>
                    </a:p>
                  </a:txBody>
                  <a:tcPr anchor="ctr">
                    <a:solidFill>
                      <a:srgbClr val="00B2EB">
                        <a:alpha val="10196"/>
                      </a:srgbClr>
                    </a:solidFill>
                  </a:tcPr>
                </a:tc>
                <a:tc>
                  <a:txBody>
                    <a:bodyPr/>
                    <a:lstStyle/>
                    <a:p>
                      <a:pPr algn="ctr"/>
                      <a:r>
                        <a:rPr lang="de-DE" sz="1400" dirty="0">
                          <a:latin typeface="Arial" pitchFamily="34" charset="0"/>
                          <a:cs typeface="Arial" pitchFamily="34" charset="0"/>
                        </a:rPr>
                        <a:t>0,30</a:t>
                      </a:r>
                    </a:p>
                  </a:txBody>
                  <a:tcPr anchor="ctr">
                    <a:solidFill>
                      <a:srgbClr val="00B2EB">
                        <a:alpha val="10196"/>
                      </a:srgbClr>
                    </a:solidFill>
                  </a:tcPr>
                </a:tc>
                <a:extLst>
                  <a:ext uri="{0D108BD9-81ED-4DB2-BD59-A6C34878D82A}">
                    <a16:rowId xmlns:a16="http://schemas.microsoft.com/office/drawing/2014/main" val="10008"/>
                  </a:ext>
                </a:extLst>
              </a:tr>
              <a:tr h="290986">
                <a:tc gridSpan="7">
                  <a:txBody>
                    <a:bodyPr/>
                    <a:lstStyle/>
                    <a:p>
                      <a:pPr marL="92075" indent="-92075">
                        <a:buFont typeface="Wingdings" pitchFamily="2" charset="2"/>
                        <a:buNone/>
                      </a:pPr>
                      <a:r>
                        <a:rPr lang="de-DE" sz="1000" baseline="30000" dirty="0">
                          <a:solidFill>
                            <a:schemeClr val="bg1">
                              <a:lumMod val="50000"/>
                            </a:schemeClr>
                          </a:solidFill>
                          <a:latin typeface="Arial" pitchFamily="34" charset="0"/>
                          <a:cs typeface="Arial" pitchFamily="34" charset="0"/>
                        </a:rPr>
                        <a:t>1)</a:t>
                      </a:r>
                      <a:r>
                        <a:rPr lang="de-DE" sz="1000" baseline="0" dirty="0">
                          <a:solidFill>
                            <a:schemeClr val="bg1">
                              <a:lumMod val="50000"/>
                            </a:schemeClr>
                          </a:solidFill>
                          <a:latin typeface="Arial" pitchFamily="34" charset="0"/>
                          <a:cs typeface="Arial" pitchFamily="34" charset="0"/>
                        </a:rPr>
                        <a:t> Prüfung der Fugendruckfestigkeit nach DIN 1855-9 mit KS-Referenzsteinen</a:t>
                      </a:r>
                    </a:p>
                    <a:p>
                      <a:pPr marL="92075" indent="-92075">
                        <a:buFont typeface="Wingdings" pitchFamily="2" charset="2"/>
                        <a:buNone/>
                      </a:pPr>
                      <a:r>
                        <a:rPr lang="de-DE" sz="1000" baseline="30000" dirty="0">
                          <a:solidFill>
                            <a:schemeClr val="bg1">
                              <a:lumMod val="50000"/>
                            </a:schemeClr>
                          </a:solidFill>
                          <a:latin typeface="Arial" pitchFamily="34" charset="0"/>
                          <a:cs typeface="Arial" pitchFamily="34" charset="0"/>
                        </a:rPr>
                        <a:t>2) </a:t>
                      </a:r>
                      <a:r>
                        <a:rPr lang="de-DE" sz="1000" dirty="0">
                          <a:solidFill>
                            <a:schemeClr val="bg1">
                              <a:lumMod val="50000"/>
                            </a:schemeClr>
                          </a:solidFill>
                          <a:latin typeface="Arial" pitchFamily="34" charset="0"/>
                          <a:cs typeface="Arial" pitchFamily="34" charset="0"/>
                        </a:rPr>
                        <a:t>Maßgebende Verbundfestigkeit = charakteristische Anfangsscherfestigkeit ∙ 1,2, geprüft nach DIN EN 1052-3</a:t>
                      </a:r>
                    </a:p>
                    <a:p>
                      <a:pPr marL="92075" indent="-92075">
                        <a:buFont typeface="Wingdings" pitchFamily="2" charset="2"/>
                        <a:buNone/>
                      </a:pPr>
                      <a:r>
                        <a:rPr lang="de-DE" sz="1000" baseline="30000" dirty="0">
                          <a:solidFill>
                            <a:schemeClr val="bg1">
                              <a:lumMod val="50000"/>
                            </a:schemeClr>
                          </a:solidFill>
                          <a:latin typeface="Arial" pitchFamily="34" charset="0"/>
                          <a:cs typeface="Arial" pitchFamily="34" charset="0"/>
                        </a:rPr>
                        <a:t>3) </a:t>
                      </a:r>
                      <a:r>
                        <a:rPr lang="de-DE" sz="1000" dirty="0">
                          <a:solidFill>
                            <a:schemeClr val="bg1">
                              <a:lumMod val="50000"/>
                            </a:schemeClr>
                          </a:solidFill>
                          <a:latin typeface="Arial" pitchFamily="34" charset="0"/>
                          <a:cs typeface="Arial" pitchFamily="34" charset="0"/>
                        </a:rPr>
                        <a:t>Maßgebende Verbundfestigkeit = Haftscherfestigkeit (Mittelwert) ∙ 1,2, geprüft nach DIN 18555-5</a:t>
                      </a:r>
                    </a:p>
                  </a:txBody>
                  <a:tcPr anchor="ctr">
                    <a:solidFill>
                      <a:srgbClr val="00B2EB">
                        <a:alpha val="10196"/>
                      </a:srgbClr>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917632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Aufgabe: bildet gemeinsam mit dem Mauerstein eine geschlossene Fläche, die den Witterungsbeanspruchungen widersteht.</a:t>
            </a:r>
          </a:p>
          <a:p>
            <a:r>
              <a:rPr lang="de-DE" dirty="0"/>
              <a:t>Mauermörtel muss gut am Stein haften</a:t>
            </a:r>
          </a:p>
          <a:p>
            <a:r>
              <a:rPr lang="de-DE" dirty="0"/>
              <a:t>Andernfalls bilden sich flache Öffnungen zwischen Stein und Fugenmörtel, so genannte Blattkapillaren, die das Eindringen von Niederschlagswasser in das Mauerwerk fördern und damit </a:t>
            </a:r>
            <a:r>
              <a:rPr lang="de-DE"/>
              <a:t>seine Dauerhaftigkeit </a:t>
            </a:r>
            <a:r>
              <a:rPr lang="de-DE" dirty="0"/>
              <a:t>beeinträchtigen.</a:t>
            </a:r>
          </a:p>
          <a:p>
            <a:r>
              <a:rPr lang="de-DE" dirty="0"/>
              <a:t>Anforderungen: </a:t>
            </a:r>
          </a:p>
          <a:p>
            <a:pPr lvl="1"/>
            <a:r>
              <a:rPr lang="de-DE" dirty="0"/>
              <a:t>Muss ausreichend druckfest und gleichzeitig genügend verformungsfähig sein.</a:t>
            </a:r>
          </a:p>
          <a:p>
            <a:r>
              <a:rPr lang="de-DE" dirty="0"/>
              <a:t>Verblendschalen sind nicht vertikal belastet, daher sind Verformungen, z.B. infolge Temperaturänderungen, größer als in belastetem Mauerwerk. </a:t>
            </a:r>
          </a:p>
          <a:p>
            <a:r>
              <a:rPr lang="de-DE" dirty="0"/>
              <a:t>Die Formänderungen führen i.d.R. auch zu Zugspannungen, die von Mauersteinen und Fugenmörtel aufgenommen werden müssen.</a:t>
            </a:r>
          </a:p>
          <a:p>
            <a:r>
              <a:rPr lang="de-DE" dirty="0"/>
              <a:t>Für das Aufmauern der Verblendschale ist Normalmauermörtel (NM </a:t>
            </a:r>
            <a:r>
              <a:rPr lang="de-DE" dirty="0" err="1"/>
              <a:t>IIa</a:t>
            </a:r>
            <a:r>
              <a:rPr lang="de-DE" dirty="0"/>
              <a:t>) zu verwenden.</a:t>
            </a:r>
          </a:p>
          <a:p>
            <a:r>
              <a:rPr lang="de-DE" dirty="0"/>
              <a:t>Für das nachträgliche Verfugen darf Normalmauermörtel (NM III) verwendet werden.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 für Verblendschalen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8885504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Sand und Wasser dürfen keine Bestandteile wie Salze, Lehm oder Organisches enthalten, da dies zu Ausblühungen des Mauerwerks führen kann</a:t>
            </a:r>
          </a:p>
          <a:p>
            <a:r>
              <a:rPr lang="de-DE" dirty="0"/>
              <a:t>Möglichst Einsatz von gewaschenen Sanden</a:t>
            </a:r>
          </a:p>
          <a:p>
            <a:r>
              <a:rPr lang="de-DE" dirty="0"/>
              <a:t>Vormauermörtel als Baustellenmörtel ist mit der Mörtelgruppe 5 herzustellen.</a:t>
            </a:r>
          </a:p>
          <a:p>
            <a:r>
              <a:rPr lang="de-DE" dirty="0"/>
              <a:t>Baustellenmörtel eignet sich nur für eine nachträgliche Verfugung.</a:t>
            </a:r>
          </a:p>
          <a:p>
            <a:r>
              <a:rPr lang="de-DE" dirty="0"/>
              <a:t>Aufgrund möglicher Farbunterschiede beim Baustellenmörtel ist eine Verfugung im Fugenglattstrich nicht empfehlenswert</a:t>
            </a:r>
          </a:p>
          <a:p>
            <a:r>
              <a:rPr lang="de-DE" dirty="0"/>
              <a:t>Hierfür ist Werkmörtel einzusetzen.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 für Verblendschalen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15264035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19567" cy="5119439"/>
          </a:xfrm>
        </p:spPr>
        <p:txBody>
          <a:bodyPr/>
          <a:lstStyle/>
          <a:p>
            <a:r>
              <a:rPr lang="de-DE" altLang="de-DE" dirty="0"/>
              <a:t>Die Abweichungen des Außen- und Innenmaßes vom Rohbau-Richtmaß sind von der Geometrie des Nut-Feder-Systems abhängig:</a:t>
            </a:r>
          </a:p>
          <a:p>
            <a:pPr lvl="1"/>
            <a:r>
              <a:rPr lang="de-DE" altLang="de-DE" dirty="0"/>
              <a:t>Abweichung = </a:t>
            </a:r>
            <a:r>
              <a:rPr lang="de-DE" altLang="de-DE" dirty="0" err="1"/>
              <a:t>Federmaß</a:t>
            </a:r>
            <a:r>
              <a:rPr lang="de-DE" altLang="de-DE" dirty="0"/>
              <a:t> - Sollfugenbreite</a:t>
            </a:r>
          </a:p>
          <a:p>
            <a:pPr lvl="2"/>
            <a:r>
              <a:rPr lang="de-DE" altLang="de-DE" dirty="0" err="1"/>
              <a:t>Federmaß</a:t>
            </a:r>
            <a:r>
              <a:rPr lang="de-DE" altLang="de-DE" dirty="0"/>
              <a:t>: abhängig von der Mauersteinsorte</a:t>
            </a:r>
          </a:p>
          <a:p>
            <a:pPr lvl="2"/>
            <a:r>
              <a:rPr lang="de-DE" altLang="de-DE" dirty="0"/>
              <a:t>Sollfugenbreite: 2 mm</a:t>
            </a:r>
            <a:endParaRPr lang="de-DE" dirty="0"/>
          </a:p>
          <a:p>
            <a:r>
              <a:rPr lang="de-DE" dirty="0"/>
              <a:t>Bei Kalksandstein ist das Maß des Nut-Feder-Systems mit 4 mm deutlich kleiner als bei anderen Mauersteinsorten.</a:t>
            </a:r>
          </a:p>
          <a:p>
            <a:r>
              <a:rPr lang="de-DE" dirty="0"/>
              <a:t>Das Einhalten zulässiger Toleranzen somit leichter.</a:t>
            </a:r>
            <a:endParaRPr lang="de-DE" altLang="de-DE" dirty="0"/>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Bauweise ohne Fuge – Vergleich mit anderen Mauersteinsorten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 Mauerwerk</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20372" y="1057524"/>
            <a:ext cx="5400152" cy="4805892"/>
          </a:xfrm>
          <a:prstGeom prst="rect">
            <a:avLst/>
          </a:prstGeom>
        </p:spPr>
      </p:pic>
    </p:spTree>
    <p:extLst>
      <p:ext uri="{BB962C8B-B14F-4D97-AF65-F5344CB8AC3E}">
        <p14:creationId xmlns:p14="http://schemas.microsoft.com/office/powerpoint/2010/main" val="270076914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p:cNvSpPr/>
          <p:nvPr/>
        </p:nvSpPr>
        <p:spPr>
          <a:xfrm>
            <a:off x="447757" y="1125539"/>
            <a:ext cx="11372767" cy="4951496"/>
          </a:xfrm>
          <a:prstGeom prst="rect">
            <a:avLst/>
          </a:prstGeom>
          <a:solidFill>
            <a:srgbClr val="DEF0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 für Verblendschalen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pic>
        <p:nvPicPr>
          <p:cNvPr id="2" name="Grafik 1"/>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017177" y="1125538"/>
            <a:ext cx="6285117" cy="4951496"/>
          </a:xfrm>
          <a:prstGeom prst="rect">
            <a:avLst/>
          </a:prstGeom>
        </p:spPr>
      </p:pic>
    </p:spTree>
    <p:extLst>
      <p:ext uri="{BB962C8B-B14F-4D97-AF65-F5344CB8AC3E}">
        <p14:creationId xmlns:p14="http://schemas.microsoft.com/office/powerpoint/2010/main" val="909682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Aufmauern der Wände aus Plansteinen und KS XL beginnt grundsätzlich mit einer </a:t>
            </a:r>
            <a:r>
              <a:rPr lang="de-DE" dirty="0" err="1"/>
              <a:t>Ausgleichsshicht</a:t>
            </a:r>
            <a:r>
              <a:rPr lang="de-DE" dirty="0"/>
              <a:t> aus Normalmauermörtel der Mörtelgruppe III (zügig abbindender Zementmörtel), Dicke d = 1 bis 3 cm</a:t>
            </a:r>
          </a:p>
          <a:p>
            <a:r>
              <a:rPr lang="de-DE" dirty="0"/>
              <a:t>Mörtelindustrie bietet spezielle </a:t>
            </a:r>
            <a:r>
              <a:rPr lang="de-DE" dirty="0" err="1"/>
              <a:t>Anlegemörtel</a:t>
            </a:r>
            <a:r>
              <a:rPr lang="de-DE" dirty="0"/>
              <a:t> für KS-Mauerwerk an</a:t>
            </a:r>
          </a:p>
          <a:p>
            <a:r>
              <a:rPr lang="de-DE" dirty="0"/>
              <a:t>Die Ausgleichsschicht dient:</a:t>
            </a:r>
          </a:p>
          <a:p>
            <a:pPr lvl="1"/>
            <a:r>
              <a:rPr lang="de-DE" dirty="0"/>
              <a:t>Dem Höhenausgleich der Wand</a:t>
            </a:r>
          </a:p>
          <a:p>
            <a:pPr lvl="1"/>
            <a:r>
              <a:rPr lang="de-DE" dirty="0"/>
              <a:t>Der Herstellung eines planebenen Niveaus in Längs- und Querrichtung</a:t>
            </a:r>
          </a:p>
          <a:p>
            <a:pPr lvl="1"/>
            <a:r>
              <a:rPr lang="de-DE" dirty="0"/>
              <a:t>Ausgleich von Unebenheiten in der Betondecke</a:t>
            </a:r>
          </a:p>
          <a:p>
            <a:r>
              <a:rPr lang="de-DE" dirty="0"/>
              <a:t>Genaue Anlegen der Ausgleichsschicht ist insbesondere bei Mauerwerk mit Dünnbettmörtel wichtig.</a:t>
            </a:r>
          </a:p>
          <a:p>
            <a:r>
              <a:rPr lang="de-DE" dirty="0"/>
              <a:t>Ausgleichsschicht muss vor dem Weitermauern ausreichend erhärtet sein.</a:t>
            </a:r>
          </a:p>
          <a:p>
            <a:r>
              <a:rPr lang="de-DE" dirty="0"/>
              <a:t>Empfehlungen für das Anlegen der Kimmschicht:</a:t>
            </a:r>
          </a:p>
          <a:p>
            <a:pPr lvl="1"/>
            <a:r>
              <a:rPr lang="de-DE" dirty="0"/>
              <a:t>Verwendung von Mauermörteln der Mörtelgruppe III (höhere Anfangsfestigkeit)</a:t>
            </a:r>
          </a:p>
          <a:p>
            <a:pPr lvl="1"/>
            <a:r>
              <a:rPr lang="de-DE" dirty="0"/>
              <a:t>Dicke des </a:t>
            </a:r>
            <a:r>
              <a:rPr lang="de-DE" dirty="0" err="1"/>
              <a:t>Anlegemörtels</a:t>
            </a:r>
            <a:r>
              <a:rPr lang="de-DE" dirty="0"/>
              <a:t> ≤ 3 cm</a:t>
            </a:r>
          </a:p>
          <a:p>
            <a:pPr lvl="1"/>
            <a:r>
              <a:rPr lang="de-DE" dirty="0"/>
              <a:t>Die Kimmschicht ist sorgfältig anzulegen: Kontrolle der Ebenheit min Längs- und Querrichtung</a:t>
            </a:r>
          </a:p>
          <a:p>
            <a:pPr lvl="1"/>
            <a:r>
              <a:rPr lang="de-DE" dirty="0"/>
              <a:t>In den Kimmschichten ggf. erforderliche Lücken zum Verfahren der </a:t>
            </a:r>
            <a:r>
              <a:rPr lang="de-DE" dirty="0" err="1"/>
              <a:t>Versetzgeräte</a:t>
            </a:r>
            <a:r>
              <a:rPr lang="de-DE" dirty="0"/>
              <a:t> lassen.</a:t>
            </a:r>
          </a:p>
          <a:p>
            <a:pPr lvl="1"/>
            <a:r>
              <a:rPr lang="de-DE" dirty="0"/>
              <a:t>Anlegen der Kimmschichten mindestens einen Tag vor dem Aufmauern der Wandscheiben</a:t>
            </a:r>
          </a:p>
          <a:p>
            <a:pPr>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 für Kimmschichten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34020347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Arbeitsschritte:</a:t>
            </a:r>
          </a:p>
          <a:p>
            <a:pPr lvl="1"/>
            <a:r>
              <a:rPr lang="de-DE" dirty="0"/>
              <a:t>Mörtel auf die Betonsohle auftragen</a:t>
            </a:r>
          </a:p>
          <a:p>
            <a:pPr lvl="1"/>
            <a:r>
              <a:rPr lang="de-DE" dirty="0"/>
              <a:t>Kimmstein ins Mörtelbett verlegen</a:t>
            </a:r>
          </a:p>
          <a:p>
            <a:pPr lvl="1"/>
            <a:r>
              <a:rPr lang="de-DE" dirty="0"/>
              <a:t>Kimmsteine in Querrichtung ausrichten</a:t>
            </a:r>
          </a:p>
          <a:p>
            <a:pPr lvl="1"/>
            <a:r>
              <a:rPr lang="de-DE" dirty="0"/>
              <a:t>Kimmsteine in Längsrichtung ausrichten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 für Kimmschichten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pic>
        <p:nvPicPr>
          <p:cNvPr id="2" name="Grafik 1"/>
          <p:cNvPicPr>
            <a:picLocks noChangeAspect="1"/>
          </p:cNvPicPr>
          <p:nvPr/>
        </p:nvPicPr>
        <p:blipFill rotWithShape="1">
          <a:blip r:embed="rId2" cstate="hqprint">
            <a:extLst>
              <a:ext uri="{28A0092B-C50C-407E-A947-70E740481C1C}">
                <a14:useLocalDpi xmlns:a14="http://schemas.microsoft.com/office/drawing/2010/main" val="0"/>
              </a:ext>
            </a:extLst>
          </a:blip>
          <a:srcRect t="15170" b="9836"/>
          <a:stretch/>
        </p:blipFill>
        <p:spPr>
          <a:xfrm>
            <a:off x="9300524" y="3085928"/>
            <a:ext cx="2520000" cy="2520000"/>
          </a:xfrm>
          <a:prstGeom prst="rect">
            <a:avLst/>
          </a:prstGeom>
        </p:spPr>
      </p:pic>
      <p:pic>
        <p:nvPicPr>
          <p:cNvPr id="5" name="Grafik 4"/>
          <p:cNvPicPr>
            <a:picLocks noChangeAspect="1"/>
          </p:cNvPicPr>
          <p:nvPr/>
        </p:nvPicPr>
        <p:blipFill rotWithShape="1">
          <a:blip r:embed="rId3" cstate="hqprint">
            <a:extLst>
              <a:ext uri="{28A0092B-C50C-407E-A947-70E740481C1C}">
                <a14:useLocalDpi xmlns:a14="http://schemas.microsoft.com/office/drawing/2010/main" val="0"/>
              </a:ext>
            </a:extLst>
          </a:blip>
          <a:srcRect t="17236" b="7755"/>
          <a:stretch/>
        </p:blipFill>
        <p:spPr>
          <a:xfrm>
            <a:off x="447757" y="3085928"/>
            <a:ext cx="2520000" cy="2520000"/>
          </a:xfrm>
          <a:prstGeom prst="rect">
            <a:avLst/>
          </a:prstGeom>
        </p:spPr>
      </p:pic>
      <p:pic>
        <p:nvPicPr>
          <p:cNvPr id="7" name="Grafik 6"/>
          <p:cNvPicPr>
            <a:picLocks noChangeAspect="1"/>
          </p:cNvPicPr>
          <p:nvPr/>
        </p:nvPicPr>
        <p:blipFill rotWithShape="1">
          <a:blip r:embed="rId4" cstate="hqprint">
            <a:extLst>
              <a:ext uri="{28A0092B-C50C-407E-A947-70E740481C1C}">
                <a14:useLocalDpi xmlns:a14="http://schemas.microsoft.com/office/drawing/2010/main" val="0"/>
              </a:ext>
            </a:extLst>
          </a:blip>
          <a:srcRect t="19908" b="5092"/>
          <a:stretch/>
        </p:blipFill>
        <p:spPr>
          <a:xfrm>
            <a:off x="3398679" y="3085928"/>
            <a:ext cx="2520000" cy="2520000"/>
          </a:xfrm>
          <a:prstGeom prst="rect">
            <a:avLst/>
          </a:prstGeom>
        </p:spPr>
      </p:pic>
      <p:pic>
        <p:nvPicPr>
          <p:cNvPr id="8" name="Grafik 7"/>
          <p:cNvPicPr>
            <a:picLocks noChangeAspect="1"/>
          </p:cNvPicPr>
          <p:nvPr/>
        </p:nvPicPr>
        <p:blipFill rotWithShape="1">
          <a:blip r:embed="rId5" cstate="hqprint">
            <a:extLst>
              <a:ext uri="{28A0092B-C50C-407E-A947-70E740481C1C}">
                <a14:useLocalDpi xmlns:a14="http://schemas.microsoft.com/office/drawing/2010/main" val="0"/>
              </a:ext>
            </a:extLst>
          </a:blip>
          <a:srcRect l="-1" t="14869" r="1" b="10126"/>
          <a:stretch/>
        </p:blipFill>
        <p:spPr>
          <a:xfrm>
            <a:off x="6349601" y="3085928"/>
            <a:ext cx="2520000" cy="2520000"/>
          </a:xfrm>
          <a:prstGeom prst="rect">
            <a:avLst/>
          </a:prstGeom>
        </p:spPr>
      </p:pic>
    </p:spTree>
    <p:extLst>
      <p:ext uri="{BB962C8B-B14F-4D97-AF65-F5344CB8AC3E}">
        <p14:creationId xmlns:p14="http://schemas.microsoft.com/office/powerpoint/2010/main" val="1961983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Die Herstellung von </a:t>
            </a:r>
            <a:r>
              <a:rPr lang="de-DE" dirty="0" err="1"/>
              <a:t>Bautellenmörtel</a:t>
            </a:r>
            <a:r>
              <a:rPr lang="de-DE" dirty="0"/>
              <a:t> ist nur für Normalmauermörtel (NM) zulässig.</a:t>
            </a:r>
          </a:p>
          <a:p>
            <a:r>
              <a:rPr lang="de-DE" dirty="0"/>
              <a:t>Bindemittel, Zusatzstoffe und Zusatzmittel sind witterungsgeschützt und sauber zu lagern.</a:t>
            </a:r>
          </a:p>
          <a:p>
            <a:r>
              <a:rPr lang="de-DE" dirty="0"/>
              <a:t>Nach DIN V 18580 sind Bindemittel und Zuschläge und ggf. Zusatzstoffe und Zusatzmittel so abzumessen, dass eine gleichmäßige Mörtelzusammensetzung gewährleistet ist.</a:t>
            </a:r>
          </a:p>
          <a:p>
            <a:r>
              <a:rPr lang="de-DE" dirty="0"/>
              <a:t>Im Mischer werden die Stoffe so lange gemischt, bis ein gleichmäßiges Gemisch entstanden ist.</a:t>
            </a:r>
          </a:p>
          <a:p>
            <a:r>
              <a:rPr lang="de-DE" dirty="0"/>
              <a:t>Eine Mischanweisung ist deutlich sichtbar anzubringen.</a:t>
            </a:r>
          </a:p>
          <a:p>
            <a:r>
              <a:rPr lang="de-DE" dirty="0"/>
              <a:t>Bei Einhaltung der Mischungsverhältnisse nach Tafel sind keine weiteren Nachweise erforderlich.</a:t>
            </a:r>
          </a:p>
          <a:p>
            <a:r>
              <a:rPr lang="de-DE" dirty="0"/>
              <a:t>Bei abweichenden Mörtelzusammensetzungen z.B. unter Verwendung von Zusatzmitteln oder Zusatzstoffen, ist eine Erstprüfung durchzuführen und DIN V 18580 einzuhalten.</a:t>
            </a:r>
          </a:p>
          <a:p>
            <a:r>
              <a:rPr lang="de-DE" dirty="0"/>
              <a:t>Für Baustellenmörtel der Mörtelgruppe </a:t>
            </a:r>
            <a:r>
              <a:rPr lang="de-DE" dirty="0" err="1"/>
              <a:t>IIIa</a:t>
            </a:r>
            <a:r>
              <a:rPr lang="de-DE" dirty="0"/>
              <a:t> (entspricht der Mörtelklasse M 20 nach DIN EN 998-2) sind stets Eignungsprüfungen erforderlich.</a:t>
            </a:r>
          </a:p>
          <a:p>
            <a:r>
              <a:rPr lang="de-DE" dirty="0"/>
              <a:t>Sie haben in der Baupraxis keine Bedeutung und sind in als Baustellenmörtel in DIN V 18580 nicht enthalten.</a:t>
            </a:r>
          </a:p>
          <a:p>
            <a:r>
              <a:rPr lang="de-DE" dirty="0"/>
              <a:t>MG I ist nicht als Mauermörtel verwendbar.</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Baustellenmörtel</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167476279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Baustellenmörtel</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graphicFrame>
        <p:nvGraphicFramePr>
          <p:cNvPr id="5" name="Inhaltsplatzhalter 9"/>
          <p:cNvGraphicFramePr>
            <a:graphicFrameLocks/>
          </p:cNvGraphicFramePr>
          <p:nvPr/>
        </p:nvGraphicFramePr>
        <p:xfrm>
          <a:off x="966581" y="1116000"/>
          <a:ext cx="10258839" cy="3789226"/>
        </p:xfrm>
        <a:graphic>
          <a:graphicData uri="http://schemas.openxmlformats.org/drawingml/2006/table">
            <a:tbl>
              <a:tblPr firstRow="1" bandRow="1">
                <a:tableStyleId>{5940675A-B579-460E-94D1-54222C63F5DA}</a:tableStyleId>
              </a:tblPr>
              <a:tblGrid>
                <a:gridCol w="1210936">
                  <a:extLst>
                    <a:ext uri="{9D8B030D-6E8A-4147-A177-3AD203B41FA5}">
                      <a16:colId xmlns:a16="http://schemas.microsoft.com/office/drawing/2014/main" val="20000"/>
                    </a:ext>
                  </a:extLst>
                </a:gridCol>
                <a:gridCol w="1296000">
                  <a:extLst>
                    <a:ext uri="{9D8B030D-6E8A-4147-A177-3AD203B41FA5}">
                      <a16:colId xmlns:a16="http://schemas.microsoft.com/office/drawing/2014/main" val="20001"/>
                    </a:ext>
                  </a:extLst>
                </a:gridCol>
                <a:gridCol w="1116000">
                  <a:extLst>
                    <a:ext uri="{9D8B030D-6E8A-4147-A177-3AD203B41FA5}">
                      <a16:colId xmlns:a16="http://schemas.microsoft.com/office/drawing/2014/main" val="20002"/>
                    </a:ext>
                  </a:extLst>
                </a:gridCol>
                <a:gridCol w="1116000">
                  <a:extLst>
                    <a:ext uri="{9D8B030D-6E8A-4147-A177-3AD203B41FA5}">
                      <a16:colId xmlns:a16="http://schemas.microsoft.com/office/drawing/2014/main" val="20003"/>
                    </a:ext>
                  </a:extLst>
                </a:gridCol>
                <a:gridCol w="1368000">
                  <a:extLst>
                    <a:ext uri="{9D8B030D-6E8A-4147-A177-3AD203B41FA5}">
                      <a16:colId xmlns:a16="http://schemas.microsoft.com/office/drawing/2014/main" val="20004"/>
                    </a:ext>
                  </a:extLst>
                </a:gridCol>
                <a:gridCol w="1800000">
                  <a:extLst>
                    <a:ext uri="{9D8B030D-6E8A-4147-A177-3AD203B41FA5}">
                      <a16:colId xmlns:a16="http://schemas.microsoft.com/office/drawing/2014/main" val="20005"/>
                    </a:ext>
                  </a:extLst>
                </a:gridCol>
                <a:gridCol w="972000">
                  <a:extLst>
                    <a:ext uri="{9D8B030D-6E8A-4147-A177-3AD203B41FA5}">
                      <a16:colId xmlns:a16="http://schemas.microsoft.com/office/drawing/2014/main" val="20006"/>
                    </a:ext>
                  </a:extLst>
                </a:gridCol>
                <a:gridCol w="1379903">
                  <a:extLst>
                    <a:ext uri="{9D8B030D-6E8A-4147-A177-3AD203B41FA5}">
                      <a16:colId xmlns:a16="http://schemas.microsoft.com/office/drawing/2014/main" val="20007"/>
                    </a:ext>
                  </a:extLst>
                </a:gridCol>
              </a:tblGrid>
              <a:tr h="0">
                <a:tc gridSpan="7">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hMerge="1">
                  <a:txBody>
                    <a:bodyPr/>
                    <a:lstStyle/>
                    <a:p>
                      <a:endParaRPr lang="de-DE"/>
                    </a:p>
                  </a:txBody>
                  <a:tcPr/>
                </a:tc>
                <a:tc hMerge="1">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hMerge="1">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extLst>
                  <a:ext uri="{0D108BD9-81ED-4DB2-BD59-A6C34878D82A}">
                    <a16:rowId xmlns:a16="http://schemas.microsoft.com/office/drawing/2014/main" val="10000"/>
                  </a:ext>
                </a:extLst>
              </a:tr>
              <a:tr h="504000">
                <a:tc>
                  <a:txBody>
                    <a:bodyPr/>
                    <a:lstStyle/>
                    <a:p>
                      <a:pPr algn="ctr"/>
                      <a:r>
                        <a:rPr lang="de-DE" sz="1400" b="1" dirty="0">
                          <a:latin typeface="Arial" pitchFamily="34" charset="0"/>
                          <a:cs typeface="Arial" pitchFamily="34" charset="0"/>
                        </a:rPr>
                        <a:t>Mörtel-gruppe</a:t>
                      </a:r>
                    </a:p>
                  </a:txBody>
                  <a:tcPr>
                    <a:lnT w="12700" cmpd="sng">
                      <a:noFill/>
                    </a:lnT>
                    <a:lnB w="12700" cap="flat" cmpd="sng" algn="ctr">
                      <a:noFill/>
                      <a:prstDash val="solid"/>
                      <a:round/>
                      <a:headEnd type="none" w="med" len="med"/>
                      <a:tailEnd type="none" w="med" len="med"/>
                    </a:lnB>
                    <a:solidFill>
                      <a:srgbClr val="00B2EB">
                        <a:alpha val="14902"/>
                      </a:srgbClr>
                    </a:solidFill>
                  </a:tcPr>
                </a:tc>
                <a:tc rowSpan="2">
                  <a:txBody>
                    <a:bodyPr/>
                    <a:lstStyle/>
                    <a:p>
                      <a:pPr algn="ctr"/>
                      <a:r>
                        <a:rPr lang="de-DE" sz="1400" b="1" dirty="0">
                          <a:latin typeface="Arial" pitchFamily="34" charset="0"/>
                          <a:cs typeface="Arial" pitchFamily="34" charset="0"/>
                        </a:rPr>
                        <a:t>Mörtelklasse</a:t>
                      </a:r>
                      <a:r>
                        <a:rPr lang="de-DE" sz="1400" b="1" baseline="0" dirty="0">
                          <a:latin typeface="Arial" pitchFamily="34" charset="0"/>
                          <a:cs typeface="Arial" pitchFamily="34" charset="0"/>
                        </a:rPr>
                        <a:t> nach DIN EN 998-2</a:t>
                      </a:r>
                      <a:endParaRPr lang="de-DE" sz="1400" b="1" dirty="0">
                        <a:latin typeface="Arial" pitchFamily="34" charset="0"/>
                        <a:cs typeface="Arial" pitchFamily="34" charset="0"/>
                      </a:endParaRPr>
                    </a:p>
                  </a:txBody>
                  <a:tcP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gridSpan="2">
                  <a:txBody>
                    <a:bodyPr/>
                    <a:lstStyle/>
                    <a:p>
                      <a:pPr algn="ctr"/>
                      <a:r>
                        <a:rPr lang="de-DE" sz="1400" b="1" dirty="0">
                          <a:latin typeface="Arial" pitchFamily="34" charset="0"/>
                          <a:cs typeface="Arial" pitchFamily="34" charset="0"/>
                        </a:rPr>
                        <a:t>Luftkalk</a:t>
                      </a:r>
                    </a:p>
                  </a:txBody>
                  <a:tcPr>
                    <a:lnT w="12700" cmpd="sng">
                      <a:noFill/>
                    </a:lnT>
                    <a:lnB w="12700" cap="flat" cmpd="sng" algn="ctr">
                      <a:noFill/>
                      <a:prstDash val="solid"/>
                      <a:round/>
                      <a:headEnd type="none" w="med" len="med"/>
                      <a:tailEnd type="none" w="med" len="med"/>
                    </a:lnB>
                    <a:solidFill>
                      <a:srgbClr val="00B2EB">
                        <a:alpha val="14902"/>
                      </a:srgbClr>
                    </a:solidFill>
                  </a:tcPr>
                </a:tc>
                <a:tc hMerge="1">
                  <a:txBody>
                    <a:bodyPr/>
                    <a:lstStyle/>
                    <a:p>
                      <a:endParaRPr lang="de-DE" sz="1400" b="1" dirty="0">
                        <a:latin typeface="Arial" pitchFamily="34" charset="0"/>
                        <a:cs typeface="Arial" pitchFamily="34" charset="0"/>
                      </a:endParaRPr>
                    </a:p>
                  </a:txBody>
                  <a:tcPr anchor="ctr">
                    <a:lnT w="12700" cmpd="sng">
                      <a:noFill/>
                    </a:lnT>
                    <a:lnB w="12700" cap="flat" cmpd="sng" algn="ctr">
                      <a:no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Hydraulischer Kalk</a:t>
                      </a:r>
                    </a:p>
                  </a:txBody>
                  <a:tcPr>
                    <a:lnT w="12700" cmpd="sng">
                      <a:noFill/>
                    </a:lnT>
                    <a:lnB w="12700" cap="flat" cmpd="sng" algn="ctr">
                      <a:no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Hochhydraulischer Kalk (HL5)</a:t>
                      </a:r>
                    </a:p>
                  </a:txBody>
                  <a:tcPr>
                    <a:lnT w="12700" cmpd="sng">
                      <a:noFill/>
                    </a:lnT>
                    <a:lnB w="12700" cap="flat" cmpd="sng" algn="ctr">
                      <a:noFill/>
                      <a:prstDash val="solid"/>
                      <a:round/>
                      <a:headEnd type="none" w="med" len="med"/>
                      <a:tailEnd type="none" w="med" len="med"/>
                    </a:lnB>
                    <a:solidFill>
                      <a:srgbClr val="00B2EB">
                        <a:alpha val="14902"/>
                      </a:srgbClr>
                    </a:solidFill>
                  </a:tcPr>
                </a:tc>
                <a:tc rowSpan="2">
                  <a:txBody>
                    <a:bodyPr/>
                    <a:lstStyle/>
                    <a:p>
                      <a:pPr algn="ctr"/>
                      <a:r>
                        <a:rPr lang="de-DE" sz="1400" b="1" dirty="0">
                          <a:latin typeface="Arial" pitchFamily="34" charset="0"/>
                          <a:cs typeface="Arial" pitchFamily="34" charset="0"/>
                        </a:rPr>
                        <a:t>Zement</a:t>
                      </a:r>
                    </a:p>
                  </a:txBody>
                  <a:tcP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rowSpan="2">
                  <a:txBody>
                    <a:bodyPr/>
                    <a:lstStyle/>
                    <a:p>
                      <a:pPr algn="ctr"/>
                      <a:r>
                        <a:rPr lang="de-DE" sz="1400" b="1" dirty="0">
                          <a:latin typeface="Arial" pitchFamily="34" charset="0"/>
                          <a:cs typeface="Arial" pitchFamily="34" charset="0"/>
                        </a:rPr>
                        <a:t>Sand</a:t>
                      </a:r>
                      <a:r>
                        <a:rPr lang="de-DE" sz="1400" b="1" baseline="30000" dirty="0">
                          <a:latin typeface="Arial" pitchFamily="34" charset="0"/>
                          <a:cs typeface="Arial" pitchFamily="34" charset="0"/>
                        </a:rPr>
                        <a:t>1) </a:t>
                      </a:r>
                      <a:r>
                        <a:rPr lang="de-DE" sz="1400" b="1" baseline="0" dirty="0">
                          <a:latin typeface="Arial" pitchFamily="34" charset="0"/>
                          <a:cs typeface="Arial" pitchFamily="34" charset="0"/>
                        </a:rPr>
                        <a:t>aus natürlichem Gestein</a:t>
                      </a:r>
                      <a:endParaRPr lang="de-DE" sz="1400" b="1" dirty="0">
                        <a:latin typeface="Arial" pitchFamily="34" charset="0"/>
                        <a:cs typeface="Arial" pitchFamily="34" charset="0"/>
                      </a:endParaRPr>
                    </a:p>
                  </a:txBody>
                  <a:tcPr>
                    <a:lnT w="12700" cmpd="sng">
                      <a:noFill/>
                    </a:lnT>
                    <a:lnB w="19050" cap="flat" cmpd="sng" algn="ctr">
                      <a:solidFill>
                        <a:schemeClr val="tx1"/>
                      </a:solidFill>
                      <a:prstDash val="solid"/>
                      <a:round/>
                      <a:headEnd type="none" w="med" len="med"/>
                      <a:tailEnd type="none" w="med" len="med"/>
                    </a:lnB>
                    <a:solidFill>
                      <a:srgbClr val="00B2EB">
                        <a:alpha val="14902"/>
                      </a:srgbClr>
                    </a:solidFill>
                  </a:tcPr>
                </a:tc>
                <a:extLst>
                  <a:ext uri="{0D108BD9-81ED-4DB2-BD59-A6C34878D82A}">
                    <a16:rowId xmlns:a16="http://schemas.microsoft.com/office/drawing/2014/main" val="10001"/>
                  </a:ext>
                </a:extLst>
              </a:tr>
              <a:tr h="504000">
                <a:tc>
                  <a:txBody>
                    <a:bodyPr/>
                    <a:lstStyle/>
                    <a:p>
                      <a:pPr algn="ctr"/>
                      <a:r>
                        <a:rPr lang="de-DE" sz="1400" b="1" dirty="0">
                          <a:latin typeface="Arial" pitchFamily="34" charset="0"/>
                          <a:cs typeface="Arial" pitchFamily="34" charset="0"/>
                        </a:rPr>
                        <a:t>NM</a:t>
                      </a:r>
                    </a:p>
                  </a:txBody>
                  <a:tcPr anchor="ctr">
                    <a:lnT w="12700" cap="flat" cmpd="sng" algn="ctr">
                      <a:noFill/>
                      <a:prstDash val="solid"/>
                      <a:round/>
                      <a:headEnd type="none" w="med" len="med"/>
                      <a:tailEnd type="none" w="med" len="med"/>
                    </a:lnT>
                    <a:solidFill>
                      <a:srgbClr val="00B2EB">
                        <a:alpha val="14902"/>
                      </a:srgbClr>
                    </a:solidFill>
                  </a:tcPr>
                </a:tc>
                <a:tc vMerge="1">
                  <a:txBody>
                    <a:bodyPr/>
                    <a:lstStyle/>
                    <a:p>
                      <a:pPr algn="ctr"/>
                      <a:endParaRPr lang="de-DE" sz="1400" b="1" dirty="0">
                        <a:latin typeface="Arial" pitchFamily="34" charset="0"/>
                        <a:cs typeface="Arial" pitchFamily="34"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err="1">
                          <a:latin typeface="Arial" pitchFamily="34" charset="0"/>
                          <a:cs typeface="Arial" pitchFamily="34" charset="0"/>
                        </a:rPr>
                        <a:t>Kalkteig</a:t>
                      </a:r>
                      <a:endParaRPr lang="de-DE" sz="1400" b="1" dirty="0">
                        <a:latin typeface="Arial" pitchFamily="34" charset="0"/>
                        <a:cs typeface="Arial" pitchFamily="34" charset="0"/>
                      </a:endParaRP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Kalkhydrat</a:t>
                      </a:r>
                    </a:p>
                  </a:txBody>
                  <a:tcPr anchor="ctr">
                    <a:lnT w="1270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(HL2)</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Putz- und Mauerbinder (MC5)</a:t>
                      </a: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vMerge="1">
                  <a:txBody>
                    <a:bodyPr/>
                    <a:lstStyle/>
                    <a:p>
                      <a:pPr algn="ctr"/>
                      <a:endParaRPr lang="de-DE" sz="1400" b="1" dirty="0">
                        <a:latin typeface="Arial" pitchFamily="34" charset="0"/>
                        <a:cs typeface="Arial" pitchFamily="34" charset="0"/>
                      </a:endParaRPr>
                    </a:p>
                  </a:txBody>
                  <a:tcPr anchor="ctr">
                    <a:lnT w="12700" cmpd="sng">
                      <a:noFill/>
                    </a:lnT>
                    <a:lnB w="19050" cap="flat" cmpd="sng" algn="ctr">
                      <a:solidFill>
                        <a:schemeClr val="tx1"/>
                      </a:solidFill>
                      <a:prstDash val="solid"/>
                      <a:round/>
                      <a:headEnd type="none" w="med" len="med"/>
                      <a:tailEnd type="none" w="med" len="med"/>
                    </a:lnB>
                    <a:solidFill>
                      <a:srgbClr val="00B2EB">
                        <a:alpha val="14902"/>
                      </a:srgbClr>
                    </a:solidFill>
                  </a:tcPr>
                </a:tc>
                <a:tc vMerge="1">
                  <a:txBody>
                    <a:bodyPr/>
                    <a:lstStyle/>
                    <a:p>
                      <a:endParaRPr lang="de-DE" dirty="0"/>
                    </a:p>
                  </a:txBody>
                  <a:tcPr anchor="ct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rgbClr val="00B2EB">
                        <a:alpha val="14902"/>
                      </a:srgbClr>
                    </a:solidFill>
                  </a:tcPr>
                </a:tc>
                <a:extLst>
                  <a:ext uri="{0D108BD9-81ED-4DB2-BD59-A6C34878D82A}">
                    <a16:rowId xmlns:a16="http://schemas.microsoft.com/office/drawing/2014/main" val="10002"/>
                  </a:ext>
                </a:extLst>
              </a:tr>
              <a:tr h="324000">
                <a:tc rowSpan="4">
                  <a:txBody>
                    <a:bodyPr/>
                    <a:lstStyle/>
                    <a:p>
                      <a:pPr algn="ctr">
                        <a:tabLst>
                          <a:tab pos="358775" algn="l"/>
                        </a:tabLst>
                      </a:pPr>
                      <a:r>
                        <a:rPr lang="de-DE" sz="1400" b="1" dirty="0">
                          <a:latin typeface="Arial" pitchFamily="34" charset="0"/>
                          <a:cs typeface="Arial" pitchFamily="34" charset="0"/>
                        </a:rPr>
                        <a:t>II</a:t>
                      </a:r>
                    </a:p>
                    <a:p>
                      <a:pPr algn="l">
                        <a:tabLst>
                          <a:tab pos="358775" algn="l"/>
                        </a:tabLst>
                      </a:pPr>
                      <a:r>
                        <a:rPr lang="de-DE" sz="1400" b="1" dirty="0">
                          <a:latin typeface="Arial" pitchFamily="34" charset="0"/>
                          <a:cs typeface="Arial" pitchFamily="34" charset="0"/>
                        </a:rPr>
                        <a:t>	</a:t>
                      </a:r>
                    </a:p>
                    <a:p>
                      <a:pPr algn="l">
                        <a:tabLst>
                          <a:tab pos="358775" algn="l"/>
                        </a:tabLst>
                      </a:pPr>
                      <a:r>
                        <a:rPr lang="de-DE" sz="1400" b="1" dirty="0">
                          <a:latin typeface="Arial" pitchFamily="34" charset="0"/>
                          <a:cs typeface="Arial" pitchFamily="34" charset="0"/>
                        </a:rPr>
                        <a:t>	</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rowSpan="4">
                  <a:txBody>
                    <a:bodyPr/>
                    <a:lstStyle/>
                    <a:p>
                      <a:pPr algn="ctr"/>
                      <a:r>
                        <a:rPr lang="de-DE" sz="1400" dirty="0">
                          <a:latin typeface="Arial" pitchFamily="34" charset="0"/>
                          <a:cs typeface="Arial" pitchFamily="34" charset="0"/>
                        </a:rPr>
                        <a:t>M 2,5</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1,5</a:t>
                      </a:r>
                    </a:p>
                  </a:txBody>
                  <a:tcPr anchor="ctr">
                    <a:lnL w="1270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1</a:t>
                      </a:r>
                    </a:p>
                  </a:txBody>
                  <a:tcPr anchor="ct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8</a:t>
                      </a:r>
                    </a:p>
                  </a:txBody>
                  <a:tcPr anchor="ct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extLst>
                  <a:ext uri="{0D108BD9-81ED-4DB2-BD59-A6C34878D82A}">
                    <a16:rowId xmlns:a16="http://schemas.microsoft.com/office/drawing/2014/main" val="10003"/>
                  </a:ext>
                </a:extLst>
              </a:tr>
              <a:tr h="324000">
                <a:tc vMerge="1">
                  <a:txBody>
                    <a:bodyPr/>
                    <a:lstStyle/>
                    <a:p>
                      <a:pPr algn="l">
                        <a:tabLst>
                          <a:tab pos="358775" algn="l"/>
                        </a:tabLst>
                      </a:pPr>
                      <a:endParaRPr lang="de-DE" sz="1400" b="1" dirty="0">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solidFill>
                      <a:srgbClr val="00B2EB">
                        <a:alpha val="14902"/>
                      </a:srgbClr>
                    </a:solidFill>
                  </a:tcPr>
                </a:tc>
                <a:tc vMerge="1">
                  <a:txBody>
                    <a:bodyPr/>
                    <a:lstStyle/>
                    <a:p>
                      <a:pPr algn="ctr"/>
                      <a:endParaRPr lang="de-DE"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L w="12700" cap="flat" cmpd="sng" algn="ctr">
                      <a:solidFill>
                        <a:schemeClr val="tx1"/>
                      </a:solidFill>
                      <a:prstDash val="solid"/>
                      <a:round/>
                      <a:headEnd type="none" w="med" len="med"/>
                      <a:tailEnd type="none" w="med" len="med"/>
                    </a:lnL>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2</a:t>
                      </a:r>
                    </a:p>
                  </a:txBody>
                  <a:tcPr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1</a:t>
                      </a:r>
                    </a:p>
                  </a:txBody>
                  <a:tcPr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8</a:t>
                      </a:r>
                    </a:p>
                  </a:txBody>
                  <a:tcPr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extLst>
                  <a:ext uri="{0D108BD9-81ED-4DB2-BD59-A6C34878D82A}">
                    <a16:rowId xmlns:a16="http://schemas.microsoft.com/office/drawing/2014/main" val="10004"/>
                  </a:ext>
                </a:extLst>
              </a:tr>
              <a:tr h="324000">
                <a:tc vMerge="1">
                  <a:txBody>
                    <a:bodyPr/>
                    <a:lstStyle/>
                    <a:p>
                      <a:pPr algn="l">
                        <a:tabLst>
                          <a:tab pos="358775" algn="l"/>
                        </a:tabLst>
                      </a:pPr>
                      <a:endParaRPr lang="de-DE" sz="1400" b="1" dirty="0">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solidFill>
                      <a:srgbClr val="00B2EB">
                        <a:alpha val="14902"/>
                      </a:srgbClr>
                    </a:solidFill>
                  </a:tcPr>
                </a:tc>
                <a:tc vMerge="1">
                  <a:txBody>
                    <a:bodyPr/>
                    <a:lstStyle/>
                    <a:p>
                      <a:pPr algn="ctr"/>
                      <a:endParaRPr lang="de-DE"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L w="12700" cap="flat" cmpd="sng" algn="ctr">
                      <a:solidFill>
                        <a:schemeClr val="tx1"/>
                      </a:solidFill>
                      <a:prstDash val="solid"/>
                      <a:round/>
                      <a:headEnd type="none" w="med" len="med"/>
                      <a:tailEnd type="none" w="med" len="med"/>
                    </a:lnL>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2</a:t>
                      </a:r>
                    </a:p>
                  </a:txBody>
                  <a:tcPr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1</a:t>
                      </a:r>
                    </a:p>
                  </a:txBody>
                  <a:tcPr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8</a:t>
                      </a:r>
                    </a:p>
                  </a:txBody>
                  <a:tcPr anchor="ctr">
                    <a:lnT w="19050" cap="flat" cmpd="sng" algn="ctr">
                      <a:noFill/>
                      <a:prstDash val="solid"/>
                      <a:round/>
                      <a:headEnd type="none" w="med" len="med"/>
                      <a:tailEnd type="none" w="med" len="med"/>
                    </a:lnT>
                    <a:lnB w="19050" cap="flat" cmpd="sng" algn="ctr">
                      <a:noFill/>
                      <a:prstDash val="solid"/>
                      <a:round/>
                      <a:headEnd type="none" w="med" len="med"/>
                      <a:tailEnd type="none" w="med" len="med"/>
                    </a:lnB>
                    <a:solidFill>
                      <a:srgbClr val="00B2EB">
                        <a:alpha val="10196"/>
                      </a:srgbClr>
                    </a:solidFill>
                  </a:tcPr>
                </a:tc>
                <a:extLst>
                  <a:ext uri="{0D108BD9-81ED-4DB2-BD59-A6C34878D82A}">
                    <a16:rowId xmlns:a16="http://schemas.microsoft.com/office/drawing/2014/main" val="10005"/>
                  </a:ext>
                </a:extLst>
              </a:tr>
              <a:tr h="324000">
                <a:tc vMerge="1">
                  <a:txBody>
                    <a:bodyPr/>
                    <a:lstStyle/>
                    <a:p>
                      <a:pPr algn="l">
                        <a:tabLst>
                          <a:tab pos="358775" algn="l"/>
                        </a:tabLst>
                      </a:pPr>
                      <a:endParaRPr lang="de-DE" sz="1400" b="1" dirty="0">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solidFill>
                      <a:srgbClr val="00B2EB">
                        <a:alpha val="14902"/>
                      </a:srgbClr>
                    </a:solidFill>
                  </a:tcPr>
                </a:tc>
                <a:tc vMerge="1">
                  <a:txBody>
                    <a:bodyPr/>
                    <a:lstStyle/>
                    <a:p>
                      <a:pPr algn="ctr"/>
                      <a:endParaRPr lang="de-DE"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L w="12700" cap="flat" cmpd="sng" algn="ctr">
                      <a:solidFill>
                        <a:schemeClr val="tx1"/>
                      </a:solidFill>
                      <a:prstDash val="solid"/>
                      <a:round/>
                      <a:headEnd type="none" w="med" len="med"/>
                      <a:tailEnd type="none" w="med" len="med"/>
                    </a:lnL>
                    <a:lnT w="19050" cap="flat" cmpd="sng" algn="ctr">
                      <a:no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noFill/>
                      <a:prstDash val="solid"/>
                      <a:round/>
                      <a:headEnd type="none" w="med" len="med"/>
                      <a:tailEnd type="none" w="med" len="med"/>
                    </a:lnT>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a:t>
                      </a:r>
                    </a:p>
                  </a:txBody>
                  <a:tcPr anchor="ctr">
                    <a:lnT w="19050" cap="flat" cmpd="sng" algn="ctr">
                      <a:no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1</a:t>
                      </a:r>
                    </a:p>
                  </a:txBody>
                  <a:tcPr anchor="ctr">
                    <a:lnT w="19050" cap="flat" cmpd="sng" algn="ctr">
                      <a:noFill/>
                      <a:prstDash val="solid"/>
                      <a:round/>
                      <a:headEnd type="none" w="med" len="med"/>
                      <a:tailEnd type="none" w="med" len="med"/>
                    </a:lnT>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a:t>
                      </a:r>
                    </a:p>
                  </a:txBody>
                  <a:tcPr anchor="ctr">
                    <a:lnT w="19050" cap="flat" cmpd="sng" algn="ctr">
                      <a:no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3</a:t>
                      </a:r>
                    </a:p>
                  </a:txBody>
                  <a:tcPr anchor="ctr">
                    <a:lnT w="19050" cap="flat" cmpd="sng" algn="ctr">
                      <a:noFill/>
                      <a:prstDash val="solid"/>
                      <a:round/>
                      <a:headEnd type="none" w="med" len="med"/>
                      <a:tailEnd type="none" w="med" len="med"/>
                    </a:lnT>
                    <a:solidFill>
                      <a:srgbClr val="00B2EB">
                        <a:alpha val="10196"/>
                      </a:srgbClr>
                    </a:solidFill>
                  </a:tcPr>
                </a:tc>
                <a:extLst>
                  <a:ext uri="{0D108BD9-81ED-4DB2-BD59-A6C34878D82A}">
                    <a16:rowId xmlns:a16="http://schemas.microsoft.com/office/drawing/2014/main" val="10006"/>
                  </a:ext>
                </a:extLst>
              </a:tr>
              <a:tr h="324000">
                <a:tc rowSpan="2">
                  <a:txBody>
                    <a:bodyPr/>
                    <a:lstStyle/>
                    <a:p>
                      <a:pPr algn="ctr">
                        <a:tabLst>
                          <a:tab pos="358775" algn="l"/>
                        </a:tabLst>
                      </a:pPr>
                      <a:r>
                        <a:rPr lang="de-DE" sz="1400" b="1" dirty="0" err="1">
                          <a:latin typeface="Arial" pitchFamily="34" charset="0"/>
                          <a:cs typeface="Arial" pitchFamily="34" charset="0"/>
                        </a:rPr>
                        <a:t>IIa</a:t>
                      </a:r>
                      <a:endParaRPr lang="de-DE" sz="1400" b="1" dirty="0">
                        <a:latin typeface="Arial" pitchFamily="34" charset="0"/>
                        <a:cs typeface="Arial" pitchFamily="34" charset="0"/>
                      </a:endParaRPr>
                    </a:p>
                  </a:txBody>
                  <a:tcPr anchor="ctr">
                    <a:lnR w="19050" cap="flat" cmpd="sng" algn="ctr">
                      <a:solidFill>
                        <a:schemeClr val="tx1"/>
                      </a:solidFill>
                      <a:prstDash val="solid"/>
                      <a:round/>
                      <a:headEnd type="none" w="med" len="med"/>
                      <a:tailEnd type="none" w="med" len="med"/>
                    </a:lnR>
                    <a:solidFill>
                      <a:srgbClr val="00B2EB">
                        <a:alpha val="14902"/>
                      </a:srgbClr>
                    </a:solidFill>
                  </a:tcPr>
                </a:tc>
                <a:tc rowSpan="2">
                  <a:txBody>
                    <a:bodyPr/>
                    <a:lstStyle/>
                    <a:p>
                      <a:pPr algn="ctr"/>
                      <a:r>
                        <a:rPr lang="de-DE" sz="1400" dirty="0">
                          <a:latin typeface="Arial" pitchFamily="34" charset="0"/>
                          <a:cs typeface="Arial" pitchFamily="34" charset="0"/>
                        </a:rPr>
                        <a:t>M 5</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L w="12700" cap="flat" cmpd="sng" algn="ctr">
                      <a:solidFill>
                        <a:schemeClr val="tx1"/>
                      </a:solidFill>
                      <a:prstDash val="solid"/>
                      <a:round/>
                      <a:headEnd type="none" w="med" len="med"/>
                      <a:tailEnd type="none" w="med" len="med"/>
                    </a:lnL>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1</a:t>
                      </a:r>
                    </a:p>
                  </a:txBody>
                  <a:tcPr anchor="ctr">
                    <a:lnB w="19050" cap="flat" cmpd="sng" algn="ctr">
                      <a:noFill/>
                      <a:prstDash val="solid"/>
                      <a:round/>
                      <a:headEnd type="none" w="med" len="med"/>
                      <a:tailEnd type="none" w="med" len="med"/>
                    </a:lnB>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a:t>
                      </a:r>
                    </a:p>
                  </a:txBody>
                  <a:tcPr anchor="ctr">
                    <a:lnB w="19050" cap="flat" cmpd="sng" algn="ctr">
                      <a:noFill/>
                      <a:prstDash val="solid"/>
                      <a:round/>
                      <a:headEnd type="none" w="med" len="med"/>
                      <a:tailEnd type="none" w="med" len="med"/>
                    </a:lnB>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a:t>
                      </a:r>
                    </a:p>
                  </a:txBody>
                  <a:tcPr anchor="ctr">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1</a:t>
                      </a:r>
                    </a:p>
                  </a:txBody>
                  <a:tcPr anchor="ctr">
                    <a:lnB w="19050" cap="flat" cmpd="sng" algn="ctr">
                      <a:no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6</a:t>
                      </a:r>
                    </a:p>
                  </a:txBody>
                  <a:tcPr anchor="ctr">
                    <a:lnB w="19050" cap="flat" cmpd="sng" algn="ctr">
                      <a:noFill/>
                      <a:prstDash val="solid"/>
                      <a:round/>
                      <a:headEnd type="none" w="med" len="med"/>
                      <a:tailEnd type="none" w="med" len="med"/>
                    </a:lnB>
                    <a:solidFill>
                      <a:srgbClr val="00B2EB">
                        <a:alpha val="10196"/>
                      </a:srgbClr>
                    </a:solidFill>
                  </a:tcPr>
                </a:tc>
                <a:extLst>
                  <a:ext uri="{0D108BD9-81ED-4DB2-BD59-A6C34878D82A}">
                    <a16:rowId xmlns:a16="http://schemas.microsoft.com/office/drawing/2014/main" val="10007"/>
                  </a:ext>
                </a:extLst>
              </a:tr>
              <a:tr h="324000">
                <a:tc vMerge="1">
                  <a:txBody>
                    <a:bodyPr/>
                    <a:lstStyle/>
                    <a:p>
                      <a:pPr algn="l">
                        <a:tabLst>
                          <a:tab pos="358775" algn="l"/>
                        </a:tabLst>
                      </a:pPr>
                      <a:endParaRPr lang="de-DE" sz="1400" b="1" dirty="0">
                        <a:latin typeface="Arial" pitchFamily="34" charset="0"/>
                        <a:cs typeface="Arial" pitchFamily="34" charset="0"/>
                      </a:endParaRPr>
                    </a:p>
                  </a:txBody>
                  <a:tcPr anchor="ctr">
                    <a:lnR w="12700" cap="flat" cmpd="sng" algn="ctr">
                      <a:solidFill>
                        <a:schemeClr val="tx1"/>
                      </a:solidFill>
                      <a:prstDash val="solid"/>
                      <a:round/>
                      <a:headEnd type="none" w="med" len="med"/>
                      <a:tailEnd type="none" w="med" len="med"/>
                    </a:lnR>
                    <a:solidFill>
                      <a:srgbClr val="00B2EB">
                        <a:alpha val="14902"/>
                      </a:srgbClr>
                    </a:solidFill>
                  </a:tcPr>
                </a:tc>
                <a:tc vMerge="1">
                  <a:txBody>
                    <a:bodyPr/>
                    <a:lstStyle/>
                    <a:p>
                      <a:pPr algn="ctr"/>
                      <a:endParaRPr lang="de-DE" sz="1400" dirty="0">
                        <a:latin typeface="Arial" pitchFamily="34" charset="0"/>
                        <a:cs typeface="Arial" pitchFamily="34" charset="0"/>
                      </a:endParaRP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L w="12700" cap="flat" cmpd="sng" algn="ctr">
                      <a:solidFill>
                        <a:schemeClr val="tx1"/>
                      </a:solidFill>
                      <a:prstDash val="solid"/>
                      <a:round/>
                      <a:headEnd type="none" w="med" len="med"/>
                      <a:tailEnd type="none" w="med" len="med"/>
                    </a:lnL>
                    <a:lnT w="19050" cap="flat" cmpd="sng" algn="ctr">
                      <a:no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T w="19050" cap="flat" cmpd="sng" algn="ctr">
                      <a:noFill/>
                      <a:prstDash val="solid"/>
                      <a:round/>
                      <a:headEnd type="none" w="med" len="med"/>
                      <a:tailEnd type="none" w="med" len="med"/>
                    </a:lnT>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a:t>
                      </a:r>
                    </a:p>
                  </a:txBody>
                  <a:tcPr anchor="ctr">
                    <a:lnT w="19050" cap="flat" cmpd="sng" algn="ctr">
                      <a:no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2</a:t>
                      </a:r>
                    </a:p>
                  </a:txBody>
                  <a:tcPr anchor="ctr">
                    <a:lnT w="19050" cap="flat" cmpd="sng" algn="ctr">
                      <a:no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1</a:t>
                      </a:r>
                    </a:p>
                  </a:txBody>
                  <a:tcPr anchor="ctr">
                    <a:lnT w="19050" cap="flat" cmpd="sng" algn="ctr">
                      <a:noFill/>
                      <a:prstDash val="solid"/>
                      <a:round/>
                      <a:headEnd type="none" w="med" len="med"/>
                      <a:tailEnd type="none" w="med" len="med"/>
                    </a:lnT>
                    <a:solidFill>
                      <a:srgbClr val="00B2EB">
                        <a:alpha val="10196"/>
                      </a:srgbClr>
                    </a:solidFill>
                  </a:tcPr>
                </a:tc>
                <a:tc>
                  <a:txBody>
                    <a:bodyPr/>
                    <a:lstStyle/>
                    <a:p>
                      <a:pPr algn="ctr"/>
                      <a:r>
                        <a:rPr lang="de-DE" sz="1400" dirty="0">
                          <a:latin typeface="Arial" pitchFamily="34" charset="0"/>
                          <a:cs typeface="Arial" pitchFamily="34" charset="0"/>
                        </a:rPr>
                        <a:t>8</a:t>
                      </a:r>
                    </a:p>
                  </a:txBody>
                  <a:tcPr anchor="ctr">
                    <a:lnT w="19050" cap="flat" cmpd="sng" algn="ctr">
                      <a:noFill/>
                      <a:prstDash val="solid"/>
                      <a:round/>
                      <a:headEnd type="none" w="med" len="med"/>
                      <a:tailEnd type="none" w="med" len="med"/>
                    </a:lnT>
                    <a:solidFill>
                      <a:srgbClr val="00B2EB">
                        <a:alpha val="10196"/>
                      </a:srgbClr>
                    </a:solidFill>
                  </a:tcPr>
                </a:tc>
                <a:extLst>
                  <a:ext uri="{0D108BD9-81ED-4DB2-BD59-A6C34878D82A}">
                    <a16:rowId xmlns:a16="http://schemas.microsoft.com/office/drawing/2014/main" val="10008"/>
                  </a:ext>
                </a:extLst>
              </a:tr>
              <a:tr h="396000">
                <a:tc>
                  <a:txBody>
                    <a:bodyPr/>
                    <a:lstStyle/>
                    <a:p>
                      <a:pPr algn="ctr">
                        <a:tabLst>
                          <a:tab pos="358775" algn="l"/>
                        </a:tabLst>
                      </a:pPr>
                      <a:r>
                        <a:rPr lang="de-DE" sz="1400" b="1" dirty="0">
                          <a:latin typeface="Arial" pitchFamily="34" charset="0"/>
                          <a:cs typeface="Arial" pitchFamily="34" charset="0"/>
                        </a:rPr>
                        <a:t>III</a:t>
                      </a:r>
                    </a:p>
                  </a:txBody>
                  <a:tcPr anchor="ctr">
                    <a:lnR w="19050" cap="flat" cmpd="sng" algn="ctr">
                      <a:solidFill>
                        <a:schemeClr val="tx1"/>
                      </a:solidFill>
                      <a:prstDash val="solid"/>
                      <a:round/>
                      <a:headEnd type="none" w="med" len="med"/>
                      <a:tailEnd type="none" w="med" len="med"/>
                    </a:lnR>
                    <a:solidFill>
                      <a:srgbClr val="00B2EB">
                        <a:alpha val="14902"/>
                      </a:srgbClr>
                    </a:solidFill>
                  </a:tcPr>
                </a:tc>
                <a:tc>
                  <a:txBody>
                    <a:bodyPr/>
                    <a:lstStyle/>
                    <a:p>
                      <a:pPr algn="ctr"/>
                      <a:r>
                        <a:rPr lang="de-DE" sz="1400" dirty="0">
                          <a:latin typeface="Arial" pitchFamily="34" charset="0"/>
                          <a:cs typeface="Arial" pitchFamily="34" charset="0"/>
                        </a:rPr>
                        <a:t>M 10</a:t>
                      </a:r>
                    </a:p>
                  </a:txBody>
                  <a:tcPr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lnL w="12700" cap="flat" cmpd="sng" algn="ctr">
                      <a:solidFill>
                        <a:schemeClr val="tx1"/>
                      </a:solidFill>
                      <a:prstDash val="solid"/>
                      <a:round/>
                      <a:headEnd type="none" w="med" len="med"/>
                      <a:tailEnd type="none" w="med" len="med"/>
                    </a:lnL>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a:t>
                      </a:r>
                    </a:p>
                  </a:txBody>
                  <a:tcPr anchor="ctr">
                    <a:solidFill>
                      <a:srgbClr val="00B2EB">
                        <a:alpha val="10196"/>
                      </a:srgbClr>
                    </a:solidFill>
                  </a:tcPr>
                </a:tc>
                <a:tc>
                  <a:txBody>
                    <a:bodyPr/>
                    <a:lstStyle/>
                    <a:p>
                      <a:pPr algn="ctr"/>
                      <a:r>
                        <a:rPr lang="de-DE" sz="1400" dirty="0">
                          <a:latin typeface="Arial" pitchFamily="34" charset="0"/>
                          <a:cs typeface="Arial" pitchFamily="34" charset="0"/>
                        </a:rPr>
                        <a:t>1</a:t>
                      </a:r>
                    </a:p>
                  </a:txBody>
                  <a:tcPr anchor="ctr">
                    <a:solidFill>
                      <a:srgbClr val="00B2EB">
                        <a:alpha val="10196"/>
                      </a:srgbClr>
                    </a:solidFill>
                  </a:tcPr>
                </a:tc>
                <a:tc>
                  <a:txBody>
                    <a:bodyPr/>
                    <a:lstStyle/>
                    <a:p>
                      <a:pPr algn="ctr"/>
                      <a:r>
                        <a:rPr lang="de-DE" sz="1400" dirty="0">
                          <a:latin typeface="Arial" pitchFamily="34" charset="0"/>
                          <a:cs typeface="Arial" pitchFamily="34" charset="0"/>
                        </a:rPr>
                        <a:t>4</a:t>
                      </a:r>
                    </a:p>
                  </a:txBody>
                  <a:tcPr anchor="ctr">
                    <a:solidFill>
                      <a:srgbClr val="00B2EB">
                        <a:alpha val="10196"/>
                      </a:srgbClr>
                    </a:solidFill>
                  </a:tcPr>
                </a:tc>
                <a:extLst>
                  <a:ext uri="{0D108BD9-81ED-4DB2-BD59-A6C34878D82A}">
                    <a16:rowId xmlns:a16="http://schemas.microsoft.com/office/drawing/2014/main" val="10009"/>
                  </a:ext>
                </a:extLst>
              </a:tr>
              <a:tr h="290986">
                <a:tc gridSpan="7">
                  <a:txBody>
                    <a:bodyPr/>
                    <a:lstStyle/>
                    <a:p>
                      <a:pPr marL="92075" indent="-92075">
                        <a:buFont typeface="Wingdings" pitchFamily="2" charset="2"/>
                        <a:buNone/>
                      </a:pPr>
                      <a:r>
                        <a:rPr lang="de-DE" sz="1000" baseline="30000" dirty="0">
                          <a:solidFill>
                            <a:schemeClr val="bg1">
                              <a:lumMod val="50000"/>
                            </a:schemeClr>
                          </a:solidFill>
                          <a:latin typeface="Arial" pitchFamily="34" charset="0"/>
                          <a:cs typeface="Arial" pitchFamily="34" charset="0"/>
                        </a:rPr>
                        <a:t>1)</a:t>
                      </a:r>
                      <a:r>
                        <a:rPr lang="de-DE" sz="1000" baseline="0" dirty="0">
                          <a:solidFill>
                            <a:schemeClr val="bg1">
                              <a:lumMod val="50000"/>
                            </a:schemeClr>
                          </a:solidFill>
                          <a:latin typeface="Arial" pitchFamily="34" charset="0"/>
                          <a:cs typeface="Arial" pitchFamily="34" charset="0"/>
                        </a:rPr>
                        <a:t> Die Werte des Sandanteils beziehen sich auf den lagerfeuchten Zustand.</a:t>
                      </a:r>
                      <a:endParaRPr lang="de-DE" sz="1000" dirty="0">
                        <a:solidFill>
                          <a:schemeClr val="bg1">
                            <a:lumMod val="50000"/>
                          </a:schemeClr>
                        </a:solidFill>
                        <a:latin typeface="Arial" pitchFamily="34" charset="0"/>
                        <a:cs typeface="Arial" pitchFamily="34" charset="0"/>
                      </a:endParaRPr>
                    </a:p>
                  </a:txBody>
                  <a:tcPr anchor="ctr">
                    <a:solidFill>
                      <a:srgbClr val="00B2EB">
                        <a:alpha val="10196"/>
                      </a:srgbClr>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marL="92075" indent="-92075">
                        <a:buFont typeface="Wingdings" pitchFamily="2" charset="2"/>
                        <a:buNone/>
                      </a:pPr>
                      <a:endParaRPr lang="de-DE" sz="1000" dirty="0">
                        <a:solidFill>
                          <a:schemeClr val="bg1">
                            <a:lumMod val="50000"/>
                          </a:schemeClr>
                        </a:solidFill>
                        <a:latin typeface="Arial" pitchFamily="34" charset="0"/>
                        <a:cs typeface="Arial" pitchFamily="34" charset="0"/>
                      </a:endParaRPr>
                    </a:p>
                  </a:txBody>
                  <a:tcPr anchor="ctr">
                    <a:solidFill>
                      <a:srgbClr val="00B2EB">
                        <a:alpha val="10196"/>
                      </a:srgbClr>
                    </a:solid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25758200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CE31FCE2-E3FC-44AA-BF44-710DE4BBF55A}"/>
              </a:ext>
            </a:extLst>
          </p:cNvPr>
          <p:cNvPicPr>
            <a:picLocks noChangeAspect="1"/>
          </p:cNvPicPr>
          <p:nvPr/>
        </p:nvPicPr>
        <p:blipFill>
          <a:blip r:embed="rId2"/>
          <a:stretch>
            <a:fillRect/>
          </a:stretch>
        </p:blipFill>
        <p:spPr>
          <a:xfrm>
            <a:off x="473352" y="1125538"/>
            <a:ext cx="11372767" cy="4955892"/>
          </a:xfrm>
          <a:prstGeom prst="rect">
            <a:avLst/>
          </a:prstGeom>
        </p:spPr>
      </p:pic>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Merkmale von Mauermörteln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pic>
        <p:nvPicPr>
          <p:cNvPr id="9" name="Grafik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164485" y="1125538"/>
            <a:ext cx="7990499" cy="4971600"/>
          </a:xfrm>
          <a:prstGeom prst="rect">
            <a:avLst/>
          </a:prstGeom>
        </p:spPr>
      </p:pic>
    </p:spTree>
    <p:extLst>
      <p:ext uri="{BB962C8B-B14F-4D97-AF65-F5344CB8AC3E}">
        <p14:creationId xmlns:p14="http://schemas.microsoft.com/office/powerpoint/2010/main" val="187316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Mauermörtel werden i.d.R. als Werkmörtel hergestellt.</a:t>
            </a:r>
          </a:p>
          <a:p>
            <a:r>
              <a:rPr lang="de-DE" dirty="0"/>
              <a:t>In DIN V 18580 werden Mörtelarten u.a. nach dem Ort und der Art der Herstellung unterschieden.</a:t>
            </a:r>
          </a:p>
          <a:p>
            <a:r>
              <a:rPr lang="de-DE" dirty="0"/>
              <a:t>Werkmörtel sind Mörtel, die in einem Werk oder außerhalb unter werksmäßigen Bedingungen aus Ausgangsstoffen zusammengesetzt und gemischt werden.</a:t>
            </a:r>
          </a:p>
          <a:p>
            <a:pPr lvl="1"/>
            <a:r>
              <a:rPr lang="de-DE" dirty="0"/>
              <a:t>„Trockenmörtel“: ist gemischt und erfordert lediglich die Zugabe von Wasser</a:t>
            </a:r>
          </a:p>
          <a:p>
            <a:pPr lvl="1"/>
            <a:r>
              <a:rPr lang="de-DE" dirty="0"/>
              <a:t>„Nassmörtel“: wird gebrauchsfertig geliefert.</a:t>
            </a:r>
          </a:p>
          <a:p>
            <a:r>
              <a:rPr lang="de-DE" dirty="0"/>
              <a:t>Werkmörtel müssen bei fachkundiger Verarbeitung nach den Vorgaben es Mörtelherstellers einen Mauermörtel ergeben, der den Anforderungen der DIN EN 998-2 entspricht.</a:t>
            </a:r>
          </a:p>
          <a:p>
            <a:r>
              <a:rPr lang="de-DE" dirty="0"/>
              <a:t>Mit Bezug auf die Lieferformen wird zwischen Werkmörteln und werkmäßig hergestellten Mörteln unterschieden.</a:t>
            </a:r>
          </a:p>
          <a:p>
            <a:pPr>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Lieferformen von Werkmörtel</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321770311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Lieferformen von Werkmörtel</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graphicFrame>
        <p:nvGraphicFramePr>
          <p:cNvPr id="5" name="Inhaltsplatzhalter 9"/>
          <p:cNvGraphicFramePr>
            <a:graphicFrameLocks/>
          </p:cNvGraphicFramePr>
          <p:nvPr/>
        </p:nvGraphicFramePr>
        <p:xfrm>
          <a:off x="1200000" y="1116000"/>
          <a:ext cx="9792000" cy="3613920"/>
        </p:xfrm>
        <a:graphic>
          <a:graphicData uri="http://schemas.openxmlformats.org/drawingml/2006/table">
            <a:tbl>
              <a:tblPr firstRow="1" bandRow="1">
                <a:tableStyleId>{5940675A-B579-460E-94D1-54222C63F5DA}</a:tableStyleId>
              </a:tblPr>
              <a:tblGrid>
                <a:gridCol w="2448000">
                  <a:extLst>
                    <a:ext uri="{9D8B030D-6E8A-4147-A177-3AD203B41FA5}">
                      <a16:colId xmlns:a16="http://schemas.microsoft.com/office/drawing/2014/main" val="20000"/>
                    </a:ext>
                  </a:extLst>
                </a:gridCol>
                <a:gridCol w="3672000">
                  <a:extLst>
                    <a:ext uri="{9D8B030D-6E8A-4147-A177-3AD203B41FA5}">
                      <a16:colId xmlns:a16="http://schemas.microsoft.com/office/drawing/2014/main" val="20001"/>
                    </a:ext>
                  </a:extLst>
                </a:gridCol>
                <a:gridCol w="3672000">
                  <a:extLst>
                    <a:ext uri="{9D8B030D-6E8A-4147-A177-3AD203B41FA5}">
                      <a16:colId xmlns:a16="http://schemas.microsoft.com/office/drawing/2014/main" val="20002"/>
                    </a:ext>
                  </a:extLst>
                </a:gridCol>
              </a:tblGrid>
              <a:tr h="0">
                <a:tc gridSpan="2">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tc hMerge="1">
                  <a:txBody>
                    <a:bodyPr/>
                    <a:lstStyle/>
                    <a:p>
                      <a:endParaRPr lang="de-DE"/>
                    </a:p>
                  </a:txBody>
                  <a:tcPr/>
                </a:tc>
                <a:tc>
                  <a:txBody>
                    <a:bodyPr/>
                    <a:lstStyle/>
                    <a:p>
                      <a:endParaRPr lang="de-DE" sz="200" b="1" dirty="0">
                        <a:latin typeface="Arial" pitchFamily="34" charset="0"/>
                        <a:cs typeface="Arial"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B2EB">
                        <a:alpha val="30196"/>
                      </a:srgbClr>
                    </a:solidFill>
                  </a:tcPr>
                </a:tc>
                <a:extLst>
                  <a:ext uri="{0D108BD9-81ED-4DB2-BD59-A6C34878D82A}">
                    <a16:rowId xmlns:a16="http://schemas.microsoft.com/office/drawing/2014/main" val="10000"/>
                  </a:ext>
                </a:extLst>
              </a:tr>
              <a:tr h="576000">
                <a:tc>
                  <a:txBody>
                    <a:bodyPr/>
                    <a:lstStyle/>
                    <a:p>
                      <a:pPr algn="ctr"/>
                      <a:endParaRPr lang="de-DE" sz="1400" b="1" dirty="0">
                        <a:latin typeface="Arial" pitchFamily="34" charset="0"/>
                        <a:cs typeface="Arial" pitchFamily="34" charset="0"/>
                      </a:endParaRPr>
                    </a:p>
                  </a:txBody>
                  <a:tcPr>
                    <a:lnT w="12700" cmpd="sng">
                      <a:noFill/>
                    </a:lnT>
                    <a:lnB w="1270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Lieferform</a:t>
                      </a:r>
                    </a:p>
                  </a:txBody>
                  <a:tcPr>
                    <a:lnT w="12700" cmpd="sng">
                      <a:noFill/>
                    </a:lnT>
                    <a:lnB w="12700" cap="flat" cmpd="sng" algn="ctr">
                      <a:solidFill>
                        <a:schemeClr val="tx1"/>
                      </a:solidFill>
                      <a:prstDash val="solid"/>
                      <a:round/>
                      <a:headEnd type="none" w="med" len="med"/>
                      <a:tailEnd type="none" w="med" len="med"/>
                    </a:lnB>
                    <a:solidFill>
                      <a:srgbClr val="00B2EB">
                        <a:alpha val="14902"/>
                      </a:srgbClr>
                    </a:solidFill>
                  </a:tcPr>
                </a:tc>
                <a:tc>
                  <a:txBody>
                    <a:bodyPr/>
                    <a:lstStyle/>
                    <a:p>
                      <a:pPr algn="ctr"/>
                      <a:r>
                        <a:rPr lang="de-DE" sz="1400" b="1" dirty="0">
                          <a:latin typeface="Arial" pitchFamily="34" charset="0"/>
                          <a:cs typeface="Arial" pitchFamily="34" charset="0"/>
                        </a:rPr>
                        <a:t>Zumischungen</a:t>
                      </a:r>
                    </a:p>
                    <a:p>
                      <a:pPr algn="ctr"/>
                      <a:r>
                        <a:rPr lang="de-DE" sz="1400" b="1" dirty="0">
                          <a:latin typeface="Arial" pitchFamily="34" charset="0"/>
                          <a:cs typeface="Arial" pitchFamily="34" charset="0"/>
                        </a:rPr>
                        <a:t>Bearbeitung</a:t>
                      </a:r>
                      <a:r>
                        <a:rPr lang="de-DE" sz="1400" b="1" baseline="0" dirty="0">
                          <a:latin typeface="Arial" pitchFamily="34" charset="0"/>
                          <a:cs typeface="Arial" pitchFamily="34" charset="0"/>
                        </a:rPr>
                        <a:t> auf der Baustelle</a:t>
                      </a:r>
                      <a:endParaRPr lang="de-DE" sz="1400" b="1" dirty="0">
                        <a:latin typeface="Arial" pitchFamily="34" charset="0"/>
                        <a:cs typeface="Arial" pitchFamily="34" charset="0"/>
                      </a:endParaRPr>
                    </a:p>
                  </a:txBody>
                  <a:tcPr>
                    <a:lnT w="12700" cmpd="sng">
                      <a:noFill/>
                    </a:lnT>
                    <a:lnB w="12700" cap="flat" cmpd="sng" algn="ctr">
                      <a:solidFill>
                        <a:schemeClr val="tx1"/>
                      </a:solidFill>
                      <a:prstDash val="solid"/>
                      <a:round/>
                      <a:headEnd type="none" w="med" len="med"/>
                      <a:tailEnd type="none" w="med" len="med"/>
                    </a:lnB>
                    <a:solidFill>
                      <a:srgbClr val="00B2EB">
                        <a:alpha val="14902"/>
                      </a:srgbClr>
                    </a:solidFill>
                  </a:tcPr>
                </a:tc>
                <a:extLst>
                  <a:ext uri="{0D108BD9-81ED-4DB2-BD59-A6C34878D82A}">
                    <a16:rowId xmlns:a16="http://schemas.microsoft.com/office/drawing/2014/main" val="10001"/>
                  </a:ext>
                </a:extLst>
              </a:tr>
              <a:tr h="396000">
                <a:tc gridSpan="3">
                  <a:txBody>
                    <a:bodyPr/>
                    <a:lstStyle/>
                    <a:p>
                      <a:pPr algn="ctr"/>
                      <a:r>
                        <a:rPr lang="de-DE" sz="1400" b="1" dirty="0">
                          <a:solidFill>
                            <a:srgbClr val="00B2EB"/>
                          </a:solidFill>
                          <a:latin typeface="Arial" pitchFamily="34" charset="0"/>
                          <a:cs typeface="Arial" pitchFamily="34" charset="0"/>
                        </a:rPr>
                        <a:t>Werkmörtel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4902"/>
                      </a:srgbClr>
                    </a:solidFill>
                  </a:tcPr>
                </a:tc>
                <a:tc hMerge="1">
                  <a:txBody>
                    <a:bodyPr/>
                    <a:lstStyle/>
                    <a:p>
                      <a:pPr algn="ctr"/>
                      <a:endParaRPr lang="de-DE" sz="14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tc hMerge="1">
                  <a:txBody>
                    <a:bodyPr/>
                    <a:lstStyle/>
                    <a:p>
                      <a:pPr algn="ctr"/>
                      <a:endParaRPr lang="de-DE" sz="14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extLst>
                  <a:ext uri="{0D108BD9-81ED-4DB2-BD59-A6C34878D82A}">
                    <a16:rowId xmlns:a16="http://schemas.microsoft.com/office/drawing/2014/main" val="10002"/>
                  </a:ext>
                </a:extLst>
              </a:tr>
              <a:tr h="396000">
                <a:tc>
                  <a:txBody>
                    <a:bodyPr/>
                    <a:lstStyle/>
                    <a:p>
                      <a:pPr algn="ctr"/>
                      <a:r>
                        <a:rPr lang="de-DE" sz="1400" dirty="0">
                          <a:latin typeface="Arial" pitchFamily="34" charset="0"/>
                          <a:cs typeface="Arial" pitchFamily="34" charset="0"/>
                        </a:rPr>
                        <a:t>Werk-Trockenmörtel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Im Silo oder in Säcken geliefert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Wasser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extLst>
                  <a:ext uri="{0D108BD9-81ED-4DB2-BD59-A6C34878D82A}">
                    <a16:rowId xmlns:a16="http://schemas.microsoft.com/office/drawing/2014/main" val="10003"/>
                  </a:ext>
                </a:extLst>
              </a:tr>
              <a:tr h="576000">
                <a:tc>
                  <a:txBody>
                    <a:bodyPr/>
                    <a:lstStyle/>
                    <a:p>
                      <a:pPr algn="ctr"/>
                      <a:r>
                        <a:rPr lang="de-DE" sz="1400" dirty="0">
                          <a:latin typeface="Arial" pitchFamily="34" charset="0"/>
                          <a:cs typeface="Arial" pitchFamily="34" charset="0"/>
                        </a:rPr>
                        <a:t>Werk-Frischmörtel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Gebrauchsfertiger</a:t>
                      </a:r>
                      <a:r>
                        <a:rPr lang="de-DE" sz="1400" baseline="0" dirty="0">
                          <a:latin typeface="Arial" pitchFamily="34" charset="0"/>
                          <a:cs typeface="Arial" pitchFamily="34" charset="0"/>
                        </a:rPr>
                        <a:t> Mörtel in </a:t>
                      </a:r>
                      <a:r>
                        <a:rPr lang="de-DE" sz="1400" baseline="0" dirty="0" err="1">
                          <a:latin typeface="Arial" pitchFamily="34" charset="0"/>
                          <a:cs typeface="Arial" pitchFamily="34" charset="0"/>
                        </a:rPr>
                        <a:t>verarbeitbarer</a:t>
                      </a:r>
                      <a:r>
                        <a:rPr lang="de-DE" sz="1400" baseline="0" dirty="0">
                          <a:latin typeface="Arial" pitchFamily="34" charset="0"/>
                          <a:cs typeface="Arial" pitchFamily="34" charset="0"/>
                        </a:rPr>
                        <a:t> Konsistenz, in der regel bis 36h </a:t>
                      </a:r>
                      <a:r>
                        <a:rPr lang="de-DE" sz="1400" baseline="0" dirty="0" err="1">
                          <a:latin typeface="Arial" pitchFamily="34" charset="0"/>
                          <a:cs typeface="Arial" pitchFamily="34" charset="0"/>
                        </a:rPr>
                        <a:t>verarbeitbar</a:t>
                      </a:r>
                      <a:endParaRPr lang="de-DE" sz="14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Keine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extLst>
                  <a:ext uri="{0D108BD9-81ED-4DB2-BD59-A6C34878D82A}">
                    <a16:rowId xmlns:a16="http://schemas.microsoft.com/office/drawing/2014/main" val="10004"/>
                  </a:ext>
                </a:extLst>
              </a:tr>
              <a:tr h="396000">
                <a:tc grid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b="1" dirty="0">
                          <a:solidFill>
                            <a:srgbClr val="00B2EB"/>
                          </a:solidFill>
                          <a:latin typeface="Arial" pitchFamily="34" charset="0"/>
                          <a:cs typeface="Arial" pitchFamily="34" charset="0"/>
                        </a:rPr>
                        <a:t>Werkmäßig</a:t>
                      </a:r>
                      <a:r>
                        <a:rPr lang="de-DE" sz="1400" b="1" baseline="0" dirty="0">
                          <a:solidFill>
                            <a:srgbClr val="00B2EB"/>
                          </a:solidFill>
                          <a:latin typeface="Arial" pitchFamily="34" charset="0"/>
                          <a:cs typeface="Arial" pitchFamily="34" charset="0"/>
                        </a:rPr>
                        <a:t> hergestellte Mörtel</a:t>
                      </a:r>
                      <a:endParaRPr lang="de-DE" sz="1400" b="1" dirty="0">
                        <a:solidFill>
                          <a:srgbClr val="00B2EB"/>
                        </a:solidFill>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4902"/>
                      </a:srgbClr>
                    </a:solid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de-DE" sz="14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tc hMerge="1">
                  <a:txBody>
                    <a:bodyPr/>
                    <a:lstStyle/>
                    <a:p>
                      <a:pPr algn="ctr"/>
                      <a:endParaRPr lang="de-DE" sz="1400" dirty="0">
                        <a:latin typeface="Arial" pitchFamily="34" charset="0"/>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extLst>
                  <a:ext uri="{0D108BD9-81ED-4DB2-BD59-A6C34878D82A}">
                    <a16:rowId xmlns:a16="http://schemas.microsoft.com/office/drawing/2014/main" val="10005"/>
                  </a:ext>
                </a:extLst>
              </a:tr>
              <a:tr h="576000">
                <a:tc>
                  <a:txBody>
                    <a:bodyPr/>
                    <a:lstStyle/>
                    <a:p>
                      <a:pPr algn="ctr"/>
                      <a:r>
                        <a:rPr lang="de-DE" sz="1400" dirty="0">
                          <a:latin typeface="Arial" pitchFamily="34" charset="0"/>
                          <a:cs typeface="Arial" pitchFamily="34" charset="0"/>
                        </a:rPr>
                        <a:t>Mehrkammer-Silomörtel </a:t>
                      </a:r>
                    </a:p>
                    <a:p>
                      <a:pPr algn="ctr"/>
                      <a:r>
                        <a:rPr lang="de-DE" sz="1400" dirty="0">
                          <a:latin typeface="Arial" pitchFamily="34" charset="0"/>
                          <a:cs typeface="Arial" pitchFamily="34" charset="0"/>
                        </a:rPr>
                        <a:t>(nur regionale Bedeutung)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Mörtelausgangsstoffe in mehreren Kammern eines Silos angeliefert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Siloentnahmen nach vorgegebener Mischungszusammensetzung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extLst>
                  <a:ext uri="{0D108BD9-81ED-4DB2-BD59-A6C34878D82A}">
                    <a16:rowId xmlns:a16="http://schemas.microsoft.com/office/drawing/2014/main" val="10006"/>
                  </a:ext>
                </a:extLst>
              </a:tr>
              <a:tr h="576000">
                <a:tc>
                  <a:txBody>
                    <a:bodyPr/>
                    <a:lstStyle/>
                    <a:p>
                      <a:pPr algn="ctr"/>
                      <a:r>
                        <a:rPr lang="de-DE" sz="1400" dirty="0">
                          <a:latin typeface="Arial" pitchFamily="34" charset="0"/>
                          <a:cs typeface="Arial" pitchFamily="34" charset="0"/>
                        </a:rPr>
                        <a:t>Werk-Vormörtel </a:t>
                      </a:r>
                    </a:p>
                    <a:p>
                      <a:pPr algn="ctr"/>
                      <a:r>
                        <a:rPr lang="de-DE" sz="1400" dirty="0">
                          <a:latin typeface="Arial" pitchFamily="34" charset="0"/>
                          <a:cs typeface="Arial" pitchFamily="34" charset="0"/>
                        </a:rPr>
                        <a:t>(nur regionale Bedeutung)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de-DE" sz="1400" dirty="0">
                          <a:latin typeface="Arial" pitchFamily="34" charset="0"/>
                          <a:cs typeface="Arial" pitchFamily="34" charset="0"/>
                        </a:rPr>
                        <a:t>Gemisch aus Sand, Kalk und evtl. Zusatzstoffen und –mitteln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tc>
                  <a:txBody>
                    <a:bodyPr/>
                    <a:lstStyle/>
                    <a:p>
                      <a:pPr algn="ctr"/>
                      <a:r>
                        <a:rPr lang="de-DE" sz="1400" dirty="0">
                          <a:latin typeface="Arial" pitchFamily="34" charset="0"/>
                          <a:cs typeface="Arial" pitchFamily="34" charset="0"/>
                        </a:rPr>
                        <a:t>Zement und Wasser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2EB">
                        <a:alpha val="10196"/>
                      </a:srgb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933586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Bei der Anlieferung der Mörtel im Silo sind die Hinweise der Mörtelhersteller zur Aufstellung der Silos zu beachten.</a:t>
            </a:r>
          </a:p>
          <a:p>
            <a:r>
              <a:rPr lang="de-DE" dirty="0"/>
              <a:t>Der Besteller des Mörtels ist für den sicheren Stellplatz verantwortlich:</a:t>
            </a:r>
          </a:p>
          <a:p>
            <a:pPr lvl="1"/>
            <a:r>
              <a:rPr lang="de-DE" dirty="0"/>
              <a:t>Tragfähiger Untergrund</a:t>
            </a:r>
          </a:p>
          <a:p>
            <a:pPr lvl="1"/>
            <a:r>
              <a:rPr lang="de-DE" dirty="0"/>
              <a:t>Ausreichender Sicherheitsabstand zu Böschungen</a:t>
            </a:r>
          </a:p>
          <a:p>
            <a:pPr lvl="1"/>
            <a:r>
              <a:rPr lang="de-DE" dirty="0"/>
              <a:t>Mindestabstand zu Strom führenden Freileitungen</a:t>
            </a:r>
          </a:p>
          <a:p>
            <a:pPr lvl="1"/>
            <a:r>
              <a:rPr lang="de-DE" dirty="0"/>
              <a:t>Eindeutige Markierung des Stellplatzes</a:t>
            </a:r>
          </a:p>
          <a:p>
            <a:pPr>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Anlieferung von Werkmörtel</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3275924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Arbeitsschritte:</a:t>
            </a:r>
          </a:p>
          <a:p>
            <a:pPr lvl="1"/>
            <a:r>
              <a:rPr lang="de-DE" dirty="0"/>
              <a:t>Die Wassermenge wird gemäß der Verarbeitungsanweisung zuerst eingefüllt.</a:t>
            </a:r>
          </a:p>
          <a:p>
            <a:pPr lvl="1"/>
            <a:r>
              <a:rPr lang="de-DE" dirty="0"/>
              <a:t>Der Werkmörtel wird in den Maurerkübel eingestreut.</a:t>
            </a:r>
          </a:p>
          <a:p>
            <a:pPr lvl="1"/>
            <a:r>
              <a:rPr lang="de-DE" dirty="0"/>
              <a:t>Der Mörtel wird nach Verarbeitungsanweisung gleichmäßig durchgemischt.</a:t>
            </a:r>
          </a:p>
          <a:p>
            <a:pPr lvl="1"/>
            <a:r>
              <a:rPr lang="de-DE" dirty="0"/>
              <a:t>Nach einer Reifezeit und nochmaligem Durchmischen erfolgt die Konsistenzprüfung und Verarbeitung.</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Verarbeitung von Werkmörtel</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pic>
        <p:nvPicPr>
          <p:cNvPr id="2050" name="Picture 2" descr="E:\Bundesverband\Projektgruppen\06-PG Maurerfibel\Präsentation\Bilder-Kapitel 2 und 3\MF-S-55_K3-B15.PNG"/>
          <p:cNvPicPr>
            <a:picLocks noChangeAspect="1" noChangeArrowheads="1"/>
          </p:cNvPicPr>
          <p:nvPr/>
        </p:nvPicPr>
        <p:blipFill>
          <a:blip r:embed="rId2" cstate="print"/>
          <a:srcRect/>
          <a:stretch>
            <a:fillRect/>
          </a:stretch>
        </p:blipFill>
        <p:spPr bwMode="auto">
          <a:xfrm>
            <a:off x="9000000" y="2952000"/>
            <a:ext cx="2385561" cy="2858400"/>
          </a:xfrm>
          <a:prstGeom prst="rect">
            <a:avLst/>
          </a:prstGeom>
          <a:noFill/>
        </p:spPr>
      </p:pic>
      <p:pic>
        <p:nvPicPr>
          <p:cNvPr id="2051" name="Picture 3" descr="E:\Bundesverband\Projektgruppen\06-PG Maurerfibel\Präsentation\Bilder-Kapitel 2 und 3\MF-S-55_K3-B12.PNG"/>
          <p:cNvPicPr>
            <a:picLocks noChangeAspect="1" noChangeArrowheads="1"/>
          </p:cNvPicPr>
          <p:nvPr/>
        </p:nvPicPr>
        <p:blipFill>
          <a:blip r:embed="rId3" cstate="print"/>
          <a:srcRect/>
          <a:stretch>
            <a:fillRect/>
          </a:stretch>
        </p:blipFill>
        <p:spPr bwMode="auto">
          <a:xfrm>
            <a:off x="345881" y="2952000"/>
            <a:ext cx="2380816" cy="2858400"/>
          </a:xfrm>
          <a:prstGeom prst="rect">
            <a:avLst/>
          </a:prstGeom>
          <a:noFill/>
        </p:spPr>
      </p:pic>
      <p:pic>
        <p:nvPicPr>
          <p:cNvPr id="2052" name="Picture 4" descr="E:\Bundesverband\Projektgruppen\06-PG Maurerfibel\Präsentation\Bilder-Kapitel 2 und 3\MF-S-55_K3-B13.PNG"/>
          <p:cNvPicPr>
            <a:picLocks noChangeAspect="1" noChangeArrowheads="1"/>
          </p:cNvPicPr>
          <p:nvPr/>
        </p:nvPicPr>
        <p:blipFill>
          <a:blip r:embed="rId4" cstate="print"/>
          <a:srcRect/>
          <a:stretch>
            <a:fillRect/>
          </a:stretch>
        </p:blipFill>
        <p:spPr bwMode="auto">
          <a:xfrm>
            <a:off x="3348000" y="2952000"/>
            <a:ext cx="2402136" cy="2858400"/>
          </a:xfrm>
          <a:prstGeom prst="rect">
            <a:avLst/>
          </a:prstGeom>
          <a:noFill/>
        </p:spPr>
      </p:pic>
      <p:pic>
        <p:nvPicPr>
          <p:cNvPr id="2053" name="Picture 5" descr="E:\Bundesverband\Projektgruppen\06-PG Maurerfibel\Präsentation\Bilder-Kapitel 2 und 3\MF-S-55_K3-B14.PNG"/>
          <p:cNvPicPr>
            <a:picLocks noChangeAspect="1" noChangeArrowheads="1"/>
          </p:cNvPicPr>
          <p:nvPr/>
        </p:nvPicPr>
        <p:blipFill>
          <a:blip r:embed="rId5" cstate="print"/>
          <a:srcRect/>
          <a:stretch>
            <a:fillRect/>
          </a:stretch>
        </p:blipFill>
        <p:spPr bwMode="auto">
          <a:xfrm>
            <a:off x="6228000" y="2952000"/>
            <a:ext cx="2370177" cy="2858400"/>
          </a:xfrm>
          <a:prstGeom prst="rect">
            <a:avLst/>
          </a:prstGeom>
          <a:noFill/>
        </p:spPr>
      </p:pic>
    </p:spTree>
    <p:extLst>
      <p:ext uri="{BB962C8B-B14F-4D97-AF65-F5344CB8AC3E}">
        <p14:creationId xmlns:p14="http://schemas.microsoft.com/office/powerpoint/2010/main" val="35015394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19567" cy="5119439"/>
          </a:xfrm>
        </p:spPr>
        <p:txBody>
          <a:bodyPr>
            <a:normAutofit/>
          </a:bodyPr>
          <a:lstStyle/>
          <a:p>
            <a:r>
              <a:rPr lang="de-DE" altLang="de-DE" dirty="0"/>
              <a:t>Mauerwerk ist im Verband zu mauern.</a:t>
            </a:r>
          </a:p>
          <a:p>
            <a:r>
              <a:rPr lang="de-DE" altLang="de-DE" dirty="0"/>
              <a:t>Stoß- und Längsfugen übereinander liegender Schichten müssen versetzt sein.</a:t>
            </a:r>
          </a:p>
          <a:p>
            <a:r>
              <a:rPr lang="de-DE" altLang="de-DE" dirty="0"/>
              <a:t>Der Versatz wird durch das Überbindemaß l</a:t>
            </a:r>
            <a:r>
              <a:rPr lang="de-DE" altLang="de-DE" baseline="-25000" dirty="0"/>
              <a:t>ol</a:t>
            </a:r>
            <a:r>
              <a:rPr lang="de-DE" altLang="de-DE" dirty="0"/>
              <a:t> gekennzeichnet.</a:t>
            </a:r>
          </a:p>
          <a:p>
            <a:r>
              <a:rPr lang="de-DE" altLang="de-DE" dirty="0"/>
              <a:t>Je größer l</a:t>
            </a:r>
            <a:r>
              <a:rPr lang="de-DE" altLang="de-DE" baseline="-25000" dirty="0"/>
              <a:t>ol</a:t>
            </a:r>
            <a:r>
              <a:rPr lang="de-DE" altLang="de-DE" dirty="0"/>
              <a:t> ist, um so besser ist die Lastverteilungsmöglichkeit und damit </a:t>
            </a:r>
            <a:br>
              <a:rPr lang="de-DE" altLang="de-DE" dirty="0"/>
            </a:br>
            <a:r>
              <a:rPr lang="de-DE" altLang="de-DE" dirty="0"/>
              <a:t>die Tragfähigkeit des Mauerwerks.</a:t>
            </a:r>
          </a:p>
          <a:p>
            <a:r>
              <a:rPr lang="de-DE" altLang="de-DE" dirty="0"/>
              <a:t>Eine optimale Lastverteilung im Mauerwerk wird durch eine halbsteinige Überbindung                         (l</a:t>
            </a:r>
            <a:r>
              <a:rPr lang="de-DE" altLang="de-DE" baseline="-25000" dirty="0"/>
              <a:t>ol</a:t>
            </a:r>
            <a:r>
              <a:rPr lang="de-DE" altLang="de-DE" dirty="0"/>
              <a:t> = 0,5 ∙ Steinhöhe) erreicht.</a:t>
            </a:r>
          </a:p>
          <a:p>
            <a:endParaRPr lang="de-DE" altLang="de-DE" dirty="0"/>
          </a:p>
          <a:p>
            <a:endParaRPr lang="de-DE" altLang="de-DE" dirty="0"/>
          </a:p>
          <a:p>
            <a:endParaRPr lang="de-DE" altLang="de-DE" sz="800" dirty="0"/>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Mauern im Verband</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 Mauerwerk</a:t>
            </a:r>
          </a:p>
        </p:txBody>
      </p:sp>
      <p:pic>
        <p:nvPicPr>
          <p:cNvPr id="5" name="Grafi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19457" y="1057524"/>
            <a:ext cx="5401067" cy="4931674"/>
          </a:xfrm>
          <a:prstGeom prst="rect">
            <a:avLst/>
          </a:prstGeom>
        </p:spPr>
      </p:pic>
    </p:spTree>
    <p:extLst>
      <p:ext uri="{BB962C8B-B14F-4D97-AF65-F5344CB8AC3E}">
        <p14:creationId xmlns:p14="http://schemas.microsoft.com/office/powerpoint/2010/main" val="29371149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Der Mörtel wird mit dem Mörtelschlitten aufgetragen</a:t>
            </a:r>
          </a:p>
          <a:p>
            <a:r>
              <a:rPr lang="de-DE" dirty="0"/>
              <a:t>Mauerwerk ist ggf. abzufegen und </a:t>
            </a:r>
            <a:r>
              <a:rPr lang="de-DE" dirty="0" err="1"/>
              <a:t>vorzunässen</a:t>
            </a:r>
            <a:r>
              <a:rPr lang="de-DE" dirty="0"/>
              <a:t>.</a:t>
            </a:r>
          </a:p>
          <a:p>
            <a:r>
              <a:rPr lang="de-DE" dirty="0"/>
              <a:t>Vorteile Mörtelschlitten: </a:t>
            </a:r>
          </a:p>
          <a:p>
            <a:pPr lvl="1"/>
            <a:r>
              <a:rPr lang="de-DE" dirty="0"/>
              <a:t>lassen sich für Normalmauermörtel- und Dünnbettmörtel in der gewünschten Fugendicke genau einstellen</a:t>
            </a:r>
          </a:p>
          <a:p>
            <a:pPr lvl="1"/>
            <a:r>
              <a:rPr lang="de-DE" dirty="0"/>
              <a:t>Sorgen für einen gleichmäßigen Mörtelauftrag</a:t>
            </a:r>
          </a:p>
          <a:p>
            <a:pPr lvl="1"/>
            <a:r>
              <a:rPr lang="de-DE" dirty="0"/>
              <a:t>Reduzieren Mörtelverluste</a:t>
            </a:r>
          </a:p>
          <a:p>
            <a:r>
              <a:rPr lang="de-DE" dirty="0"/>
              <a:t>Mörtelfugendicke:</a:t>
            </a:r>
          </a:p>
          <a:p>
            <a:pPr lvl="1"/>
            <a:r>
              <a:rPr lang="de-DE" dirty="0"/>
              <a:t>Mauerwerk in Normauermörtel / Verblendschalen 12 mm</a:t>
            </a:r>
          </a:p>
          <a:p>
            <a:pPr lvl="1"/>
            <a:r>
              <a:rPr lang="de-DE" dirty="0"/>
              <a:t>Mauerwerk in Dünnbettmörtel fertige, mittlere Fugendicke 2 mm (Auftrag von 3 bis 4 mm erforderlich)</a:t>
            </a:r>
          </a:p>
          <a:p>
            <a:r>
              <a:rPr lang="de-DE" dirty="0"/>
              <a:t>Lagerfuge wird in Abhängigkeit von der Witterung etwa 2 m vorgezogen und die Steine werden in </a:t>
            </a:r>
            <a:r>
              <a:rPr lang="de-DE" dirty="0" err="1"/>
              <a:t>Reihenverlegetechnik</a:t>
            </a:r>
            <a:r>
              <a:rPr lang="de-DE" dirty="0"/>
              <a:t> knirsch aneinander gesetzt.</a:t>
            </a:r>
          </a:p>
          <a:p>
            <a:r>
              <a:rPr lang="de-DE" dirty="0"/>
              <a:t>Ggf. werden die Steine anschließend mit einem Gummihammer ausgerichtet.</a:t>
            </a:r>
          </a:p>
          <a:p>
            <a:r>
              <a:rPr lang="de-DE" dirty="0"/>
              <a:t>Bei zweischaligen Haustrennwänden hat das fachgerechte Aufziehen mit dem Mörtelschlitten den Vorteil, dass kein Mörtel in den Schalenzwischenraum fällt und die Schalldämmung somit nicht beeinträchtigt wird.</a:t>
            </a:r>
          </a:p>
          <a:p>
            <a:pPr lvl="1"/>
            <a:endParaRPr lang="de-DE" dirty="0"/>
          </a:p>
          <a:p>
            <a:pPr>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Mörtelauftrag mit dem Mörtelschlitten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176853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Für Dünnbettmörtel ist die passende Zahnschiene („Schließblech“) zu verwenden. Die Angaben der Mörtelhersteller, die auf den Säcken aufgedruckt oder durch spezielle Produktbeschreibungen vorliegen, sind einzuhalten.</a:t>
            </a:r>
          </a:p>
          <a:p>
            <a:r>
              <a:rPr lang="de-DE" dirty="0"/>
              <a:t>Der Einsatz des Mörtelschlittens sichert eine gleichmäßige und vollflächige Mörtelschicht, spart Zeit und reduziert die Mörtelverluste</a:t>
            </a:r>
          </a:p>
          <a:p>
            <a:pPr>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Mörtelauftrag mit dem Mörtelschlitten</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pic>
        <p:nvPicPr>
          <p:cNvPr id="2" name="Grafik 1"/>
          <p:cNvPicPr>
            <a:picLocks noChangeAspect="1"/>
          </p:cNvPicPr>
          <p:nvPr/>
        </p:nvPicPr>
        <p:blipFill rotWithShape="1">
          <a:blip r:embed="rId2" cstate="hqprint">
            <a:extLst>
              <a:ext uri="{28A0092B-C50C-407E-A947-70E740481C1C}">
                <a14:useLocalDpi xmlns:a14="http://schemas.microsoft.com/office/drawing/2010/main" val="0"/>
              </a:ext>
            </a:extLst>
          </a:blip>
          <a:srcRect l="19889" r="24710"/>
          <a:stretch/>
        </p:blipFill>
        <p:spPr>
          <a:xfrm>
            <a:off x="7599680" y="1111748"/>
            <a:ext cx="4188458" cy="5040187"/>
          </a:xfrm>
          <a:prstGeom prst="rect">
            <a:avLst/>
          </a:prstGeom>
        </p:spPr>
      </p:pic>
      <p:pic>
        <p:nvPicPr>
          <p:cNvPr id="5" name="Grafik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330940" y="3572451"/>
            <a:ext cx="3780000" cy="2273335"/>
          </a:xfrm>
          <a:prstGeom prst="rect">
            <a:avLst/>
          </a:prstGeom>
        </p:spPr>
      </p:pic>
    </p:spTree>
    <p:extLst>
      <p:ext uri="{BB962C8B-B14F-4D97-AF65-F5344CB8AC3E}">
        <p14:creationId xmlns:p14="http://schemas.microsoft.com/office/powerpoint/2010/main" val="22962128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p:txBody>
          <a:bodyPr/>
          <a:lstStyle/>
          <a:p>
            <a:r>
              <a:rPr lang="de-DE" dirty="0"/>
              <a:t>Bei den in der Mauerwerksnorm (DIN EN 1996/NA) genannten stumpfen Anschlüssen von Wänden mittels Stumpfstoßtechnik ist die Anschlussfuge </a:t>
            </a:r>
            <a:r>
              <a:rPr lang="de-DE" dirty="0" err="1"/>
              <a:t>vollfugig</a:t>
            </a:r>
            <a:r>
              <a:rPr lang="de-DE" dirty="0"/>
              <a:t> zu vermörteln</a:t>
            </a:r>
          </a:p>
          <a:p>
            <a:pPr lvl="1"/>
            <a:r>
              <a:rPr lang="de-DE" dirty="0"/>
              <a:t>1 bis 3 mm Dünnbettmörtel</a:t>
            </a:r>
          </a:p>
          <a:p>
            <a:pPr lvl="1"/>
            <a:r>
              <a:rPr lang="de-DE" dirty="0"/>
              <a:t>Ca. 2 cm Normalmauermörtel</a:t>
            </a:r>
          </a:p>
          <a:p>
            <a:pPr lvl="1"/>
            <a:r>
              <a:rPr lang="de-DE" dirty="0">
                <a:sym typeface="Wingdings" pitchFamily="2" charset="2"/>
              </a:rPr>
              <a:t>Für den Schallschutz von Bedeutung</a:t>
            </a:r>
            <a:endParaRPr lang="de-DE" dirty="0"/>
          </a:p>
          <a:p>
            <a:r>
              <a:rPr lang="de-DE" dirty="0"/>
              <a:t>Beim Mauerwerk ohne Stoßfugenvermörtelung werden Kalksandsteine mit Nut-Feder-System auf der mit Mörtel vorher aufgezogenen Lagerfuge knirsch aneinander gereiht.</a:t>
            </a:r>
          </a:p>
          <a:p>
            <a:r>
              <a:rPr lang="de-DE" dirty="0"/>
              <a:t>Das Mauerwerk ist bereits in der Rohbauphase optisch dicht.</a:t>
            </a:r>
          </a:p>
          <a:p>
            <a:r>
              <a:rPr lang="de-DE" dirty="0"/>
              <a:t>Die in DIN EN 1996/NA maximal zulässigen offenen Stoßfugenbreiten von 5 mm sind mit den planebenen  KS –R P-Steinen und KS XL problemlos einzuhalten.</a:t>
            </a:r>
          </a:p>
          <a:p>
            <a:pPr>
              <a:buNone/>
            </a:pPr>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Stumpfstoßtechnik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spTree>
    <p:extLst>
      <p:ext uri="{BB962C8B-B14F-4D97-AF65-F5344CB8AC3E}">
        <p14:creationId xmlns:p14="http://schemas.microsoft.com/office/powerpoint/2010/main" val="31163404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06DB284A-38BC-4498-8608-C4906B53400B}"/>
              </a:ext>
            </a:extLst>
          </p:cNvPr>
          <p:cNvPicPr>
            <a:picLocks noChangeAspect="1"/>
          </p:cNvPicPr>
          <p:nvPr/>
        </p:nvPicPr>
        <p:blipFill>
          <a:blip r:embed="rId2"/>
          <a:stretch>
            <a:fillRect/>
          </a:stretch>
        </p:blipFill>
        <p:spPr>
          <a:xfrm>
            <a:off x="473352" y="2712720"/>
            <a:ext cx="11372767" cy="3368709"/>
          </a:xfrm>
          <a:prstGeom prst="rect">
            <a:avLst/>
          </a:prstGeom>
        </p:spPr>
      </p:pic>
      <p:sp>
        <p:nvSpPr>
          <p:cNvPr id="6" name="Inhaltsplatzhalter 5"/>
          <p:cNvSpPr>
            <a:spLocks noGrp="1"/>
          </p:cNvSpPr>
          <p:nvPr>
            <p:ph idx="1"/>
          </p:nvPr>
        </p:nvSpPr>
        <p:spPr/>
        <p:txBody>
          <a:bodyPr/>
          <a:lstStyle/>
          <a:p>
            <a:r>
              <a:rPr lang="de-DE" dirty="0"/>
              <a:t>Vereinzelt auftretende Stoßfugen &gt; 5 mm sind beim Aufmauern, spätestens aber vor dem Putzauftrag mit Mauermörtel zu schließen</a:t>
            </a:r>
          </a:p>
          <a:p>
            <a:r>
              <a:rPr lang="de-DE" dirty="0"/>
              <a:t>Fugen zum Toleranzausgleich im Bereich des Stumpfstoßanschlusses sind ungünstig.</a:t>
            </a:r>
          </a:p>
          <a:p>
            <a:r>
              <a:rPr lang="de-DE" dirty="0"/>
              <a:t>Empfehlung: </a:t>
            </a:r>
            <a:r>
              <a:rPr lang="de-DE" dirty="0" err="1"/>
              <a:t>Versetzreihenfolge</a:t>
            </a:r>
            <a:r>
              <a:rPr lang="de-DE" dirty="0"/>
              <a:t> nach Bild einzuhalten. Korrekte Ausführung des Stumpfstoßes ist damit problemlos möglich.</a:t>
            </a:r>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Stumpfstoßtechnik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pic>
        <p:nvPicPr>
          <p:cNvPr id="2" name="Grafik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83539" y="2828620"/>
            <a:ext cx="8999328" cy="3161369"/>
          </a:xfrm>
          <a:prstGeom prst="rect">
            <a:avLst/>
          </a:prstGeom>
        </p:spPr>
      </p:pic>
    </p:spTree>
    <p:extLst>
      <p:ext uri="{BB962C8B-B14F-4D97-AF65-F5344CB8AC3E}">
        <p14:creationId xmlns:p14="http://schemas.microsoft.com/office/powerpoint/2010/main" val="18423289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p:cNvSpPr>
            <a:spLocks noGrp="1"/>
          </p:cNvSpPr>
          <p:nvPr>
            <p:ph idx="1"/>
          </p:nvPr>
        </p:nvSpPr>
        <p:spPr>
          <a:xfrm>
            <a:off x="345881" y="1057524"/>
            <a:ext cx="11474644" cy="5119439"/>
          </a:xfrm>
        </p:spPr>
        <p:txBody>
          <a:bodyPr/>
          <a:lstStyle/>
          <a:p>
            <a:r>
              <a:rPr lang="de-DE" dirty="0"/>
              <a:t>Arbeitsschritte:</a:t>
            </a:r>
          </a:p>
          <a:p>
            <a:pPr lvl="1"/>
            <a:r>
              <a:rPr lang="de-DE" dirty="0"/>
              <a:t>Mörtel der Anschlussfuge mit der Stoßfugenkelle auftragen:</a:t>
            </a:r>
          </a:p>
          <a:p>
            <a:pPr lvl="2"/>
            <a:r>
              <a:rPr lang="de-DE" dirty="0"/>
              <a:t>Auf die Wand</a:t>
            </a:r>
          </a:p>
          <a:p>
            <a:pPr lvl="2"/>
            <a:r>
              <a:rPr lang="de-DE" dirty="0"/>
              <a:t>Auf die KS XL-Stirnseite</a:t>
            </a:r>
          </a:p>
          <a:p>
            <a:pPr lvl="1"/>
            <a:r>
              <a:rPr lang="de-DE" dirty="0"/>
              <a:t>KS XL-Element versetzen und dabei fest an die Vorhandene Wand andrücken.</a:t>
            </a:r>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dirty="0"/>
              <a:t>Stumpfstoßtechnik</a:t>
            </a:r>
          </a:p>
        </p:txBody>
      </p:sp>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3: Mauermörtel</a:t>
            </a:r>
          </a:p>
        </p:txBody>
      </p:sp>
      <p:pic>
        <p:nvPicPr>
          <p:cNvPr id="2" name="Grafik 1"/>
          <p:cNvPicPr>
            <a:picLocks noChangeAspect="1"/>
          </p:cNvPicPr>
          <p:nvPr/>
        </p:nvPicPr>
        <p:blipFill rotWithShape="1">
          <a:blip r:embed="rId2" cstate="hqprint">
            <a:extLst>
              <a:ext uri="{28A0092B-C50C-407E-A947-70E740481C1C}">
                <a14:useLocalDpi xmlns:a14="http://schemas.microsoft.com/office/drawing/2010/main" val="0"/>
              </a:ext>
            </a:extLst>
          </a:blip>
          <a:srcRect l="8333" r="16667"/>
          <a:stretch/>
        </p:blipFill>
        <p:spPr>
          <a:xfrm rot="16200000">
            <a:off x="4564653" y="2805150"/>
            <a:ext cx="3024000" cy="3024000"/>
          </a:xfrm>
          <a:prstGeom prst="rect">
            <a:avLst/>
          </a:prstGeom>
        </p:spPr>
      </p:pic>
      <p:pic>
        <p:nvPicPr>
          <p:cNvPr id="5" name="Grafik 4"/>
          <p:cNvPicPr>
            <a:picLocks noChangeAspect="1"/>
          </p:cNvPicPr>
          <p:nvPr/>
        </p:nvPicPr>
        <p:blipFill rotWithShape="1">
          <a:blip r:embed="rId3" cstate="hqprint">
            <a:extLst>
              <a:ext uri="{28A0092B-C50C-407E-A947-70E740481C1C}">
                <a14:useLocalDpi xmlns:a14="http://schemas.microsoft.com/office/drawing/2010/main" val="0"/>
              </a:ext>
            </a:extLst>
          </a:blip>
          <a:srcRect t="20833" b="4167"/>
          <a:stretch/>
        </p:blipFill>
        <p:spPr>
          <a:xfrm>
            <a:off x="930621" y="2805149"/>
            <a:ext cx="3024000" cy="3024000"/>
          </a:xfrm>
          <a:prstGeom prst="rect">
            <a:avLst/>
          </a:prstGeom>
        </p:spPr>
      </p:pic>
      <p:pic>
        <p:nvPicPr>
          <p:cNvPr id="9" name="Grafik 8"/>
          <p:cNvPicPr>
            <a:picLocks noChangeAspect="1"/>
          </p:cNvPicPr>
          <p:nvPr/>
        </p:nvPicPr>
        <p:blipFill rotWithShape="1">
          <a:blip r:embed="rId4" cstate="hqprint">
            <a:extLst>
              <a:ext uri="{28A0092B-C50C-407E-A947-70E740481C1C}">
                <a14:useLocalDpi xmlns:a14="http://schemas.microsoft.com/office/drawing/2010/main" val="0"/>
              </a:ext>
            </a:extLst>
          </a:blip>
          <a:srcRect t="12503" b="12503"/>
          <a:stretch/>
        </p:blipFill>
        <p:spPr>
          <a:xfrm>
            <a:off x="8198684" y="2805149"/>
            <a:ext cx="3024000" cy="3024000"/>
          </a:xfrm>
          <a:prstGeom prst="rect">
            <a:avLst/>
          </a:prstGeom>
        </p:spPr>
      </p:pic>
    </p:spTree>
    <p:extLst>
      <p:ext uri="{BB962C8B-B14F-4D97-AF65-F5344CB8AC3E}">
        <p14:creationId xmlns:p14="http://schemas.microsoft.com/office/powerpoint/2010/main" val="17076955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5" name="Grafik 4">
            <a:extLst>
              <a:ext uri="{FF2B5EF4-FFF2-40B4-BE49-F238E27FC236}">
                <a16:creationId xmlns:a16="http://schemas.microsoft.com/office/drawing/2014/main" id="{AC182C60-92F9-4F12-B239-DEA192841A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6482" y="499216"/>
            <a:ext cx="3973050" cy="5632450"/>
          </a:xfrm>
          <a:prstGeom prst="rect">
            <a:avLst/>
          </a:prstGeom>
          <a:ln>
            <a:solidFill>
              <a:schemeClr val="bg1">
                <a:lumMod val="85000"/>
              </a:schemeClr>
            </a:solidFill>
          </a:ln>
        </p:spPr>
      </p:pic>
      <p:sp>
        <p:nvSpPr>
          <p:cNvPr id="6" name="Titel 2">
            <a:extLst>
              <a:ext uri="{FF2B5EF4-FFF2-40B4-BE49-F238E27FC236}">
                <a16:creationId xmlns:a16="http://schemas.microsoft.com/office/drawing/2014/main" id="{7E8A7F65-AA6C-4F03-AD0B-17A7D3FA69F4}"/>
              </a:ext>
            </a:extLst>
          </p:cNvPr>
          <p:cNvSpPr txBox="1">
            <a:spLocks/>
          </p:cNvSpPr>
          <p:nvPr/>
        </p:nvSpPr>
        <p:spPr bwMode="gray">
          <a:xfrm>
            <a:off x="4517131" y="2674088"/>
            <a:ext cx="7303394" cy="150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25200" rIns="0" bIns="0" numCol="1" anchor="t" anchorCtr="0" compatLnSpc="1">
            <a:prstTxWarp prst="textNoShape">
              <a:avLst/>
            </a:prstTxWarp>
          </a:bodyPr>
          <a:lstStyle>
            <a:lvl1pPr algn="l" defTabSz="914400" rtl="0" eaLnBrk="1" latinLnBrk="0" hangingPunct="1">
              <a:lnSpc>
                <a:spcPct val="90000"/>
              </a:lnSpc>
              <a:spcBef>
                <a:spcPct val="0"/>
              </a:spcBef>
              <a:buNone/>
              <a:defRPr lang="de-DE" altLang="de-DE" sz="2800" b="1" kern="1200" dirty="0" smtClean="0">
                <a:solidFill>
                  <a:srgbClr val="00B2EB"/>
                </a:solidFill>
                <a:latin typeface="Arial" panose="020B0604020202020204" pitchFamily="34" charset="0"/>
                <a:ea typeface="+mj-ea"/>
                <a:cs typeface="Arial" panose="020B0604020202020204" pitchFamily="34" charset="0"/>
              </a:defRPr>
            </a:lvl1pPr>
          </a:lstStyle>
          <a:p>
            <a:r>
              <a:rPr lang="de-DE" sz="6000" dirty="0"/>
              <a:t>Mauerwerks-</a:t>
            </a:r>
          </a:p>
          <a:p>
            <a:r>
              <a:rPr lang="de-DE" sz="6000" dirty="0"/>
              <a:t>verbände</a:t>
            </a:r>
          </a:p>
        </p:txBody>
      </p:sp>
    </p:spTree>
    <p:extLst>
      <p:ext uri="{BB962C8B-B14F-4D97-AF65-F5344CB8AC3E}">
        <p14:creationId xmlns:p14="http://schemas.microsoft.com/office/powerpoint/2010/main" val="18458921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4">
            <a:extLst>
              <a:ext uri="{FF2B5EF4-FFF2-40B4-BE49-F238E27FC236}">
                <a16:creationId xmlns:a16="http://schemas.microsoft.com/office/drawing/2014/main" id="{8A59D659-0473-4E39-A11C-F294DC01F38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7" name="Inhaltsplatzhalter 6">
            <a:extLst>
              <a:ext uri="{FF2B5EF4-FFF2-40B4-BE49-F238E27FC236}">
                <a16:creationId xmlns:a16="http://schemas.microsoft.com/office/drawing/2014/main" id="{8EE82936-86F1-4BA1-B2B4-59FDF167F4F7}"/>
              </a:ext>
            </a:extLst>
          </p:cNvPr>
          <p:cNvSpPr>
            <a:spLocks noGrp="1"/>
          </p:cNvSpPr>
          <p:nvPr>
            <p:ph idx="1"/>
          </p:nvPr>
        </p:nvSpPr>
        <p:spPr/>
        <p:txBody>
          <a:bodyPr/>
          <a:lstStyle/>
          <a:p>
            <a:r>
              <a:rPr lang="de-DE" dirty="0"/>
              <a:t>Mauerwerk wird grundsätzlich im Verband erstellt. Dies bedeutet, dass die Steine unter Einhaltung eines Mindest-Überbindemaßes versetzt werden.</a:t>
            </a:r>
          </a:p>
          <a:p>
            <a:r>
              <a:rPr lang="de-DE" dirty="0"/>
              <a:t>Empfehlung: größtmögliche Überbindung, die auch mittige Überbindung (Halbsteinverband) genannt wird</a:t>
            </a:r>
          </a:p>
          <a:p>
            <a:endParaRPr lang="de-DE" dirty="0"/>
          </a:p>
        </p:txBody>
      </p:sp>
      <p:sp>
        <p:nvSpPr>
          <p:cNvPr id="5" name="Rectangle 2"/>
          <p:cNvSpPr>
            <a:spLocks noGrp="1" noChangeArrowheads="1"/>
          </p:cNvSpPr>
          <p:nvPr>
            <p:ph type="title"/>
          </p:nvPr>
        </p:nvSpPr>
        <p:spPr/>
        <p:txBody>
          <a:bodyPr/>
          <a:lstStyle/>
          <a:p>
            <a:r>
              <a:rPr lang="de-DE" altLang="de-DE" dirty="0"/>
              <a:t>Mauerwerksverbände</a:t>
            </a:r>
            <a:endParaRPr lang="en-GB" altLang="de-DE" dirty="0"/>
          </a:p>
        </p:txBody>
      </p:sp>
    </p:spTree>
    <p:extLst>
      <p:ext uri="{BB962C8B-B14F-4D97-AF65-F5344CB8AC3E}">
        <p14:creationId xmlns:p14="http://schemas.microsoft.com/office/powerpoint/2010/main" val="197993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F4CD93-0FDA-4384-A6CF-44C4FB144D3E}"/>
              </a:ext>
            </a:extLst>
          </p:cNvPr>
          <p:cNvSpPr>
            <a:spLocks noGrp="1"/>
          </p:cNvSpPr>
          <p:nvPr>
            <p:ph idx="1"/>
          </p:nvPr>
        </p:nvSpPr>
        <p:spPr>
          <a:xfrm>
            <a:off x="345881" y="1057524"/>
            <a:ext cx="5819567" cy="5119439"/>
          </a:xfrm>
        </p:spPr>
        <p:txBody>
          <a:bodyPr>
            <a:normAutofit/>
          </a:bodyPr>
          <a:lstStyle/>
          <a:p>
            <a:r>
              <a:rPr lang="de-DE" altLang="de-DE" dirty="0"/>
              <a:t>Mauerwerk ist im Verband zu mauern.</a:t>
            </a:r>
          </a:p>
          <a:p>
            <a:r>
              <a:rPr lang="de-DE" altLang="de-DE" dirty="0"/>
              <a:t>Stoß- und Längsfugen übereinander liegender Schichten müssen versetzt sein.</a:t>
            </a:r>
          </a:p>
          <a:p>
            <a:r>
              <a:rPr lang="de-DE" altLang="de-DE" dirty="0"/>
              <a:t>Der Versatz wird durch das Überbindemaß l</a:t>
            </a:r>
            <a:r>
              <a:rPr lang="de-DE" altLang="de-DE" baseline="-25000" dirty="0"/>
              <a:t>ol</a:t>
            </a:r>
            <a:r>
              <a:rPr lang="de-DE" altLang="de-DE" dirty="0"/>
              <a:t> gekennzeichnet.</a:t>
            </a:r>
          </a:p>
          <a:p>
            <a:r>
              <a:rPr lang="de-DE" altLang="de-DE" dirty="0"/>
              <a:t>Je größer l</a:t>
            </a:r>
            <a:r>
              <a:rPr lang="de-DE" altLang="de-DE" baseline="-25000" dirty="0"/>
              <a:t>ol</a:t>
            </a:r>
            <a:r>
              <a:rPr lang="de-DE" altLang="de-DE" dirty="0"/>
              <a:t> ist, um so besser ist die Lastverteilungsmöglichkeit und damit </a:t>
            </a:r>
            <a:br>
              <a:rPr lang="de-DE" altLang="de-DE" dirty="0"/>
            </a:br>
            <a:r>
              <a:rPr lang="de-DE" altLang="de-DE" dirty="0"/>
              <a:t>die Tragfähigkeit des Mauerwerks.</a:t>
            </a:r>
          </a:p>
          <a:p>
            <a:r>
              <a:rPr lang="de-DE" altLang="de-DE" dirty="0"/>
              <a:t>Eine optimale Lastverteilung im Mauerwerk wird durch eine halbsteinige Überbindung                         (l</a:t>
            </a:r>
            <a:r>
              <a:rPr lang="de-DE" altLang="de-DE" baseline="-25000" dirty="0"/>
              <a:t>ol</a:t>
            </a:r>
            <a:r>
              <a:rPr lang="de-DE" altLang="de-DE" dirty="0"/>
              <a:t> = 0,5 ∙ Steinhöhe) erreicht.</a:t>
            </a:r>
          </a:p>
          <a:p>
            <a:endParaRPr lang="de-DE" altLang="de-DE" dirty="0"/>
          </a:p>
          <a:p>
            <a:endParaRPr lang="de-DE" altLang="de-DE" dirty="0"/>
          </a:p>
          <a:p>
            <a:endParaRPr lang="de-DE" altLang="de-DE" sz="800" dirty="0"/>
          </a:p>
          <a:p>
            <a:endParaRPr lang="de-DE" dirty="0"/>
          </a:p>
        </p:txBody>
      </p:sp>
      <p:sp>
        <p:nvSpPr>
          <p:cNvPr id="3" name="Titel 2">
            <a:extLst>
              <a:ext uri="{FF2B5EF4-FFF2-40B4-BE49-F238E27FC236}">
                <a16:creationId xmlns:a16="http://schemas.microsoft.com/office/drawing/2014/main" id="{7F6A564D-6FE7-4CC7-B82B-28FC5BC780D8}"/>
              </a:ext>
            </a:extLst>
          </p:cNvPr>
          <p:cNvSpPr>
            <a:spLocks noGrp="1"/>
          </p:cNvSpPr>
          <p:nvPr>
            <p:ph type="title"/>
          </p:nvPr>
        </p:nvSpPr>
        <p:spPr/>
        <p:txBody>
          <a:bodyPr/>
          <a:lstStyle/>
          <a:p>
            <a:r>
              <a:rPr lang="de-DE" altLang="de-DE" dirty="0"/>
              <a:t>Überbindemaß</a:t>
            </a:r>
            <a:endParaRPr lang="de-DE" dirty="0"/>
          </a:p>
        </p:txBody>
      </p:sp>
      <p:sp>
        <p:nvSpPr>
          <p:cNvPr id="8" name="Fußzeilenplatzhalter 4">
            <a:extLst>
              <a:ext uri="{FF2B5EF4-FFF2-40B4-BE49-F238E27FC236}">
                <a16:creationId xmlns:a16="http://schemas.microsoft.com/office/drawing/2014/main" id="{DF478678-FA36-4FCA-9495-831ECC886E69}"/>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19457" y="1057524"/>
            <a:ext cx="5401067" cy="4931674"/>
          </a:xfrm>
          <a:prstGeom prst="rect">
            <a:avLst/>
          </a:prstGeom>
        </p:spPr>
      </p:pic>
    </p:spTree>
    <p:extLst>
      <p:ext uri="{BB962C8B-B14F-4D97-AF65-F5344CB8AC3E}">
        <p14:creationId xmlns:p14="http://schemas.microsoft.com/office/powerpoint/2010/main" val="41216524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6E26ED3E-8C52-4850-A240-2E88D6B4C6F7}"/>
              </a:ext>
            </a:extLst>
          </p:cNvPr>
          <p:cNvSpPr>
            <a:spLocks noGrp="1"/>
          </p:cNvSpPr>
          <p:nvPr>
            <p:ph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Eine  Verringerung  des  Regelüberbindemaßes von KS XL ist in der statischen Bemessung  der  Wände  zu  berücksichtigen. Das Überbindemaß ist dann in den Ausführungsplänen  anzugeben.  Änderungen  auf der Baustelle sind mit dem Statiker abzustimmen.</a:t>
            </a:r>
          </a:p>
        </p:txBody>
      </p:sp>
      <p:sp>
        <p:nvSpPr>
          <p:cNvPr id="5" name="Titel 4">
            <a:extLst>
              <a:ext uri="{FF2B5EF4-FFF2-40B4-BE49-F238E27FC236}">
                <a16:creationId xmlns:a16="http://schemas.microsoft.com/office/drawing/2014/main" id="{139AEBAB-AF10-4FA2-8FFD-7E498B58224C}"/>
              </a:ext>
            </a:extLst>
          </p:cNvPr>
          <p:cNvSpPr>
            <a:spLocks noGrp="1"/>
          </p:cNvSpPr>
          <p:nvPr>
            <p:ph type="title"/>
          </p:nvPr>
        </p:nvSpPr>
        <p:spPr/>
        <p:txBody>
          <a:bodyPr/>
          <a:lstStyle/>
          <a:p>
            <a:r>
              <a:rPr lang="de-DE" altLang="de-DE" dirty="0"/>
              <a:t>Überbindemaß</a:t>
            </a:r>
            <a:endParaRPr lang="de-DE" dirty="0"/>
          </a:p>
        </p:txBody>
      </p:sp>
      <p:sp>
        <p:nvSpPr>
          <p:cNvPr id="6" name="Fußzeilenplatzhalter 4">
            <a:extLst>
              <a:ext uri="{FF2B5EF4-FFF2-40B4-BE49-F238E27FC236}">
                <a16:creationId xmlns:a16="http://schemas.microsoft.com/office/drawing/2014/main" id="{3DEBEB87-84BB-4EC7-B3BD-C05CD2D959E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7335" y="1057524"/>
            <a:ext cx="11411735" cy="3575311"/>
          </a:xfrm>
          <a:prstGeom prst="rect">
            <a:avLst/>
          </a:prstGeom>
        </p:spPr>
      </p:pic>
    </p:spTree>
    <p:extLst>
      <p:ext uri="{BB962C8B-B14F-4D97-AF65-F5344CB8AC3E}">
        <p14:creationId xmlns:p14="http://schemas.microsoft.com/office/powerpoint/2010/main" val="27099217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6E26ED3E-8C52-4850-A240-2E88D6B4C6F7}"/>
              </a:ext>
            </a:extLst>
          </p:cNvPr>
          <p:cNvSpPr>
            <a:spLocks noGrp="1"/>
          </p:cNvSpPr>
          <p:nvPr>
            <p:ph idx="1"/>
          </p:nvPr>
        </p:nvSpPr>
        <p:spPr/>
        <p:txBody>
          <a:bodyPr/>
          <a:lstStyle/>
          <a:p>
            <a:r>
              <a:rPr lang="de-DE" dirty="0"/>
              <a:t>a) Regelüberbindemaße l</a:t>
            </a:r>
            <a:r>
              <a:rPr lang="de-DE" baseline="-25000" dirty="0"/>
              <a:t>ol</a:t>
            </a:r>
            <a:r>
              <a:rPr lang="de-DE" dirty="0"/>
              <a:t> nach DIN EN 1996-1-1/NA und b) Mindestüberbindemaße bei KS XL</a:t>
            </a:r>
          </a:p>
        </p:txBody>
      </p:sp>
      <p:sp>
        <p:nvSpPr>
          <p:cNvPr id="5" name="Titel 4">
            <a:extLst>
              <a:ext uri="{FF2B5EF4-FFF2-40B4-BE49-F238E27FC236}">
                <a16:creationId xmlns:a16="http://schemas.microsoft.com/office/drawing/2014/main" id="{139AEBAB-AF10-4FA2-8FFD-7E498B58224C}"/>
              </a:ext>
            </a:extLst>
          </p:cNvPr>
          <p:cNvSpPr>
            <a:spLocks noGrp="1"/>
          </p:cNvSpPr>
          <p:nvPr>
            <p:ph type="title"/>
          </p:nvPr>
        </p:nvSpPr>
        <p:spPr/>
        <p:txBody>
          <a:bodyPr/>
          <a:lstStyle/>
          <a:p>
            <a:r>
              <a:rPr lang="de-DE" altLang="de-DE" dirty="0"/>
              <a:t>Überbindemaß</a:t>
            </a:r>
            <a:endParaRPr lang="de-DE" dirty="0"/>
          </a:p>
        </p:txBody>
      </p:sp>
      <p:sp>
        <p:nvSpPr>
          <p:cNvPr id="7" name="Fußzeilenplatzhalter 4">
            <a:extLst>
              <a:ext uri="{FF2B5EF4-FFF2-40B4-BE49-F238E27FC236}">
                <a16:creationId xmlns:a16="http://schemas.microsoft.com/office/drawing/2014/main" id="{6126D2C2-2687-48EE-8F8D-DC0BD06E00D7}"/>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28272" y="1607724"/>
            <a:ext cx="11411735" cy="3194310"/>
          </a:xfrm>
          <a:prstGeom prst="rect">
            <a:avLst/>
          </a:prstGeom>
        </p:spPr>
      </p:pic>
    </p:spTree>
    <p:extLst>
      <p:ext uri="{BB962C8B-B14F-4D97-AF65-F5344CB8AC3E}">
        <p14:creationId xmlns:p14="http://schemas.microsoft.com/office/powerpoint/2010/main" val="2540543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6E26ED3E-8C52-4850-A240-2E88D6B4C6F7}"/>
              </a:ext>
            </a:extLst>
          </p:cNvPr>
          <p:cNvSpPr>
            <a:spLocks noGrp="1"/>
          </p:cNvSpPr>
          <p:nvPr>
            <p:ph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Eine  Verringerung  des  Regelüberbindemaßes von KS XL ist in der statischen Bemessung  der  Wände  zu  berücksichtigen. Das Überbindemaß ist dann in den Ausführungsplänen  anzugeben.  Änderungen  auf der Baustelle sind mit dem Statiker abzustimmen.</a:t>
            </a:r>
          </a:p>
        </p:txBody>
      </p:sp>
      <p:sp>
        <p:nvSpPr>
          <p:cNvPr id="5" name="Titel 4">
            <a:extLst>
              <a:ext uri="{FF2B5EF4-FFF2-40B4-BE49-F238E27FC236}">
                <a16:creationId xmlns:a16="http://schemas.microsoft.com/office/drawing/2014/main" id="{139AEBAB-AF10-4FA2-8FFD-7E498B58224C}"/>
              </a:ext>
            </a:extLst>
          </p:cNvPr>
          <p:cNvSpPr>
            <a:spLocks noGrp="1"/>
          </p:cNvSpPr>
          <p:nvPr>
            <p:ph type="title"/>
          </p:nvPr>
        </p:nvSpPr>
        <p:spPr/>
        <p:txBody>
          <a:bodyPr/>
          <a:lstStyle/>
          <a:p>
            <a:r>
              <a:rPr lang="de-DE" dirty="0"/>
              <a:t>Mauern im Verband</a:t>
            </a:r>
          </a:p>
        </p:txBody>
      </p:sp>
      <p:pic>
        <p:nvPicPr>
          <p:cNvPr id="7" name="Grafik 6">
            <a:extLst>
              <a:ext uri="{FF2B5EF4-FFF2-40B4-BE49-F238E27FC236}">
                <a16:creationId xmlns:a16="http://schemas.microsoft.com/office/drawing/2014/main" id="{98ED4782-B1CD-4F55-949C-7531C45D86F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3483" y="1137813"/>
            <a:ext cx="11405520" cy="3573363"/>
          </a:xfrm>
          <a:prstGeom prst="rect">
            <a:avLst/>
          </a:prstGeom>
        </p:spPr>
      </p:pic>
      <p:sp>
        <p:nvSpPr>
          <p:cNvPr id="11" name="Fußzeilenplatzhalter 4">
            <a:extLst>
              <a:ext uri="{FF2B5EF4-FFF2-40B4-BE49-F238E27FC236}">
                <a16:creationId xmlns:a16="http://schemas.microsoft.com/office/drawing/2014/main" id="{CE4CDB41-4C3F-4259-BA70-3B9E44EFE9B4}"/>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 Mauerwerk</a:t>
            </a:r>
          </a:p>
        </p:txBody>
      </p:sp>
    </p:spTree>
    <p:extLst>
      <p:ext uri="{BB962C8B-B14F-4D97-AF65-F5344CB8AC3E}">
        <p14:creationId xmlns:p14="http://schemas.microsoft.com/office/powerpoint/2010/main" val="37577262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BFEA4E8-530E-48C1-88AD-167CF2C0DE86}"/>
              </a:ext>
            </a:extLst>
          </p:cNvPr>
          <p:cNvSpPr>
            <a:spLocks noGrp="1"/>
          </p:cNvSpPr>
          <p:nvPr>
            <p:ph idx="1"/>
          </p:nvPr>
        </p:nvSpPr>
        <p:spPr/>
        <p:txBody>
          <a:bodyPr/>
          <a:lstStyle/>
          <a:p>
            <a:r>
              <a:rPr lang="de-DE" dirty="0"/>
              <a:t>Bei Mauerwerk unterscheidet man zwischen zwei Arten von Mauerwerk</a:t>
            </a:r>
          </a:p>
          <a:p>
            <a:pPr lvl="1"/>
            <a:r>
              <a:rPr lang="de-DE" dirty="0"/>
              <a:t>Einsteinmauerwerk</a:t>
            </a:r>
          </a:p>
          <a:p>
            <a:pPr lvl="1"/>
            <a:r>
              <a:rPr lang="de-DE" dirty="0"/>
              <a:t>Verbandsmauerwerk</a:t>
            </a:r>
          </a:p>
          <a:p>
            <a:pPr lvl="1"/>
            <a:endParaRPr lang="de-DE" dirty="0"/>
          </a:p>
        </p:txBody>
      </p:sp>
      <p:sp>
        <p:nvSpPr>
          <p:cNvPr id="5" name="Rectangle 2"/>
          <p:cNvSpPr>
            <a:spLocks noGrp="1" noChangeArrowheads="1"/>
          </p:cNvSpPr>
          <p:nvPr>
            <p:ph type="title"/>
          </p:nvPr>
        </p:nvSpPr>
        <p:spPr/>
        <p:txBody>
          <a:bodyPr/>
          <a:lstStyle/>
          <a:p>
            <a:r>
              <a:rPr lang="de-DE" altLang="de-DE" dirty="0"/>
              <a:t>Mauerwerksverbände</a:t>
            </a:r>
            <a:endParaRPr lang="en-GB" altLang="de-DE" dirty="0"/>
          </a:p>
        </p:txBody>
      </p:sp>
      <p:sp>
        <p:nvSpPr>
          <p:cNvPr id="10" name="Fußzeilenplatzhalter 4">
            <a:extLst>
              <a:ext uri="{FF2B5EF4-FFF2-40B4-BE49-F238E27FC236}">
                <a16:creationId xmlns:a16="http://schemas.microsoft.com/office/drawing/2014/main" id="{2601189E-B51F-45B2-AE21-F8981E74A9C0}"/>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3" name="Rechteck 2"/>
          <p:cNvSpPr/>
          <p:nvPr/>
        </p:nvSpPr>
        <p:spPr>
          <a:xfrm>
            <a:off x="3167448" y="3970638"/>
            <a:ext cx="453081" cy="205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3105665" y="3855308"/>
            <a:ext cx="2595779" cy="568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1" name="Grafik 10">
            <a:extLst>
              <a:ext uri="{FF2B5EF4-FFF2-40B4-BE49-F238E27FC236}">
                <a16:creationId xmlns:a16="http://schemas.microsoft.com/office/drawing/2014/main" id="{73CF05D4-85EA-43E3-9F88-4E4AD6C9CD88}"/>
              </a:ext>
            </a:extLst>
          </p:cNvPr>
          <p:cNvPicPr>
            <a:picLocks noChangeAspect="1"/>
          </p:cNvPicPr>
          <p:nvPr/>
        </p:nvPicPr>
        <p:blipFill>
          <a:blip r:embed="rId3"/>
          <a:stretch>
            <a:fillRect/>
          </a:stretch>
        </p:blipFill>
        <p:spPr>
          <a:xfrm>
            <a:off x="447757" y="2044457"/>
            <a:ext cx="11372767" cy="4020207"/>
          </a:xfrm>
          <a:prstGeom prst="rect">
            <a:avLst/>
          </a:prstGeom>
        </p:spPr>
      </p:pic>
      <p:pic>
        <p:nvPicPr>
          <p:cNvPr id="8" name="Grafik 7"/>
          <p:cNvPicPr>
            <a:picLocks noChangeAspect="1"/>
          </p:cNvPicPr>
          <p:nvPr/>
        </p:nvPicPr>
        <p:blipFill rotWithShape="1">
          <a:blip r:embed="rId4" cstate="screen">
            <a:extLst>
              <a:ext uri="{28A0092B-C50C-407E-A947-70E740481C1C}">
                <a14:useLocalDpi xmlns:a14="http://schemas.microsoft.com/office/drawing/2010/main"/>
              </a:ext>
            </a:extLst>
          </a:blip>
          <a:srcRect l="3714" r="50366"/>
          <a:stretch/>
        </p:blipFill>
        <p:spPr>
          <a:xfrm>
            <a:off x="1543050" y="2043464"/>
            <a:ext cx="3190875" cy="4021200"/>
          </a:xfrm>
          <a:prstGeom prst="rect">
            <a:avLst/>
          </a:prstGeom>
        </p:spPr>
      </p:pic>
      <p:pic>
        <p:nvPicPr>
          <p:cNvPr id="14" name="Grafik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83203" y="2043464"/>
            <a:ext cx="4844201" cy="4021200"/>
          </a:xfrm>
          <a:prstGeom prst="rect">
            <a:avLst/>
          </a:prstGeom>
        </p:spPr>
      </p:pic>
    </p:spTree>
    <p:extLst>
      <p:ext uri="{BB962C8B-B14F-4D97-AF65-F5344CB8AC3E}">
        <p14:creationId xmlns:p14="http://schemas.microsoft.com/office/powerpoint/2010/main" val="23415371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F6AF2599-A495-4E52-A61B-E79941214777}"/>
              </a:ext>
            </a:extLst>
          </p:cNvPr>
          <p:cNvSpPr>
            <a:spLocks noGrp="1"/>
          </p:cNvSpPr>
          <p:nvPr>
            <p:ph idx="1"/>
          </p:nvPr>
        </p:nvSpPr>
        <p:spPr/>
        <p:txBody>
          <a:bodyPr/>
          <a:lstStyle/>
          <a:p>
            <a:r>
              <a:rPr lang="de-DE" dirty="0"/>
              <a:t>Einsteinmauerwerk = eine Steinreihe pro Schicht.</a:t>
            </a:r>
          </a:p>
          <a:p>
            <a:r>
              <a:rPr lang="de-DE" dirty="0"/>
              <a:t>Die Wanddicke entspricht der Steinbreite oder der Steinlänge.</a:t>
            </a:r>
          </a:p>
          <a:p>
            <a:r>
              <a:rPr lang="de-DE" dirty="0"/>
              <a:t>Einhaltung des Überbindemaßes ist nur in Wandlängsrichtung zu beachten.</a:t>
            </a:r>
          </a:p>
          <a:p>
            <a:r>
              <a:rPr lang="de-DE" dirty="0"/>
              <a:t>Für jede Wanddicke gibt es Produkte für Einsteinmauerwerk an</a:t>
            </a:r>
          </a:p>
          <a:p>
            <a:r>
              <a:rPr lang="de-DE" dirty="0"/>
              <a:t>Die regionalen Liefer- und Produktprogramme sind zu beachten.</a:t>
            </a:r>
          </a:p>
          <a:p>
            <a:endParaRPr lang="de-DE" dirty="0"/>
          </a:p>
          <a:p>
            <a:endParaRPr lang="de-DE" dirty="0"/>
          </a:p>
        </p:txBody>
      </p:sp>
      <p:sp>
        <p:nvSpPr>
          <p:cNvPr id="5" name="Rectangle 2"/>
          <p:cNvSpPr>
            <a:spLocks noGrp="1" noChangeArrowheads="1"/>
          </p:cNvSpPr>
          <p:nvPr>
            <p:ph type="title"/>
          </p:nvPr>
        </p:nvSpPr>
        <p:spPr/>
        <p:txBody>
          <a:bodyPr/>
          <a:lstStyle/>
          <a:p>
            <a:r>
              <a:rPr lang="de-DE" altLang="de-DE" dirty="0"/>
              <a:t>Einsteinmauerwerk</a:t>
            </a:r>
            <a:endParaRPr lang="en-GB" altLang="de-DE" dirty="0"/>
          </a:p>
        </p:txBody>
      </p:sp>
      <p:sp>
        <p:nvSpPr>
          <p:cNvPr id="3" name="Rechteck 2"/>
          <p:cNvSpPr/>
          <p:nvPr/>
        </p:nvSpPr>
        <p:spPr>
          <a:xfrm>
            <a:off x="3167448" y="3970638"/>
            <a:ext cx="453081" cy="2059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Rechteck 3"/>
          <p:cNvSpPr/>
          <p:nvPr/>
        </p:nvSpPr>
        <p:spPr>
          <a:xfrm>
            <a:off x="3105665" y="3855308"/>
            <a:ext cx="2595779" cy="568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Fußzeilenplatzhalter 4">
            <a:extLst>
              <a:ext uri="{FF2B5EF4-FFF2-40B4-BE49-F238E27FC236}">
                <a16:creationId xmlns:a16="http://schemas.microsoft.com/office/drawing/2014/main" id="{BE4C22CF-3301-488D-BA2D-416EE9DB0DD4}"/>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55389" y="1057524"/>
            <a:ext cx="5965137" cy="3451907"/>
          </a:xfrm>
          <a:prstGeom prst="rect">
            <a:avLst/>
          </a:prstGeom>
        </p:spPr>
      </p:pic>
    </p:spTree>
    <p:extLst>
      <p:ext uri="{BB962C8B-B14F-4D97-AF65-F5344CB8AC3E}">
        <p14:creationId xmlns:p14="http://schemas.microsoft.com/office/powerpoint/2010/main" val="194547298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11EC9C65-FAA1-4439-92A4-0F18C41D8EC3}"/>
              </a:ext>
            </a:extLst>
          </p:cNvPr>
          <p:cNvSpPr>
            <a:spLocks noGrp="1"/>
          </p:cNvSpPr>
          <p:nvPr>
            <p:ph idx="1"/>
          </p:nvPr>
        </p:nvSpPr>
        <p:spPr/>
        <p:txBody>
          <a:bodyPr/>
          <a:lstStyle/>
          <a:p>
            <a:r>
              <a:rPr lang="de-DE" dirty="0"/>
              <a:t>Ecke einer 11,5 cm dicken Wand mit 2 DF Steinen</a:t>
            </a:r>
          </a:p>
          <a:p>
            <a:endParaRPr lang="de-DE" dirty="0"/>
          </a:p>
        </p:txBody>
      </p:sp>
      <p:sp>
        <p:nvSpPr>
          <p:cNvPr id="5" name="Titel 4">
            <a:extLst>
              <a:ext uri="{FF2B5EF4-FFF2-40B4-BE49-F238E27FC236}">
                <a16:creationId xmlns:a16="http://schemas.microsoft.com/office/drawing/2014/main" id="{A03A392F-3E73-4029-AE89-5FD9041E54C7}"/>
              </a:ext>
            </a:extLst>
          </p:cNvPr>
          <p:cNvSpPr>
            <a:spLocks noGrp="1"/>
          </p:cNvSpPr>
          <p:nvPr>
            <p:ph type="title"/>
          </p:nvPr>
        </p:nvSpPr>
        <p:spPr/>
        <p:txBody>
          <a:bodyPr/>
          <a:lstStyle/>
          <a:p>
            <a:r>
              <a:rPr lang="de-DE" altLang="de-DE" dirty="0"/>
              <a:t>Ecklösungen bei Einsteinmauerwerk</a:t>
            </a:r>
            <a:endParaRPr lang="de-DE" dirty="0"/>
          </a:p>
        </p:txBody>
      </p:sp>
      <p:sp>
        <p:nvSpPr>
          <p:cNvPr id="7" name="Inhaltsplatzhalter 6">
            <a:extLst>
              <a:ext uri="{FF2B5EF4-FFF2-40B4-BE49-F238E27FC236}">
                <a16:creationId xmlns:a16="http://schemas.microsoft.com/office/drawing/2014/main" id="{3A1819A1-F439-409B-AF47-72CDF0620B98}"/>
              </a:ext>
            </a:extLst>
          </p:cNvPr>
          <p:cNvSpPr>
            <a:spLocks noGrp="1"/>
          </p:cNvSpPr>
          <p:nvPr>
            <p:ph idx="10"/>
          </p:nvPr>
        </p:nvSpPr>
        <p:spPr/>
        <p:txBody>
          <a:bodyPr/>
          <a:lstStyle/>
          <a:p>
            <a:r>
              <a:rPr lang="de-DE" dirty="0"/>
              <a:t>Ecke einer 17,5 cm dicken Wand mit 3 DF Steinen</a:t>
            </a:r>
          </a:p>
          <a:p>
            <a:endParaRPr lang="de-DE" dirty="0"/>
          </a:p>
        </p:txBody>
      </p:sp>
      <p:sp>
        <p:nvSpPr>
          <p:cNvPr id="8" name="Fußzeilenplatzhalter 4">
            <a:extLst>
              <a:ext uri="{FF2B5EF4-FFF2-40B4-BE49-F238E27FC236}">
                <a16:creationId xmlns:a16="http://schemas.microsoft.com/office/drawing/2014/main" id="{13F4790D-3D10-4BAE-878B-420C45002741}"/>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9" name="Grafik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134" y="1508753"/>
            <a:ext cx="5163612" cy="4424400"/>
          </a:xfrm>
          <a:prstGeom prst="rect">
            <a:avLst/>
          </a:prstGeom>
        </p:spPr>
      </p:pic>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63659" y="1508753"/>
            <a:ext cx="5160369" cy="4424400"/>
          </a:xfrm>
          <a:prstGeom prst="rect">
            <a:avLst/>
          </a:prstGeom>
        </p:spPr>
      </p:pic>
    </p:spTree>
    <p:extLst>
      <p:ext uri="{BB962C8B-B14F-4D97-AF65-F5344CB8AC3E}">
        <p14:creationId xmlns:p14="http://schemas.microsoft.com/office/powerpoint/2010/main" val="338943347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11EC9C65-FAA1-4439-92A4-0F18C41D8EC3}"/>
              </a:ext>
            </a:extLst>
          </p:cNvPr>
          <p:cNvSpPr>
            <a:spLocks noGrp="1"/>
          </p:cNvSpPr>
          <p:nvPr>
            <p:ph idx="1"/>
          </p:nvPr>
        </p:nvSpPr>
        <p:spPr/>
        <p:txBody>
          <a:bodyPr/>
          <a:lstStyle/>
          <a:p>
            <a:r>
              <a:rPr lang="de-DE" dirty="0"/>
              <a:t>Ecke einer 24 cm dicken Wand mit 3 DF  und 2 DF Steinen</a:t>
            </a:r>
          </a:p>
          <a:p>
            <a:endParaRPr lang="de-DE" dirty="0"/>
          </a:p>
        </p:txBody>
      </p:sp>
      <p:sp>
        <p:nvSpPr>
          <p:cNvPr id="5" name="Titel 4">
            <a:extLst>
              <a:ext uri="{FF2B5EF4-FFF2-40B4-BE49-F238E27FC236}">
                <a16:creationId xmlns:a16="http://schemas.microsoft.com/office/drawing/2014/main" id="{A03A392F-3E73-4029-AE89-5FD9041E54C7}"/>
              </a:ext>
            </a:extLst>
          </p:cNvPr>
          <p:cNvSpPr>
            <a:spLocks noGrp="1"/>
          </p:cNvSpPr>
          <p:nvPr>
            <p:ph type="title"/>
          </p:nvPr>
        </p:nvSpPr>
        <p:spPr/>
        <p:txBody>
          <a:bodyPr/>
          <a:lstStyle/>
          <a:p>
            <a:r>
              <a:rPr lang="de-DE" altLang="de-DE" dirty="0"/>
              <a:t>Ecklösungen bei Einsteinmauerwerk</a:t>
            </a:r>
            <a:endParaRPr lang="de-DE" dirty="0"/>
          </a:p>
        </p:txBody>
      </p:sp>
      <p:sp>
        <p:nvSpPr>
          <p:cNvPr id="7" name="Inhaltsplatzhalter 6">
            <a:extLst>
              <a:ext uri="{FF2B5EF4-FFF2-40B4-BE49-F238E27FC236}">
                <a16:creationId xmlns:a16="http://schemas.microsoft.com/office/drawing/2014/main" id="{3A1819A1-F439-409B-AF47-72CDF0620B98}"/>
              </a:ext>
            </a:extLst>
          </p:cNvPr>
          <p:cNvSpPr>
            <a:spLocks noGrp="1"/>
          </p:cNvSpPr>
          <p:nvPr>
            <p:ph idx="10"/>
          </p:nvPr>
        </p:nvSpPr>
        <p:spPr/>
        <p:txBody>
          <a:bodyPr/>
          <a:lstStyle/>
          <a:p>
            <a:r>
              <a:rPr lang="de-DE" dirty="0"/>
              <a:t>Ecke einer 24 cm dicken Wand mit 3 DF  und Teilsteinen</a:t>
            </a:r>
          </a:p>
          <a:p>
            <a:endParaRPr lang="de-DE" dirty="0"/>
          </a:p>
        </p:txBody>
      </p:sp>
      <p:sp>
        <p:nvSpPr>
          <p:cNvPr id="8" name="Fußzeilenplatzhalter 4">
            <a:extLst>
              <a:ext uri="{FF2B5EF4-FFF2-40B4-BE49-F238E27FC236}">
                <a16:creationId xmlns:a16="http://schemas.microsoft.com/office/drawing/2014/main" id="{46C5D866-EBAE-4F07-B1FE-EC15005F1188}"/>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3410" y="1758801"/>
            <a:ext cx="3555060" cy="4269600"/>
          </a:xfrm>
          <a:prstGeom prst="rect">
            <a:avLst/>
          </a:prstGeom>
        </p:spPr>
      </p:pic>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67935" y="1758801"/>
            <a:ext cx="3554305" cy="4269600"/>
          </a:xfrm>
          <a:prstGeom prst="rect">
            <a:avLst/>
          </a:prstGeom>
        </p:spPr>
      </p:pic>
    </p:spTree>
    <p:extLst>
      <p:ext uri="{BB962C8B-B14F-4D97-AF65-F5344CB8AC3E}">
        <p14:creationId xmlns:p14="http://schemas.microsoft.com/office/powerpoint/2010/main" val="122510218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11EC9C65-FAA1-4439-92A4-0F18C41D8EC3}"/>
              </a:ext>
            </a:extLst>
          </p:cNvPr>
          <p:cNvSpPr>
            <a:spLocks noGrp="1"/>
          </p:cNvSpPr>
          <p:nvPr>
            <p:ph idx="1"/>
          </p:nvPr>
        </p:nvSpPr>
        <p:spPr/>
        <p:txBody>
          <a:bodyPr/>
          <a:lstStyle/>
          <a:p>
            <a:r>
              <a:rPr lang="de-DE" dirty="0"/>
              <a:t>Ecke einer 24 cm dicken Wand mit 4 DF und halben Steinen</a:t>
            </a:r>
          </a:p>
          <a:p>
            <a:endParaRPr lang="de-DE" dirty="0"/>
          </a:p>
        </p:txBody>
      </p:sp>
      <p:sp>
        <p:nvSpPr>
          <p:cNvPr id="5" name="Titel 4">
            <a:extLst>
              <a:ext uri="{FF2B5EF4-FFF2-40B4-BE49-F238E27FC236}">
                <a16:creationId xmlns:a16="http://schemas.microsoft.com/office/drawing/2014/main" id="{A03A392F-3E73-4029-AE89-5FD9041E54C7}"/>
              </a:ext>
            </a:extLst>
          </p:cNvPr>
          <p:cNvSpPr>
            <a:spLocks noGrp="1"/>
          </p:cNvSpPr>
          <p:nvPr>
            <p:ph type="title"/>
          </p:nvPr>
        </p:nvSpPr>
        <p:spPr/>
        <p:txBody>
          <a:bodyPr/>
          <a:lstStyle/>
          <a:p>
            <a:r>
              <a:rPr lang="de-DE" altLang="de-DE" dirty="0"/>
              <a:t>Ecklösungen bei Einsteinmauerwerk</a:t>
            </a:r>
            <a:endParaRPr lang="de-DE" dirty="0"/>
          </a:p>
        </p:txBody>
      </p:sp>
      <p:sp>
        <p:nvSpPr>
          <p:cNvPr id="7" name="Inhaltsplatzhalter 6">
            <a:extLst>
              <a:ext uri="{FF2B5EF4-FFF2-40B4-BE49-F238E27FC236}">
                <a16:creationId xmlns:a16="http://schemas.microsoft.com/office/drawing/2014/main" id="{3A1819A1-F439-409B-AF47-72CDF0620B98}"/>
              </a:ext>
            </a:extLst>
          </p:cNvPr>
          <p:cNvSpPr>
            <a:spLocks noGrp="1"/>
          </p:cNvSpPr>
          <p:nvPr>
            <p:ph idx="10"/>
          </p:nvPr>
        </p:nvSpPr>
        <p:spPr/>
        <p:txBody>
          <a:bodyPr/>
          <a:lstStyle/>
          <a:p>
            <a:r>
              <a:rPr lang="de-DE" dirty="0"/>
              <a:t>Ecke einer 24 cm dicken Wand mit 8 DF und halben Steinen</a:t>
            </a:r>
          </a:p>
          <a:p>
            <a:endParaRPr lang="de-DE" dirty="0"/>
          </a:p>
        </p:txBody>
      </p:sp>
      <p:sp>
        <p:nvSpPr>
          <p:cNvPr id="8" name="Fußzeilenplatzhalter 4">
            <a:extLst>
              <a:ext uri="{FF2B5EF4-FFF2-40B4-BE49-F238E27FC236}">
                <a16:creationId xmlns:a16="http://schemas.microsoft.com/office/drawing/2014/main" id="{832DCE5A-DC46-4316-935F-F0749A761B1B}"/>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3136" y="1757805"/>
            <a:ext cx="3444935" cy="4320000"/>
          </a:xfrm>
          <a:prstGeom prst="rect">
            <a:avLst/>
          </a:prstGeom>
        </p:spPr>
      </p:pic>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18334" y="1757805"/>
            <a:ext cx="3446502" cy="4320000"/>
          </a:xfrm>
          <a:prstGeom prst="rect">
            <a:avLst/>
          </a:prstGeom>
        </p:spPr>
      </p:pic>
    </p:spTree>
    <p:extLst>
      <p:ext uri="{BB962C8B-B14F-4D97-AF65-F5344CB8AC3E}">
        <p14:creationId xmlns:p14="http://schemas.microsoft.com/office/powerpoint/2010/main" val="20704991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11EC9C65-FAA1-4439-92A4-0F18C41D8EC3}"/>
              </a:ext>
            </a:extLst>
          </p:cNvPr>
          <p:cNvSpPr>
            <a:spLocks noGrp="1"/>
          </p:cNvSpPr>
          <p:nvPr>
            <p:ph idx="1"/>
          </p:nvPr>
        </p:nvSpPr>
        <p:spPr/>
        <p:txBody>
          <a:bodyPr/>
          <a:lstStyle/>
          <a:p>
            <a:r>
              <a:rPr lang="de-DE" dirty="0"/>
              <a:t>Ecke einer 30 cm dicken Wand mit 5 DF (300) und halben und dreiviertel Steinen</a:t>
            </a:r>
          </a:p>
          <a:p>
            <a:endParaRPr lang="de-DE" dirty="0"/>
          </a:p>
        </p:txBody>
      </p:sp>
      <p:sp>
        <p:nvSpPr>
          <p:cNvPr id="5" name="Titel 4">
            <a:extLst>
              <a:ext uri="{FF2B5EF4-FFF2-40B4-BE49-F238E27FC236}">
                <a16:creationId xmlns:a16="http://schemas.microsoft.com/office/drawing/2014/main" id="{A03A392F-3E73-4029-AE89-5FD9041E54C7}"/>
              </a:ext>
            </a:extLst>
          </p:cNvPr>
          <p:cNvSpPr>
            <a:spLocks noGrp="1"/>
          </p:cNvSpPr>
          <p:nvPr>
            <p:ph type="title"/>
          </p:nvPr>
        </p:nvSpPr>
        <p:spPr/>
        <p:txBody>
          <a:bodyPr/>
          <a:lstStyle/>
          <a:p>
            <a:r>
              <a:rPr lang="de-DE" altLang="de-DE" dirty="0"/>
              <a:t>Ecklösungen bei Einsteinmauerwerk</a:t>
            </a:r>
            <a:endParaRPr lang="de-DE" dirty="0"/>
          </a:p>
        </p:txBody>
      </p:sp>
      <p:sp>
        <p:nvSpPr>
          <p:cNvPr id="7" name="Inhaltsplatzhalter 6">
            <a:extLst>
              <a:ext uri="{FF2B5EF4-FFF2-40B4-BE49-F238E27FC236}">
                <a16:creationId xmlns:a16="http://schemas.microsoft.com/office/drawing/2014/main" id="{3A1819A1-F439-409B-AF47-72CDF0620B98}"/>
              </a:ext>
            </a:extLst>
          </p:cNvPr>
          <p:cNvSpPr>
            <a:spLocks noGrp="1"/>
          </p:cNvSpPr>
          <p:nvPr>
            <p:ph idx="10"/>
          </p:nvPr>
        </p:nvSpPr>
        <p:spPr/>
        <p:txBody>
          <a:bodyPr/>
          <a:lstStyle/>
          <a:p>
            <a:r>
              <a:rPr lang="de-DE" dirty="0"/>
              <a:t>Ecke einer 30 cm dicken Wand mit 10 DF (300) und halben und dreiviertel Steinen</a:t>
            </a:r>
          </a:p>
          <a:p>
            <a:endParaRPr lang="de-DE" dirty="0"/>
          </a:p>
        </p:txBody>
      </p:sp>
      <p:sp>
        <p:nvSpPr>
          <p:cNvPr id="8" name="Fußzeilenplatzhalter 4">
            <a:extLst>
              <a:ext uri="{FF2B5EF4-FFF2-40B4-BE49-F238E27FC236}">
                <a16:creationId xmlns:a16="http://schemas.microsoft.com/office/drawing/2014/main" id="{CD1B4693-8240-4BBD-8639-AB5904AD5901}"/>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2468" y="1695450"/>
            <a:ext cx="3596943" cy="4320000"/>
          </a:xfrm>
          <a:prstGeom prst="rect">
            <a:avLst/>
          </a:prstGeom>
        </p:spPr>
      </p:pic>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6954" y="1695450"/>
            <a:ext cx="3596981" cy="4320000"/>
          </a:xfrm>
          <a:prstGeom prst="rect">
            <a:avLst/>
          </a:prstGeom>
        </p:spPr>
      </p:pic>
    </p:spTree>
    <p:extLst>
      <p:ext uri="{BB962C8B-B14F-4D97-AF65-F5344CB8AC3E}">
        <p14:creationId xmlns:p14="http://schemas.microsoft.com/office/powerpoint/2010/main" val="33868279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11EC9C65-FAA1-4439-92A4-0F18C41D8EC3}"/>
              </a:ext>
            </a:extLst>
          </p:cNvPr>
          <p:cNvSpPr>
            <a:spLocks noGrp="1"/>
          </p:cNvSpPr>
          <p:nvPr>
            <p:ph idx="1"/>
          </p:nvPr>
        </p:nvSpPr>
        <p:spPr/>
        <p:txBody>
          <a:bodyPr/>
          <a:lstStyle/>
          <a:p>
            <a:r>
              <a:rPr lang="de-DE" dirty="0"/>
              <a:t>Ecke einer 36,5 cm dicken Wand mit 6 DF (365) und halben Steinen</a:t>
            </a:r>
          </a:p>
          <a:p>
            <a:endParaRPr lang="de-DE" dirty="0"/>
          </a:p>
        </p:txBody>
      </p:sp>
      <p:sp>
        <p:nvSpPr>
          <p:cNvPr id="5" name="Titel 4">
            <a:extLst>
              <a:ext uri="{FF2B5EF4-FFF2-40B4-BE49-F238E27FC236}">
                <a16:creationId xmlns:a16="http://schemas.microsoft.com/office/drawing/2014/main" id="{A03A392F-3E73-4029-AE89-5FD9041E54C7}"/>
              </a:ext>
            </a:extLst>
          </p:cNvPr>
          <p:cNvSpPr>
            <a:spLocks noGrp="1"/>
          </p:cNvSpPr>
          <p:nvPr>
            <p:ph type="title"/>
          </p:nvPr>
        </p:nvSpPr>
        <p:spPr/>
        <p:txBody>
          <a:bodyPr/>
          <a:lstStyle/>
          <a:p>
            <a:r>
              <a:rPr lang="de-DE" altLang="de-DE" dirty="0"/>
              <a:t>Ecklösungen bei Einsteinmauerwerk</a:t>
            </a:r>
            <a:endParaRPr lang="de-DE" dirty="0"/>
          </a:p>
        </p:txBody>
      </p:sp>
      <p:sp>
        <p:nvSpPr>
          <p:cNvPr id="7" name="Inhaltsplatzhalter 6">
            <a:extLst>
              <a:ext uri="{FF2B5EF4-FFF2-40B4-BE49-F238E27FC236}">
                <a16:creationId xmlns:a16="http://schemas.microsoft.com/office/drawing/2014/main" id="{3A1819A1-F439-409B-AF47-72CDF0620B98}"/>
              </a:ext>
            </a:extLst>
          </p:cNvPr>
          <p:cNvSpPr>
            <a:spLocks noGrp="1"/>
          </p:cNvSpPr>
          <p:nvPr>
            <p:ph idx="10"/>
          </p:nvPr>
        </p:nvSpPr>
        <p:spPr/>
        <p:txBody>
          <a:bodyPr/>
          <a:lstStyle/>
          <a:p>
            <a:r>
              <a:rPr lang="de-DE" dirty="0"/>
              <a:t>Ecke einer 36,5 cm dicken Wand mit 12 DF (365) und halben Steinen</a:t>
            </a:r>
          </a:p>
          <a:p>
            <a:endParaRPr lang="de-DE" dirty="0"/>
          </a:p>
        </p:txBody>
      </p:sp>
      <p:sp>
        <p:nvSpPr>
          <p:cNvPr id="8" name="Fußzeilenplatzhalter 4">
            <a:extLst>
              <a:ext uri="{FF2B5EF4-FFF2-40B4-BE49-F238E27FC236}">
                <a16:creationId xmlns:a16="http://schemas.microsoft.com/office/drawing/2014/main" id="{A3B1799B-BBB8-4333-9E58-0842B4CAA653}"/>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87824" y="1683584"/>
            <a:ext cx="3266232" cy="4320000"/>
          </a:xfrm>
          <a:prstGeom prst="rect">
            <a:avLst/>
          </a:prstGeom>
        </p:spPr>
      </p:pic>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12171" y="1683584"/>
            <a:ext cx="3266409" cy="4320000"/>
          </a:xfrm>
          <a:prstGeom prst="rect">
            <a:avLst/>
          </a:prstGeom>
        </p:spPr>
      </p:pic>
    </p:spTree>
    <p:extLst>
      <p:ext uri="{BB962C8B-B14F-4D97-AF65-F5344CB8AC3E}">
        <p14:creationId xmlns:p14="http://schemas.microsoft.com/office/powerpoint/2010/main" val="325034082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02D40F2-2C3B-4311-B735-CCC2B6C645E9}"/>
              </a:ext>
            </a:extLst>
          </p:cNvPr>
          <p:cNvSpPr>
            <a:spLocks noGrp="1"/>
          </p:cNvSpPr>
          <p:nvPr>
            <p:ph idx="1"/>
          </p:nvPr>
        </p:nvSpPr>
        <p:spPr/>
        <p:txBody>
          <a:bodyPr/>
          <a:lstStyle/>
          <a:p>
            <a:r>
              <a:rPr lang="de-DE" dirty="0"/>
              <a:t>Verbandsmauerwerk = zwei oder mehr Steinreihen in jeder oder in jeder zweiten Schicht</a:t>
            </a:r>
          </a:p>
          <a:p>
            <a:r>
              <a:rPr lang="de-DE" dirty="0"/>
              <a:t>Überbindemaß muss auch in Wandquerrichtung (Wanddicke) eingehalten werden.</a:t>
            </a:r>
          </a:p>
          <a:p>
            <a:r>
              <a:rPr lang="de-DE" dirty="0"/>
              <a:t>Die Bezeichnung „Verbandsmauerwerk wird in der Praxis oft mit der Einhaltung der Verbandregeln, der Überbindemaße, verwechselt. Mauerwerk ist grundsätzlich im Verband unter Einhaltung der Überbindemaße zu erstellen.</a:t>
            </a:r>
          </a:p>
          <a:p>
            <a:r>
              <a:rPr lang="de-DE" dirty="0"/>
              <a:t>KS XL ist nur als Einsteinmauerwerk zulässig.</a:t>
            </a:r>
          </a:p>
          <a:p>
            <a:endParaRPr lang="de-DE" dirty="0"/>
          </a:p>
        </p:txBody>
      </p:sp>
      <p:sp>
        <p:nvSpPr>
          <p:cNvPr id="5" name="Rectangle 2"/>
          <p:cNvSpPr>
            <a:spLocks noGrp="1" noChangeArrowheads="1"/>
          </p:cNvSpPr>
          <p:nvPr>
            <p:ph type="title"/>
          </p:nvPr>
        </p:nvSpPr>
        <p:spPr/>
        <p:txBody>
          <a:bodyPr/>
          <a:lstStyle/>
          <a:p>
            <a:r>
              <a:rPr lang="de-DE" altLang="de-DE" dirty="0"/>
              <a:t>Verbandsmauerwerk</a:t>
            </a:r>
            <a:endParaRPr lang="en-GB" altLang="de-DE" dirty="0"/>
          </a:p>
        </p:txBody>
      </p:sp>
      <p:sp>
        <p:nvSpPr>
          <p:cNvPr id="6" name="Fußzeilenplatzhalter 4">
            <a:extLst>
              <a:ext uri="{FF2B5EF4-FFF2-40B4-BE49-F238E27FC236}">
                <a16:creationId xmlns:a16="http://schemas.microsoft.com/office/drawing/2014/main" id="{429FC4D5-F566-464F-83A9-359B90C9F2EE}"/>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20526" y="1057524"/>
            <a:ext cx="5400000" cy="3941526"/>
          </a:xfrm>
          <a:prstGeom prst="rect">
            <a:avLst/>
          </a:prstGeom>
        </p:spPr>
      </p:pic>
    </p:spTree>
    <p:extLst>
      <p:ext uri="{BB962C8B-B14F-4D97-AF65-F5344CB8AC3E}">
        <p14:creationId xmlns:p14="http://schemas.microsoft.com/office/powerpoint/2010/main" val="361879091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CC271389-81AD-4A41-8B5A-7366C7CF6CCA}"/>
              </a:ext>
            </a:extLst>
          </p:cNvPr>
          <p:cNvPicPr>
            <a:picLocks noChangeAspect="1"/>
          </p:cNvPicPr>
          <p:nvPr/>
        </p:nvPicPr>
        <p:blipFill>
          <a:blip r:embed="rId3"/>
          <a:stretch>
            <a:fillRect/>
          </a:stretch>
        </p:blipFill>
        <p:spPr>
          <a:xfrm>
            <a:off x="447757" y="1033579"/>
            <a:ext cx="11372767" cy="4928420"/>
          </a:xfrm>
          <a:prstGeom prst="rect">
            <a:avLst/>
          </a:prstGeom>
        </p:spPr>
      </p:pic>
      <p:sp>
        <p:nvSpPr>
          <p:cNvPr id="8" name="Rectangle 2"/>
          <p:cNvSpPr>
            <a:spLocks noGrp="1" noChangeArrowheads="1"/>
          </p:cNvSpPr>
          <p:nvPr>
            <p:ph type="title"/>
          </p:nvPr>
        </p:nvSpPr>
        <p:spPr/>
        <p:txBody>
          <a:bodyPr/>
          <a:lstStyle/>
          <a:p>
            <a:r>
              <a:rPr lang="de-DE" altLang="de-DE" dirty="0"/>
              <a:t>Einschaliges Verblendmauerwerk als Verbandmauerwerk</a:t>
            </a:r>
            <a:endParaRPr lang="en-GB" altLang="de-DE" dirty="0"/>
          </a:p>
        </p:txBody>
      </p:sp>
      <p:sp>
        <p:nvSpPr>
          <p:cNvPr id="6" name="Fußzeilenplatzhalter 4">
            <a:extLst>
              <a:ext uri="{FF2B5EF4-FFF2-40B4-BE49-F238E27FC236}">
                <a16:creationId xmlns:a16="http://schemas.microsoft.com/office/drawing/2014/main" id="{07CEF2D7-4D43-460A-8C21-499942240276}"/>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2" name="Grafik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1889" y="1113899"/>
            <a:ext cx="3269707" cy="4744501"/>
          </a:xfrm>
          <a:prstGeom prst="rect">
            <a:avLst/>
          </a:prstGeom>
        </p:spPr>
      </p:pic>
      <p:pic>
        <p:nvPicPr>
          <p:cNvPr id="10" name="Grafik 9"/>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19193" y="1033579"/>
            <a:ext cx="3231686" cy="4744501"/>
          </a:xfrm>
          <a:prstGeom prst="rect">
            <a:avLst/>
          </a:prstGeom>
        </p:spPr>
      </p:pic>
    </p:spTree>
    <p:extLst>
      <p:ext uri="{BB962C8B-B14F-4D97-AF65-F5344CB8AC3E}">
        <p14:creationId xmlns:p14="http://schemas.microsoft.com/office/powerpoint/2010/main" val="28176126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el 2">
            <a:extLst>
              <a:ext uri="{FF2B5EF4-FFF2-40B4-BE49-F238E27FC236}">
                <a16:creationId xmlns:a16="http://schemas.microsoft.com/office/drawing/2014/main" id="{7F6A564D-6FE7-4CC7-B82B-28FC5BC780D8}"/>
              </a:ext>
            </a:extLst>
          </p:cNvPr>
          <p:cNvSpPr>
            <a:spLocks noGrp="1"/>
          </p:cNvSpPr>
          <p:nvPr>
            <p:ph idx="1"/>
          </p:nvPr>
        </p:nvSpPr>
        <p:spPr/>
        <p:txBody>
          <a:bodyPr>
            <a:noAutofit/>
          </a:bodyPr>
          <a:lstStyle/>
          <a:p>
            <a:r>
              <a:rPr lang="de-DE" dirty="0"/>
              <a:t>An unverputzte einschalige Außenwände (einschaliges Verblendmauerwerk) werden folgende Anforderungen gestellt:</a:t>
            </a:r>
          </a:p>
          <a:p>
            <a:pPr lvl="1"/>
            <a:r>
              <a:rPr lang="de-DE" dirty="0"/>
              <a:t>Ausführung als Verbandsmauerwerk mit mindestens zwei Steinreihen gleicher Höhe je Schicht.</a:t>
            </a:r>
          </a:p>
          <a:p>
            <a:pPr lvl="1"/>
            <a:r>
              <a:rPr lang="de-DE" dirty="0"/>
              <a:t>Mindestwanddicke bei geringer Schlagregenbeanspruchung : 31 cm.</a:t>
            </a:r>
          </a:p>
          <a:p>
            <a:pPr lvl="1"/>
            <a:r>
              <a:rPr lang="de-DE" dirty="0"/>
              <a:t>Die schichtweise versetzte Längsfuge ist hohlraumfrei zu vermörteln.</a:t>
            </a:r>
          </a:p>
          <a:p>
            <a:pPr lvl="1"/>
            <a:r>
              <a:rPr lang="de-DE" dirty="0"/>
              <a:t>Die Dicke der Längsfuge beträgt mindestens 2 cm.</a:t>
            </a:r>
          </a:p>
          <a:p>
            <a:pPr lvl="1"/>
            <a:r>
              <a:rPr lang="de-DE" dirty="0"/>
              <a:t>Die Verblendung gehört zum tragenden Querschnitt.</a:t>
            </a:r>
          </a:p>
          <a:p>
            <a:pPr lvl="1"/>
            <a:r>
              <a:rPr lang="de-DE" dirty="0"/>
              <a:t>Sofern im Querschnitt Mauersteine mit unterschiedlichen Festigkeiten eingesetzt werden, z.B. KS-Verblender der SFK 20 und „normale“ Kalksandsteine der SFK 12, so ist die niedrigere Steinfestigkeitsklasse für die zulässige Beanspruchung maßgeblich. </a:t>
            </a:r>
          </a:p>
          <a:p>
            <a:pPr lvl="1"/>
            <a:r>
              <a:rPr lang="de-DE" dirty="0"/>
              <a:t>Zur Vermeidung der möglichen Verwechslungsgefahr ist grundsätzlich zu empfehlen, Steine mit gleichen Eigenschaften (SFK, RDK etc.) einzusetzen.</a:t>
            </a:r>
          </a:p>
          <a:p>
            <a:pPr lvl="1"/>
            <a:endParaRPr lang="de-DE" dirty="0"/>
          </a:p>
          <a:p>
            <a:pPr marL="0" indent="0">
              <a:spcBef>
                <a:spcPts val="0"/>
              </a:spcBef>
              <a:buNone/>
            </a:pPr>
            <a:endParaRPr lang="de-DE" sz="2200" dirty="0"/>
          </a:p>
          <a:p>
            <a:pPr marL="0" indent="0">
              <a:spcBef>
                <a:spcPts val="0"/>
              </a:spcBef>
              <a:buNone/>
            </a:pPr>
            <a:endParaRPr lang="de-DE" sz="2200" dirty="0"/>
          </a:p>
          <a:p>
            <a:pPr marL="0" indent="0">
              <a:spcBef>
                <a:spcPts val="0"/>
              </a:spcBef>
              <a:buNone/>
            </a:pPr>
            <a:endParaRPr lang="de-DE" sz="2200" dirty="0"/>
          </a:p>
        </p:txBody>
      </p:sp>
      <p:sp>
        <p:nvSpPr>
          <p:cNvPr id="5" name="Rectangle 2"/>
          <p:cNvSpPr>
            <a:spLocks noGrp="1" noChangeArrowheads="1"/>
          </p:cNvSpPr>
          <p:nvPr>
            <p:ph type="title"/>
          </p:nvPr>
        </p:nvSpPr>
        <p:spPr/>
        <p:txBody>
          <a:bodyPr/>
          <a:lstStyle/>
          <a:p>
            <a:r>
              <a:rPr lang="de-DE" altLang="de-DE" dirty="0"/>
              <a:t>Einschaliges Verblendmauerwerk als Verbandmauerwerk</a:t>
            </a:r>
            <a:endParaRPr lang="en-GB" altLang="de-DE" dirty="0"/>
          </a:p>
        </p:txBody>
      </p:sp>
      <p:sp>
        <p:nvSpPr>
          <p:cNvPr id="6" name="Fußzeilenplatzhalter 4">
            <a:extLst>
              <a:ext uri="{FF2B5EF4-FFF2-40B4-BE49-F238E27FC236}">
                <a16:creationId xmlns:a16="http://schemas.microsoft.com/office/drawing/2014/main" id="{B85F12F3-17EF-4A30-922A-00FE740D7967}"/>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Tree>
    <p:extLst>
      <p:ext uri="{BB962C8B-B14F-4D97-AF65-F5344CB8AC3E}">
        <p14:creationId xmlns:p14="http://schemas.microsoft.com/office/powerpoint/2010/main" val="17380344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Inhaltsplatzhalter 9">
            <a:extLst>
              <a:ext uri="{FF2B5EF4-FFF2-40B4-BE49-F238E27FC236}">
                <a16:creationId xmlns:a16="http://schemas.microsoft.com/office/drawing/2014/main" id="{6E26ED3E-8C52-4850-A240-2E88D6B4C6F7}"/>
              </a:ext>
            </a:extLst>
          </p:cNvPr>
          <p:cNvSpPr>
            <a:spLocks noGrp="1"/>
          </p:cNvSpPr>
          <p:nvPr>
            <p:ph idx="1"/>
          </p:nvPr>
        </p:nvSpPr>
        <p:spPr/>
        <p:txBody>
          <a:bodyPr/>
          <a:lstStyle/>
          <a:p>
            <a:r>
              <a:rPr lang="de-DE" dirty="0"/>
              <a:t>a) Regelüberbindemaße l</a:t>
            </a:r>
            <a:r>
              <a:rPr lang="de-DE" baseline="-25000" dirty="0"/>
              <a:t>ol</a:t>
            </a:r>
            <a:r>
              <a:rPr lang="de-DE" dirty="0"/>
              <a:t> nach DIN EN 1996-1-1/NA und b) Mindestüberbindemaße bei KS XL</a:t>
            </a:r>
          </a:p>
        </p:txBody>
      </p:sp>
      <p:sp>
        <p:nvSpPr>
          <p:cNvPr id="5" name="Titel 4">
            <a:extLst>
              <a:ext uri="{FF2B5EF4-FFF2-40B4-BE49-F238E27FC236}">
                <a16:creationId xmlns:a16="http://schemas.microsoft.com/office/drawing/2014/main" id="{139AEBAB-AF10-4FA2-8FFD-7E498B58224C}"/>
              </a:ext>
            </a:extLst>
          </p:cNvPr>
          <p:cNvSpPr>
            <a:spLocks noGrp="1"/>
          </p:cNvSpPr>
          <p:nvPr>
            <p:ph type="title"/>
          </p:nvPr>
        </p:nvSpPr>
        <p:spPr/>
        <p:txBody>
          <a:bodyPr/>
          <a:lstStyle/>
          <a:p>
            <a:r>
              <a:rPr lang="de-DE" dirty="0"/>
              <a:t>Mauern im Verband</a:t>
            </a:r>
          </a:p>
        </p:txBody>
      </p:sp>
      <p:pic>
        <p:nvPicPr>
          <p:cNvPr id="2" name="Grafik 1">
            <a:extLst>
              <a:ext uri="{FF2B5EF4-FFF2-40B4-BE49-F238E27FC236}">
                <a16:creationId xmlns:a16="http://schemas.microsoft.com/office/drawing/2014/main" id="{2F94228E-20A0-453F-A357-A050C0AB6FF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47757" y="1564072"/>
            <a:ext cx="11411735" cy="3194310"/>
          </a:xfrm>
          <a:prstGeom prst="rect">
            <a:avLst/>
          </a:prstGeom>
        </p:spPr>
      </p:pic>
      <p:sp>
        <p:nvSpPr>
          <p:cNvPr id="6" name="Fußzeilenplatzhalter 4">
            <a:extLst>
              <a:ext uri="{FF2B5EF4-FFF2-40B4-BE49-F238E27FC236}">
                <a16:creationId xmlns:a16="http://schemas.microsoft.com/office/drawing/2014/main" id="{ED6A3B75-DE32-41FC-A2D3-115449BB071C}"/>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 Mauerwerk</a:t>
            </a:r>
          </a:p>
        </p:txBody>
      </p:sp>
    </p:spTree>
    <p:extLst>
      <p:ext uri="{BB962C8B-B14F-4D97-AF65-F5344CB8AC3E}">
        <p14:creationId xmlns:p14="http://schemas.microsoft.com/office/powerpoint/2010/main" val="29514097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11EC9C65-FAA1-4439-92A4-0F18C41D8EC3}"/>
              </a:ext>
            </a:extLst>
          </p:cNvPr>
          <p:cNvSpPr>
            <a:spLocks noGrp="1"/>
          </p:cNvSpPr>
          <p:nvPr>
            <p:ph idx="1"/>
          </p:nvPr>
        </p:nvSpPr>
        <p:spPr/>
        <p:txBody>
          <a:bodyPr/>
          <a:lstStyle/>
          <a:p>
            <a:r>
              <a:rPr lang="de-DE" dirty="0"/>
              <a:t>Ecke einer 24 cm dicken Wand aus 2 DF Steinen im Kreuzverband und 3 DF Steinen zum Ausgleich</a:t>
            </a:r>
          </a:p>
        </p:txBody>
      </p:sp>
      <p:sp>
        <p:nvSpPr>
          <p:cNvPr id="5" name="Titel 4">
            <a:extLst>
              <a:ext uri="{FF2B5EF4-FFF2-40B4-BE49-F238E27FC236}">
                <a16:creationId xmlns:a16="http://schemas.microsoft.com/office/drawing/2014/main" id="{A03A392F-3E73-4029-AE89-5FD9041E54C7}"/>
              </a:ext>
            </a:extLst>
          </p:cNvPr>
          <p:cNvSpPr>
            <a:spLocks noGrp="1"/>
          </p:cNvSpPr>
          <p:nvPr>
            <p:ph type="title"/>
          </p:nvPr>
        </p:nvSpPr>
        <p:spPr/>
        <p:txBody>
          <a:bodyPr/>
          <a:lstStyle/>
          <a:p>
            <a:r>
              <a:rPr lang="de-DE" altLang="de-DE" dirty="0"/>
              <a:t>Ecklösungen bei Verbandsmauerwerk</a:t>
            </a:r>
            <a:endParaRPr lang="de-DE" dirty="0"/>
          </a:p>
        </p:txBody>
      </p:sp>
      <p:sp>
        <p:nvSpPr>
          <p:cNvPr id="7" name="Inhaltsplatzhalter 6">
            <a:extLst>
              <a:ext uri="{FF2B5EF4-FFF2-40B4-BE49-F238E27FC236}">
                <a16:creationId xmlns:a16="http://schemas.microsoft.com/office/drawing/2014/main" id="{3A1819A1-F439-409B-AF47-72CDF0620B98}"/>
              </a:ext>
            </a:extLst>
          </p:cNvPr>
          <p:cNvSpPr>
            <a:spLocks noGrp="1"/>
          </p:cNvSpPr>
          <p:nvPr>
            <p:ph idx="10"/>
          </p:nvPr>
        </p:nvSpPr>
        <p:spPr/>
        <p:txBody>
          <a:bodyPr/>
          <a:lstStyle/>
          <a:p>
            <a:r>
              <a:rPr lang="de-DE" dirty="0"/>
              <a:t>Ecke einer 30 cm dicken Wand aus 2 DF-  und 3 DF Steinen im Verband mit Schnittfugen</a:t>
            </a:r>
          </a:p>
          <a:p>
            <a:endParaRPr lang="de-DE" dirty="0"/>
          </a:p>
        </p:txBody>
      </p:sp>
      <p:sp>
        <p:nvSpPr>
          <p:cNvPr id="8" name="Fußzeilenplatzhalter 4">
            <a:extLst>
              <a:ext uri="{FF2B5EF4-FFF2-40B4-BE49-F238E27FC236}">
                <a16:creationId xmlns:a16="http://schemas.microsoft.com/office/drawing/2014/main" id="{6EB604BC-303C-47D7-B8B5-BFA3B983D95E}"/>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05092" y="1806881"/>
            <a:ext cx="4831695" cy="4140000"/>
          </a:xfrm>
          <a:prstGeom prst="rect">
            <a:avLst/>
          </a:prstGeom>
        </p:spPr>
      </p:pic>
      <p:pic>
        <p:nvPicPr>
          <p:cNvPr id="9" name="Grafik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3931" y="1806881"/>
            <a:ext cx="4828661" cy="4140000"/>
          </a:xfrm>
          <a:prstGeom prst="rect">
            <a:avLst/>
          </a:prstGeom>
        </p:spPr>
      </p:pic>
    </p:spTree>
    <p:extLst>
      <p:ext uri="{BB962C8B-B14F-4D97-AF65-F5344CB8AC3E}">
        <p14:creationId xmlns:p14="http://schemas.microsoft.com/office/powerpoint/2010/main" val="31008343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haltsplatzhalter 5">
            <a:extLst>
              <a:ext uri="{FF2B5EF4-FFF2-40B4-BE49-F238E27FC236}">
                <a16:creationId xmlns:a16="http://schemas.microsoft.com/office/drawing/2014/main" id="{11EC9C65-FAA1-4439-92A4-0F18C41D8EC3}"/>
              </a:ext>
            </a:extLst>
          </p:cNvPr>
          <p:cNvSpPr>
            <a:spLocks noGrp="1"/>
          </p:cNvSpPr>
          <p:nvPr>
            <p:ph idx="1"/>
          </p:nvPr>
        </p:nvSpPr>
        <p:spPr/>
        <p:txBody>
          <a:bodyPr/>
          <a:lstStyle/>
          <a:p>
            <a:r>
              <a:rPr lang="de-DE" dirty="0"/>
              <a:t>Ecke einer 36,5 cm dicken Wand aus 2 DF-Steinen im Kreuzverband mit 3 DF- und ¾ 2 DF-Steinen sowie ½ 3 DF-Steinen an Ecke und Mauerende</a:t>
            </a:r>
          </a:p>
        </p:txBody>
      </p:sp>
      <p:sp>
        <p:nvSpPr>
          <p:cNvPr id="5" name="Titel 4">
            <a:extLst>
              <a:ext uri="{FF2B5EF4-FFF2-40B4-BE49-F238E27FC236}">
                <a16:creationId xmlns:a16="http://schemas.microsoft.com/office/drawing/2014/main" id="{A03A392F-3E73-4029-AE89-5FD9041E54C7}"/>
              </a:ext>
            </a:extLst>
          </p:cNvPr>
          <p:cNvSpPr>
            <a:spLocks noGrp="1"/>
          </p:cNvSpPr>
          <p:nvPr>
            <p:ph type="title"/>
          </p:nvPr>
        </p:nvSpPr>
        <p:spPr/>
        <p:txBody>
          <a:bodyPr/>
          <a:lstStyle/>
          <a:p>
            <a:r>
              <a:rPr lang="de-DE" altLang="de-DE" dirty="0"/>
              <a:t>Ecklösungen bei Verbandsmauerwerk</a:t>
            </a:r>
            <a:endParaRPr lang="de-DE" dirty="0"/>
          </a:p>
        </p:txBody>
      </p:sp>
      <p:sp>
        <p:nvSpPr>
          <p:cNvPr id="7" name="Inhaltsplatzhalter 6">
            <a:extLst>
              <a:ext uri="{FF2B5EF4-FFF2-40B4-BE49-F238E27FC236}">
                <a16:creationId xmlns:a16="http://schemas.microsoft.com/office/drawing/2014/main" id="{3A1819A1-F439-409B-AF47-72CDF0620B98}"/>
              </a:ext>
            </a:extLst>
          </p:cNvPr>
          <p:cNvSpPr>
            <a:spLocks noGrp="1"/>
          </p:cNvSpPr>
          <p:nvPr>
            <p:ph idx="10"/>
          </p:nvPr>
        </p:nvSpPr>
        <p:spPr/>
        <p:txBody>
          <a:bodyPr/>
          <a:lstStyle/>
          <a:p>
            <a:r>
              <a:rPr lang="de-DE" dirty="0"/>
              <a:t>Ecke von 36,5 cm dicken Wänden aus 2 DF- und 3 DF-Steinen im Läuferverband mit 3 DF-Steinen in der Ecke und ½ 3 DF am Mauerende</a:t>
            </a:r>
          </a:p>
        </p:txBody>
      </p:sp>
      <p:sp>
        <p:nvSpPr>
          <p:cNvPr id="9" name="Fußzeilenplatzhalter 4">
            <a:extLst>
              <a:ext uri="{FF2B5EF4-FFF2-40B4-BE49-F238E27FC236}">
                <a16:creationId xmlns:a16="http://schemas.microsoft.com/office/drawing/2014/main" id="{22400719-39CF-4F3A-B27B-B291B4F4624A}"/>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1008" y="2009793"/>
            <a:ext cx="3419863" cy="3960000"/>
          </a:xfrm>
          <a:prstGeom prst="rect">
            <a:avLst/>
          </a:prstGeom>
        </p:spPr>
      </p:pic>
      <p:pic>
        <p:nvPicPr>
          <p:cNvPr id="3" name="Grafik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36669" y="2009793"/>
            <a:ext cx="3418726" cy="3960000"/>
          </a:xfrm>
          <a:prstGeom prst="rect">
            <a:avLst/>
          </a:prstGeom>
        </p:spPr>
      </p:pic>
    </p:spTree>
    <p:extLst>
      <p:ext uri="{BB962C8B-B14F-4D97-AF65-F5344CB8AC3E}">
        <p14:creationId xmlns:p14="http://schemas.microsoft.com/office/powerpoint/2010/main" val="49164935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5B10216-5747-40DC-AFFE-874C430EA824}"/>
              </a:ext>
            </a:extLst>
          </p:cNvPr>
          <p:cNvSpPr>
            <a:spLocks noGrp="1"/>
          </p:cNvSpPr>
          <p:nvPr>
            <p:ph idx="1"/>
          </p:nvPr>
        </p:nvSpPr>
        <p:spPr/>
        <p:txBody>
          <a:bodyPr/>
          <a:lstStyle/>
          <a:p>
            <a:r>
              <a:rPr lang="de-DE" dirty="0"/>
              <a:t>Mauerenden und Pfeiler sind aus Gründen der Gestaltung (Sichtmauerwerk) und der erforderlichen Festigkeit (Überbinderegeln) genau zu planen!</a:t>
            </a:r>
          </a:p>
          <a:p>
            <a:r>
              <a:rPr lang="de-DE" dirty="0"/>
              <a:t>Pfeiler ohne Anschlag (stumpf endend) sind auch für 25 cm Schichthöhe geeignet, jedoch sollen nach DIN EN 1996/NA in einer Schicht nur Steine gleicher Höhe verwendet werden.</a:t>
            </a:r>
          </a:p>
          <a:p>
            <a:r>
              <a:rPr lang="de-DE" dirty="0"/>
              <a:t>Mauerenden und Pfeiler sind meist besonders hoch belastet. Unnötige teilsteine mindern die Festigkeit und sind deshalb zu vermeiden.</a:t>
            </a:r>
          </a:p>
        </p:txBody>
      </p:sp>
      <p:sp>
        <p:nvSpPr>
          <p:cNvPr id="5" name="Rectangle 2"/>
          <p:cNvSpPr>
            <a:spLocks noGrp="1" noChangeArrowheads="1"/>
          </p:cNvSpPr>
          <p:nvPr>
            <p:ph type="title"/>
          </p:nvPr>
        </p:nvSpPr>
        <p:spPr/>
        <p:txBody>
          <a:bodyPr/>
          <a:lstStyle/>
          <a:p>
            <a:r>
              <a:rPr lang="de-DE" altLang="de-DE" dirty="0"/>
              <a:t>Verbände für Mauerenden</a:t>
            </a:r>
            <a:endParaRPr lang="en-GB" altLang="de-DE" dirty="0"/>
          </a:p>
        </p:txBody>
      </p:sp>
      <p:sp>
        <p:nvSpPr>
          <p:cNvPr id="8" name="Fußzeilenplatzhalter 4">
            <a:extLst>
              <a:ext uri="{FF2B5EF4-FFF2-40B4-BE49-F238E27FC236}">
                <a16:creationId xmlns:a16="http://schemas.microsoft.com/office/drawing/2014/main" id="{584639EB-58B2-45DB-8E13-C79B8E1CA836}"/>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Tree>
    <p:extLst>
      <p:ext uri="{BB962C8B-B14F-4D97-AF65-F5344CB8AC3E}">
        <p14:creationId xmlns:p14="http://schemas.microsoft.com/office/powerpoint/2010/main" val="22680782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F5B10216-5747-40DC-AFFE-874C430EA824}"/>
              </a:ext>
            </a:extLst>
          </p:cNvPr>
          <p:cNvSpPr>
            <a:spLocks noGrp="1"/>
          </p:cNvSpPr>
          <p:nvPr>
            <p:ph idx="1"/>
          </p:nvPr>
        </p:nvSpPr>
        <p:spPr/>
        <p:txBody>
          <a:bodyPr/>
          <a:lstStyle/>
          <a:p>
            <a:r>
              <a:rPr lang="de-DE" dirty="0"/>
              <a:t>Verbände für Mauerenden, Mauerpfeiler mit und ohne Anschlag aus kleinformatigen 2 DF und 3 DF </a:t>
            </a:r>
          </a:p>
          <a:p>
            <a:endParaRPr lang="de-DE" dirty="0"/>
          </a:p>
        </p:txBody>
      </p:sp>
      <p:sp>
        <p:nvSpPr>
          <p:cNvPr id="5" name="Rectangle 2"/>
          <p:cNvSpPr>
            <a:spLocks noGrp="1" noChangeArrowheads="1"/>
          </p:cNvSpPr>
          <p:nvPr>
            <p:ph type="title"/>
          </p:nvPr>
        </p:nvSpPr>
        <p:spPr/>
        <p:txBody>
          <a:bodyPr/>
          <a:lstStyle/>
          <a:p>
            <a:r>
              <a:rPr lang="de-DE" altLang="de-DE" dirty="0"/>
              <a:t>Verbände für Mauerenden</a:t>
            </a:r>
            <a:endParaRPr lang="en-GB" altLang="de-DE" dirty="0"/>
          </a:p>
        </p:txBody>
      </p:sp>
      <p:sp>
        <p:nvSpPr>
          <p:cNvPr id="8" name="Fußzeilenplatzhalter 4">
            <a:extLst>
              <a:ext uri="{FF2B5EF4-FFF2-40B4-BE49-F238E27FC236}">
                <a16:creationId xmlns:a16="http://schemas.microsoft.com/office/drawing/2014/main" id="{584639EB-58B2-45DB-8E13-C79B8E1CA836}"/>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942" y="1626086"/>
            <a:ext cx="11236117" cy="4203474"/>
          </a:xfrm>
          <a:prstGeom prst="rect">
            <a:avLst/>
          </a:prstGeom>
        </p:spPr>
      </p:pic>
    </p:spTree>
    <p:extLst>
      <p:ext uri="{BB962C8B-B14F-4D97-AF65-F5344CB8AC3E}">
        <p14:creationId xmlns:p14="http://schemas.microsoft.com/office/powerpoint/2010/main" val="6641205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A65E4C9-CFF0-421D-9876-7BC118B4620E}"/>
              </a:ext>
            </a:extLst>
          </p:cNvPr>
          <p:cNvSpPr>
            <a:spLocks noGrp="1"/>
          </p:cNvSpPr>
          <p:nvPr>
            <p:ph idx="1"/>
          </p:nvPr>
        </p:nvSpPr>
        <p:spPr/>
        <p:txBody>
          <a:bodyPr/>
          <a:lstStyle/>
          <a:p>
            <a:r>
              <a:rPr lang="de-DE" dirty="0"/>
              <a:t>Verbände für Mauerenden, Mauerpfeiler mit und ohne Anschlag aus kleinformatigen 2 DF und 3 DF </a:t>
            </a:r>
          </a:p>
          <a:p>
            <a:endParaRPr lang="de-DE" dirty="0"/>
          </a:p>
        </p:txBody>
      </p:sp>
      <p:sp>
        <p:nvSpPr>
          <p:cNvPr id="5" name="Rectangle 2"/>
          <p:cNvSpPr>
            <a:spLocks noGrp="1" noChangeArrowheads="1"/>
          </p:cNvSpPr>
          <p:nvPr>
            <p:ph type="title"/>
          </p:nvPr>
        </p:nvSpPr>
        <p:spPr/>
        <p:txBody>
          <a:bodyPr/>
          <a:lstStyle/>
          <a:p>
            <a:r>
              <a:rPr lang="de-DE" altLang="de-DE" dirty="0"/>
              <a:t>Verbände für Mauerenden</a:t>
            </a:r>
          </a:p>
        </p:txBody>
      </p:sp>
      <p:sp>
        <p:nvSpPr>
          <p:cNvPr id="6" name="Fußzeilenplatzhalter 4">
            <a:extLst>
              <a:ext uri="{FF2B5EF4-FFF2-40B4-BE49-F238E27FC236}">
                <a16:creationId xmlns:a16="http://schemas.microsoft.com/office/drawing/2014/main" id="{9911D4A8-5C09-468F-8546-8CCE28E2ABC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9965" y="1544331"/>
            <a:ext cx="11072082" cy="4408286"/>
          </a:xfrm>
          <a:prstGeom prst="rect">
            <a:avLst/>
          </a:prstGeom>
        </p:spPr>
      </p:pic>
    </p:spTree>
    <p:extLst>
      <p:ext uri="{BB962C8B-B14F-4D97-AF65-F5344CB8AC3E}">
        <p14:creationId xmlns:p14="http://schemas.microsoft.com/office/powerpoint/2010/main" val="28451658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5CBF361-9B33-42AA-8BA5-29235A5E7A48}"/>
              </a:ext>
            </a:extLst>
          </p:cNvPr>
          <p:cNvSpPr>
            <a:spLocks noGrp="1"/>
          </p:cNvSpPr>
          <p:nvPr>
            <p:ph idx="1"/>
          </p:nvPr>
        </p:nvSpPr>
        <p:spPr/>
        <p:txBody>
          <a:bodyPr/>
          <a:lstStyle/>
          <a:p>
            <a:r>
              <a:rPr lang="de-DE" dirty="0"/>
              <a:t>Verbände für Mauerenden, Mauerpfeiler mit und ohne Anschlag aus kleinformatigen 2 DF und 3 DF </a:t>
            </a:r>
          </a:p>
          <a:p>
            <a:endParaRPr lang="de-DE" dirty="0"/>
          </a:p>
        </p:txBody>
      </p:sp>
      <p:sp>
        <p:nvSpPr>
          <p:cNvPr id="5" name="Rectangle 2"/>
          <p:cNvSpPr>
            <a:spLocks noGrp="1" noChangeArrowheads="1"/>
          </p:cNvSpPr>
          <p:nvPr>
            <p:ph type="title"/>
          </p:nvPr>
        </p:nvSpPr>
        <p:spPr/>
        <p:txBody>
          <a:bodyPr/>
          <a:lstStyle/>
          <a:p>
            <a:r>
              <a:rPr lang="de-DE" altLang="de-DE" dirty="0"/>
              <a:t>Verbände für Mauerenden</a:t>
            </a:r>
          </a:p>
        </p:txBody>
      </p:sp>
      <p:sp>
        <p:nvSpPr>
          <p:cNvPr id="8" name="Fußzeilenplatzhalter 4">
            <a:extLst>
              <a:ext uri="{FF2B5EF4-FFF2-40B4-BE49-F238E27FC236}">
                <a16:creationId xmlns:a16="http://schemas.microsoft.com/office/drawing/2014/main" id="{C8247C0D-E3DC-4524-AE42-E3A4CEB8C4A9}"/>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7139" y="1565131"/>
            <a:ext cx="11097723" cy="4352966"/>
          </a:xfrm>
          <a:prstGeom prst="rect">
            <a:avLst/>
          </a:prstGeom>
        </p:spPr>
      </p:pic>
    </p:spTree>
    <p:extLst>
      <p:ext uri="{BB962C8B-B14F-4D97-AF65-F5344CB8AC3E}">
        <p14:creationId xmlns:p14="http://schemas.microsoft.com/office/powerpoint/2010/main" val="17494554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2">
            <a:extLst>
              <a:ext uri="{FF2B5EF4-FFF2-40B4-BE49-F238E27FC236}">
                <a16:creationId xmlns:a16="http://schemas.microsoft.com/office/drawing/2014/main" id="{7F6A564D-6FE7-4CC7-B82B-28FC5BC780D8}"/>
              </a:ext>
            </a:extLst>
          </p:cNvPr>
          <p:cNvSpPr>
            <a:spLocks noGrp="1"/>
          </p:cNvSpPr>
          <p:nvPr>
            <p:ph idx="1"/>
          </p:nvPr>
        </p:nvSpPr>
        <p:spPr/>
        <p:txBody>
          <a:bodyPr>
            <a:noAutofit/>
          </a:bodyPr>
          <a:lstStyle/>
          <a:p>
            <a:r>
              <a:rPr lang="de-DE" dirty="0"/>
              <a:t>Bei Mauerwerk aus KS-Plansteinen sind an Mauerenden, -stößen, -kreuzungen und –ecken Teilsteine erforderlich. Sie können hergestellt werden durch:</a:t>
            </a:r>
          </a:p>
          <a:p>
            <a:pPr lvl="1"/>
            <a:r>
              <a:rPr lang="de-DE" dirty="0"/>
              <a:t>Sägen mit einer diamantbestückten Steinsäge</a:t>
            </a:r>
          </a:p>
          <a:p>
            <a:pPr lvl="1"/>
            <a:r>
              <a:rPr lang="de-DE" dirty="0"/>
              <a:t>Spalten mit einem Steinspaltgerät (hydraulisch oder mit Doppelhebel)</a:t>
            </a:r>
          </a:p>
          <a:p>
            <a:pPr lvl="1"/>
            <a:r>
              <a:rPr lang="de-DE" dirty="0"/>
              <a:t>Trennen mit einem Trennschleifer (Winkelschleifer oder Flex)</a:t>
            </a:r>
          </a:p>
          <a:p>
            <a:pPr lvl="1"/>
            <a:r>
              <a:rPr lang="de-DE" dirty="0" err="1"/>
              <a:t>Beimauern</a:t>
            </a:r>
            <a:r>
              <a:rPr lang="de-DE" dirty="0"/>
              <a:t> mit anderen geeigneten Steinformaten: Kleinformate jedoch nur in Ausnahmefällen und dann mit gleicher Steinfestigkeitsklasse und gleicher Steinrohdichteklasse.</a:t>
            </a:r>
          </a:p>
          <a:p>
            <a:pPr marL="0" indent="0">
              <a:spcBef>
                <a:spcPts val="0"/>
              </a:spcBef>
              <a:buNone/>
            </a:pPr>
            <a:endParaRPr lang="de-DE" sz="2200" dirty="0"/>
          </a:p>
          <a:p>
            <a:pPr marL="0" indent="0">
              <a:spcBef>
                <a:spcPts val="0"/>
              </a:spcBef>
              <a:buNone/>
            </a:pPr>
            <a:r>
              <a:rPr lang="de-DE" sz="2200" dirty="0"/>
              <a:t>	</a:t>
            </a:r>
          </a:p>
          <a:p>
            <a:pPr marL="0" indent="0">
              <a:spcBef>
                <a:spcPts val="0"/>
              </a:spcBef>
              <a:buNone/>
            </a:pPr>
            <a:endParaRPr lang="de-DE" sz="2200" dirty="0"/>
          </a:p>
          <a:p>
            <a:pPr marL="0" indent="0">
              <a:spcBef>
                <a:spcPts val="0"/>
              </a:spcBef>
              <a:buNone/>
            </a:pPr>
            <a:r>
              <a:rPr lang="de-DE" sz="2200" dirty="0"/>
              <a:t>	</a:t>
            </a:r>
          </a:p>
          <a:p>
            <a:pPr marL="0" indent="0">
              <a:spcBef>
                <a:spcPts val="0"/>
              </a:spcBef>
              <a:buNone/>
            </a:pPr>
            <a:r>
              <a:rPr lang="de-DE" sz="2200" dirty="0"/>
              <a:t>	</a:t>
            </a:r>
          </a:p>
          <a:p>
            <a:pPr marL="0" indent="0">
              <a:spcBef>
                <a:spcPts val="0"/>
              </a:spcBef>
              <a:buNone/>
            </a:pPr>
            <a:endParaRPr lang="de-DE" sz="2200" dirty="0"/>
          </a:p>
          <a:p>
            <a:pPr marL="0" indent="0">
              <a:spcBef>
                <a:spcPts val="0"/>
              </a:spcBef>
              <a:buNone/>
            </a:pPr>
            <a:endParaRPr lang="de-DE" sz="2200" dirty="0"/>
          </a:p>
        </p:txBody>
      </p:sp>
      <p:sp>
        <p:nvSpPr>
          <p:cNvPr id="5" name="Rectangle 2"/>
          <p:cNvSpPr>
            <a:spLocks noGrp="1" noChangeArrowheads="1"/>
          </p:cNvSpPr>
          <p:nvPr>
            <p:ph type="title"/>
          </p:nvPr>
        </p:nvSpPr>
        <p:spPr/>
        <p:txBody>
          <a:bodyPr/>
          <a:lstStyle/>
          <a:p>
            <a:r>
              <a:rPr lang="de-DE" altLang="de-DE" dirty="0"/>
              <a:t>Verbände für Mauerenden</a:t>
            </a:r>
            <a:endParaRPr lang="en-GB" altLang="de-DE" dirty="0"/>
          </a:p>
        </p:txBody>
      </p:sp>
      <p:sp>
        <p:nvSpPr>
          <p:cNvPr id="6" name="Fußzeilenplatzhalter 4">
            <a:extLst>
              <a:ext uri="{FF2B5EF4-FFF2-40B4-BE49-F238E27FC236}">
                <a16:creationId xmlns:a16="http://schemas.microsoft.com/office/drawing/2014/main" id="{88652AB7-238E-4E15-BD49-4FFF2A34D59C}"/>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Tree>
    <p:extLst>
      <p:ext uri="{BB962C8B-B14F-4D97-AF65-F5344CB8AC3E}">
        <p14:creationId xmlns:p14="http://schemas.microsoft.com/office/powerpoint/2010/main" val="16003445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5A1ED71-284D-4EC4-98B1-2C1DB5F62E05}"/>
              </a:ext>
            </a:extLst>
          </p:cNvPr>
          <p:cNvSpPr>
            <a:spLocks noGrp="1"/>
          </p:cNvSpPr>
          <p:nvPr>
            <p:ph idx="1"/>
          </p:nvPr>
        </p:nvSpPr>
        <p:spPr/>
        <p:txBody>
          <a:bodyPr/>
          <a:lstStyle/>
          <a:p>
            <a:r>
              <a:rPr lang="de-DE" dirty="0"/>
              <a:t>Verbände für Mauerenden, Mauerpfeiler mit und ohne Anschlag aus 5 DF (300) und 2 DF Teilsteinen für den Anschlag</a:t>
            </a:r>
          </a:p>
          <a:p>
            <a:endParaRPr lang="de-DE" dirty="0"/>
          </a:p>
        </p:txBody>
      </p:sp>
      <p:sp>
        <p:nvSpPr>
          <p:cNvPr id="5" name="Rectangle 2"/>
          <p:cNvSpPr>
            <a:spLocks noGrp="1" noChangeArrowheads="1"/>
          </p:cNvSpPr>
          <p:nvPr>
            <p:ph type="title"/>
          </p:nvPr>
        </p:nvSpPr>
        <p:spPr/>
        <p:txBody>
          <a:bodyPr/>
          <a:lstStyle/>
          <a:p>
            <a:r>
              <a:rPr lang="de-DE" altLang="de-DE" dirty="0"/>
              <a:t>Verbände für Mauerenden</a:t>
            </a:r>
            <a:endParaRPr lang="en-GB" altLang="de-DE" dirty="0"/>
          </a:p>
        </p:txBody>
      </p:sp>
      <p:sp>
        <p:nvSpPr>
          <p:cNvPr id="8" name="Fußzeilenplatzhalter 4">
            <a:extLst>
              <a:ext uri="{FF2B5EF4-FFF2-40B4-BE49-F238E27FC236}">
                <a16:creationId xmlns:a16="http://schemas.microsoft.com/office/drawing/2014/main" id="{5A534340-049C-4CA8-9B74-D3165E98B72E}"/>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757" y="1797612"/>
            <a:ext cx="11354584" cy="4119096"/>
          </a:xfrm>
          <a:prstGeom prst="rect">
            <a:avLst/>
          </a:prstGeom>
        </p:spPr>
      </p:pic>
    </p:spTree>
    <p:extLst>
      <p:ext uri="{BB962C8B-B14F-4D97-AF65-F5344CB8AC3E}">
        <p14:creationId xmlns:p14="http://schemas.microsoft.com/office/powerpoint/2010/main" val="33044093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EAD85412-F339-4FAB-9531-3B20D42696EE}"/>
              </a:ext>
            </a:extLst>
          </p:cNvPr>
          <p:cNvSpPr>
            <a:spLocks noGrp="1"/>
          </p:cNvSpPr>
          <p:nvPr>
            <p:ph idx="1"/>
          </p:nvPr>
        </p:nvSpPr>
        <p:spPr/>
        <p:txBody>
          <a:bodyPr/>
          <a:lstStyle/>
          <a:p>
            <a:r>
              <a:rPr lang="de-DE" dirty="0"/>
              <a:t>Verbände für Mauerenden, Mauerpfeiler ohne Anschlag aus 4 DF (240) und 8 DF (240) Steinen</a:t>
            </a:r>
          </a:p>
          <a:p>
            <a:pPr marL="0" indent="0">
              <a:buNone/>
            </a:pPr>
            <a:endParaRPr lang="de-DE" dirty="0"/>
          </a:p>
        </p:txBody>
      </p:sp>
      <p:sp>
        <p:nvSpPr>
          <p:cNvPr id="5" name="Rectangle 2"/>
          <p:cNvSpPr>
            <a:spLocks noGrp="1" noChangeArrowheads="1"/>
          </p:cNvSpPr>
          <p:nvPr>
            <p:ph type="title"/>
          </p:nvPr>
        </p:nvSpPr>
        <p:spPr/>
        <p:txBody>
          <a:bodyPr/>
          <a:lstStyle/>
          <a:p>
            <a:r>
              <a:rPr lang="de-DE" altLang="de-DE" dirty="0"/>
              <a:t>Verbände für Mauerenden</a:t>
            </a:r>
            <a:endParaRPr lang="en-GB" altLang="de-DE" dirty="0"/>
          </a:p>
        </p:txBody>
      </p:sp>
      <p:sp>
        <p:nvSpPr>
          <p:cNvPr id="8" name="Fußzeilenplatzhalter 4">
            <a:extLst>
              <a:ext uri="{FF2B5EF4-FFF2-40B4-BE49-F238E27FC236}">
                <a16:creationId xmlns:a16="http://schemas.microsoft.com/office/drawing/2014/main" id="{764D7F15-96BD-45E5-988C-9A2CE18D5C25}"/>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6" name="Grafi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2910" y="1601163"/>
            <a:ext cx="11403349" cy="4231343"/>
          </a:xfrm>
          <a:prstGeom prst="rect">
            <a:avLst/>
          </a:prstGeom>
        </p:spPr>
      </p:pic>
    </p:spTree>
    <p:extLst>
      <p:ext uri="{BB962C8B-B14F-4D97-AF65-F5344CB8AC3E}">
        <p14:creationId xmlns:p14="http://schemas.microsoft.com/office/powerpoint/2010/main" val="40851821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66565F6C-2DE1-40F8-9D1B-2E258DD7F1D2}"/>
              </a:ext>
            </a:extLst>
          </p:cNvPr>
          <p:cNvSpPr>
            <a:spLocks noGrp="1"/>
          </p:cNvSpPr>
          <p:nvPr>
            <p:ph idx="1"/>
          </p:nvPr>
        </p:nvSpPr>
        <p:spPr>
          <a:xfrm>
            <a:off x="345881" y="1057524"/>
            <a:ext cx="11474644" cy="5119439"/>
          </a:xfrm>
        </p:spPr>
        <p:txBody>
          <a:bodyPr/>
          <a:lstStyle/>
          <a:p>
            <a:r>
              <a:rPr lang="de-DE" dirty="0"/>
              <a:t>Einbindende Wände, die aussteifend wirken, sind gleichzeitig oder mit Abtreppung hochzumauern.</a:t>
            </a:r>
          </a:p>
          <a:p>
            <a:r>
              <a:rPr lang="de-DE" dirty="0"/>
              <a:t>Eingebunden wird jeweils in der Schicht, deren Stoßfugen günstig liegen. Durch Teilsteine oder andere Formate ist ein ausreichendes Überbindemaß lol herzustellen.</a:t>
            </a:r>
          </a:p>
          <a:p>
            <a:r>
              <a:rPr lang="de-DE" dirty="0"/>
              <a:t>Beim stumpfen Wandanschluss in Stumpfstoßtechnik sind Abtreppungen der Querwände nicht erforderlich</a:t>
            </a:r>
          </a:p>
          <a:p>
            <a:pPr marL="0" indent="0">
              <a:spcBef>
                <a:spcPts val="0"/>
              </a:spcBef>
              <a:buNone/>
            </a:pPr>
            <a:r>
              <a:rPr lang="de-DE" sz="2200" dirty="0"/>
              <a:t>	</a:t>
            </a:r>
          </a:p>
          <a:p>
            <a:endParaRPr lang="de-DE" dirty="0"/>
          </a:p>
        </p:txBody>
      </p:sp>
      <p:sp>
        <p:nvSpPr>
          <p:cNvPr id="5" name="Rectangle 2"/>
          <p:cNvSpPr>
            <a:spLocks noGrp="1" noChangeArrowheads="1"/>
          </p:cNvSpPr>
          <p:nvPr>
            <p:ph type="title"/>
          </p:nvPr>
        </p:nvSpPr>
        <p:spPr/>
        <p:txBody>
          <a:bodyPr/>
          <a:lstStyle/>
          <a:p>
            <a:r>
              <a:rPr lang="de-DE" altLang="de-DE" dirty="0"/>
              <a:t>Mauern von Stößen und Kreuzungen</a:t>
            </a:r>
          </a:p>
        </p:txBody>
      </p:sp>
      <p:sp>
        <p:nvSpPr>
          <p:cNvPr id="7" name="Fußzeilenplatzhalter 4">
            <a:extLst>
              <a:ext uri="{FF2B5EF4-FFF2-40B4-BE49-F238E27FC236}">
                <a16:creationId xmlns:a16="http://schemas.microsoft.com/office/drawing/2014/main" id="{9EE67B43-5F26-4B6B-9CE3-F63F873B6818}"/>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Tree>
    <p:extLst>
      <p:ext uri="{BB962C8B-B14F-4D97-AF65-F5344CB8AC3E}">
        <p14:creationId xmlns:p14="http://schemas.microsoft.com/office/powerpoint/2010/main" val="15148029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8248680-E6DE-4CF2-8C6A-CDFEE0F9278F}"/>
              </a:ext>
            </a:extLst>
          </p:cNvPr>
          <p:cNvSpPr>
            <a:spLocks noGrp="1"/>
          </p:cNvSpPr>
          <p:nvPr>
            <p:ph idx="1"/>
          </p:nvPr>
        </p:nvSpPr>
        <p:spPr/>
        <p:txBody>
          <a:bodyPr/>
          <a:lstStyle/>
          <a:p>
            <a:r>
              <a:rPr lang="de-DE" dirty="0"/>
              <a:t>Das  Mauern bei Frost  </a:t>
            </a:r>
          </a:p>
          <a:p>
            <a:pPr lvl="1"/>
            <a:r>
              <a:rPr lang="de-DE" dirty="0"/>
              <a:t>bedarf grundsätzlich der Zustimmung des Auftraggebers</a:t>
            </a:r>
          </a:p>
          <a:p>
            <a:pPr lvl="1"/>
            <a:r>
              <a:rPr lang="de-DE" dirty="0"/>
              <a:t>darf nur unter besonderen Schutzmaßnahmen  durchgeführt werden</a:t>
            </a:r>
          </a:p>
          <a:p>
            <a:r>
              <a:rPr lang="de-DE" dirty="0"/>
              <a:t>Der Einsatz von Frostschutzmitteln/Tausalzen ist nicht zulässig. </a:t>
            </a:r>
          </a:p>
          <a:p>
            <a:r>
              <a:rPr lang="de-DE" dirty="0"/>
              <a:t>Das frische Mauerwerk ist vor Frost zu schützen, z.B. durch Abdecken</a:t>
            </a:r>
          </a:p>
          <a:p>
            <a:r>
              <a:rPr lang="de-DE" dirty="0"/>
              <a:t>Auf gefrorenem Mauerwerk darf nicht weiter-gemauert werden.</a:t>
            </a:r>
          </a:p>
        </p:txBody>
      </p:sp>
      <p:sp>
        <p:nvSpPr>
          <p:cNvPr id="3" name="Titel 2">
            <a:extLst>
              <a:ext uri="{FF2B5EF4-FFF2-40B4-BE49-F238E27FC236}">
                <a16:creationId xmlns:a16="http://schemas.microsoft.com/office/drawing/2014/main" id="{61FBDBE5-59AA-4D37-AB84-719EBEE287B9}"/>
              </a:ext>
            </a:extLst>
          </p:cNvPr>
          <p:cNvSpPr>
            <a:spLocks noGrp="1"/>
          </p:cNvSpPr>
          <p:nvPr>
            <p:ph type="title"/>
          </p:nvPr>
        </p:nvSpPr>
        <p:spPr/>
        <p:txBody>
          <a:bodyPr/>
          <a:lstStyle/>
          <a:p>
            <a:r>
              <a:rPr lang="de-DE" dirty="0"/>
              <a:t>Arbeiten bei Frost</a:t>
            </a:r>
          </a:p>
        </p:txBody>
      </p:sp>
      <p:sp>
        <p:nvSpPr>
          <p:cNvPr id="8" name="Fußzeilenplatzhalter 4">
            <a:extLst>
              <a:ext uri="{FF2B5EF4-FFF2-40B4-BE49-F238E27FC236}">
                <a16:creationId xmlns:a16="http://schemas.microsoft.com/office/drawing/2014/main" id="{E9976EAF-EBFD-414C-A68D-0C6AD5D1C35D}"/>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1: Mauerwerk</a:t>
            </a:r>
          </a:p>
        </p:txBody>
      </p:sp>
      <p:pic>
        <p:nvPicPr>
          <p:cNvPr id="9" name="Grafik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419459" y="1057524"/>
            <a:ext cx="5401067" cy="4931674"/>
          </a:xfrm>
          <a:prstGeom prst="rect">
            <a:avLst/>
          </a:prstGeom>
        </p:spPr>
      </p:pic>
    </p:spTree>
    <p:extLst>
      <p:ext uri="{BB962C8B-B14F-4D97-AF65-F5344CB8AC3E}">
        <p14:creationId xmlns:p14="http://schemas.microsoft.com/office/powerpoint/2010/main" val="12317999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1F6B80C7-B9EE-437E-80F1-33D454E7CCDD}"/>
              </a:ext>
            </a:extLst>
          </p:cNvPr>
          <p:cNvSpPr>
            <a:spLocks noGrp="1"/>
          </p:cNvSpPr>
          <p:nvPr>
            <p:ph idx="1"/>
          </p:nvPr>
        </p:nvSpPr>
        <p:spPr/>
        <p:txBody>
          <a:bodyPr/>
          <a:lstStyle/>
          <a:p>
            <a:r>
              <a:rPr lang="de-DE" dirty="0"/>
              <a:t>24 cm dicke Wand aus 2 DF im Kreuz- und Blockverband</a:t>
            </a:r>
          </a:p>
        </p:txBody>
      </p:sp>
      <p:sp>
        <p:nvSpPr>
          <p:cNvPr id="5" name="Rectangle 2"/>
          <p:cNvSpPr>
            <a:spLocks noGrp="1" noChangeArrowheads="1"/>
          </p:cNvSpPr>
          <p:nvPr>
            <p:ph type="title"/>
          </p:nvPr>
        </p:nvSpPr>
        <p:spPr/>
        <p:txBody>
          <a:bodyPr/>
          <a:lstStyle/>
          <a:p>
            <a:r>
              <a:rPr lang="de-DE" altLang="de-DE" dirty="0"/>
              <a:t>Mauern von Stößen und Kreuzungen</a:t>
            </a:r>
            <a:endParaRPr lang="en-GB" altLang="de-DE" dirty="0"/>
          </a:p>
        </p:txBody>
      </p:sp>
      <p:sp>
        <p:nvSpPr>
          <p:cNvPr id="7" name="Fußzeilenplatzhalter 4">
            <a:extLst>
              <a:ext uri="{FF2B5EF4-FFF2-40B4-BE49-F238E27FC236}">
                <a16:creationId xmlns:a16="http://schemas.microsoft.com/office/drawing/2014/main" id="{7427AE1C-5CA6-48BD-9F36-F7C44E2BEF60}"/>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757" y="1489271"/>
            <a:ext cx="10308357" cy="4523241"/>
          </a:xfrm>
          <a:prstGeom prst="rect">
            <a:avLst/>
          </a:prstGeom>
        </p:spPr>
      </p:pic>
    </p:spTree>
    <p:extLst>
      <p:ext uri="{BB962C8B-B14F-4D97-AF65-F5344CB8AC3E}">
        <p14:creationId xmlns:p14="http://schemas.microsoft.com/office/powerpoint/2010/main" val="342099705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9F94EAE9-A3CD-4709-8ACE-8A5C0C164904}"/>
              </a:ext>
            </a:extLst>
          </p:cNvPr>
          <p:cNvSpPr>
            <a:spLocks noGrp="1"/>
          </p:cNvSpPr>
          <p:nvPr>
            <p:ph idx="1"/>
          </p:nvPr>
        </p:nvSpPr>
        <p:spPr/>
        <p:txBody>
          <a:bodyPr/>
          <a:lstStyle/>
          <a:p>
            <a:r>
              <a:rPr lang="de-DE" dirty="0"/>
              <a:t>24 cm dicke Wand aus 3 DF im Binderverband</a:t>
            </a:r>
          </a:p>
        </p:txBody>
      </p:sp>
      <p:sp>
        <p:nvSpPr>
          <p:cNvPr id="5" name="Rectangle 2"/>
          <p:cNvSpPr>
            <a:spLocks noGrp="1" noChangeArrowheads="1"/>
          </p:cNvSpPr>
          <p:nvPr>
            <p:ph type="title"/>
          </p:nvPr>
        </p:nvSpPr>
        <p:spPr/>
        <p:txBody>
          <a:bodyPr/>
          <a:lstStyle/>
          <a:p>
            <a:r>
              <a:rPr lang="de-DE" altLang="de-DE" dirty="0"/>
              <a:t>Mauern von Stößen und Kreuzungen</a:t>
            </a:r>
            <a:endParaRPr lang="en-GB" altLang="de-DE" dirty="0"/>
          </a:p>
        </p:txBody>
      </p:sp>
      <p:sp>
        <p:nvSpPr>
          <p:cNvPr id="7" name="Fußzeilenplatzhalter 4">
            <a:extLst>
              <a:ext uri="{FF2B5EF4-FFF2-40B4-BE49-F238E27FC236}">
                <a16:creationId xmlns:a16="http://schemas.microsoft.com/office/drawing/2014/main" id="{7C124C79-E211-4665-9B2F-37299B340E86}"/>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757" y="1656225"/>
            <a:ext cx="11374496" cy="4072222"/>
          </a:xfrm>
          <a:prstGeom prst="rect">
            <a:avLst/>
          </a:prstGeom>
        </p:spPr>
      </p:pic>
    </p:spTree>
    <p:extLst>
      <p:ext uri="{BB962C8B-B14F-4D97-AF65-F5344CB8AC3E}">
        <p14:creationId xmlns:p14="http://schemas.microsoft.com/office/powerpoint/2010/main" val="40385282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DB6EFA43-1023-4D4C-A534-FCDD2D70B498}"/>
              </a:ext>
            </a:extLst>
          </p:cNvPr>
          <p:cNvSpPr>
            <a:spLocks noGrp="1"/>
          </p:cNvSpPr>
          <p:nvPr>
            <p:ph idx="1"/>
          </p:nvPr>
        </p:nvSpPr>
        <p:spPr/>
        <p:txBody>
          <a:bodyPr/>
          <a:lstStyle/>
          <a:p>
            <a:r>
              <a:rPr lang="de-DE" dirty="0"/>
              <a:t>24 cm dicke Wand aus 4 DF im Einsteinverband</a:t>
            </a:r>
          </a:p>
          <a:p>
            <a:pPr marL="0" indent="0">
              <a:buNone/>
            </a:pPr>
            <a:endParaRPr lang="de-DE" dirty="0"/>
          </a:p>
        </p:txBody>
      </p:sp>
      <p:sp>
        <p:nvSpPr>
          <p:cNvPr id="5" name="Rectangle 2"/>
          <p:cNvSpPr>
            <a:spLocks noGrp="1" noChangeArrowheads="1"/>
          </p:cNvSpPr>
          <p:nvPr>
            <p:ph type="title"/>
          </p:nvPr>
        </p:nvSpPr>
        <p:spPr/>
        <p:txBody>
          <a:bodyPr/>
          <a:lstStyle/>
          <a:p>
            <a:r>
              <a:rPr lang="de-DE" altLang="de-DE" dirty="0"/>
              <a:t>Mauern von Stößen und Kreuzungen</a:t>
            </a:r>
            <a:endParaRPr lang="en-GB" altLang="de-DE" dirty="0"/>
          </a:p>
        </p:txBody>
      </p:sp>
      <p:sp>
        <p:nvSpPr>
          <p:cNvPr id="7" name="Fußzeilenplatzhalter 4">
            <a:extLst>
              <a:ext uri="{FF2B5EF4-FFF2-40B4-BE49-F238E27FC236}">
                <a16:creationId xmlns:a16="http://schemas.microsoft.com/office/drawing/2014/main" id="{A46613CB-3BB7-4EC9-8EF1-E7375D4B6149}"/>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7757" y="1713219"/>
            <a:ext cx="11375222" cy="4069016"/>
          </a:xfrm>
          <a:prstGeom prst="rect">
            <a:avLst/>
          </a:prstGeom>
        </p:spPr>
      </p:pic>
    </p:spTree>
    <p:extLst>
      <p:ext uri="{BB962C8B-B14F-4D97-AF65-F5344CB8AC3E}">
        <p14:creationId xmlns:p14="http://schemas.microsoft.com/office/powerpoint/2010/main" val="11663177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a:extLst>
              <a:ext uri="{FF2B5EF4-FFF2-40B4-BE49-F238E27FC236}">
                <a16:creationId xmlns:a16="http://schemas.microsoft.com/office/drawing/2014/main" id="{80142D1A-38D2-44CB-A634-9AC4FD3F6816}"/>
              </a:ext>
            </a:extLst>
          </p:cNvPr>
          <p:cNvSpPr>
            <a:spLocks noGrp="1"/>
          </p:cNvSpPr>
          <p:nvPr>
            <p:ph idx="1"/>
          </p:nvPr>
        </p:nvSpPr>
        <p:spPr/>
        <p:txBody>
          <a:bodyPr/>
          <a:lstStyle/>
          <a:p>
            <a:r>
              <a:rPr lang="de-DE" dirty="0"/>
              <a:t>Bei 6,25 cm Vorlagen sind Schrägfugen oft günstig.</a:t>
            </a:r>
          </a:p>
          <a:p>
            <a:r>
              <a:rPr lang="de-DE" dirty="0"/>
              <a:t>Bei 11,5 cm Vorlagen wir durch unterschiedliche Ausbildung der beiden Vorlagenseiten („umwerfen“) der Verband der Wand weniger gestört.</a:t>
            </a:r>
          </a:p>
          <a:p>
            <a:r>
              <a:rPr lang="de-DE" dirty="0"/>
              <a:t>¾ Steine sind möglichst durch Halbieren von 3 DF herzustellen.</a:t>
            </a:r>
          </a:p>
          <a:p>
            <a:r>
              <a:rPr lang="de-DE" dirty="0"/>
              <a:t>An einspringenden Ecken darf immer nur eine Stoßfuge liegen. Die nächste Stoßfuge muss mindestens um l</a:t>
            </a:r>
            <a:r>
              <a:rPr lang="de-DE" baseline="-25000" dirty="0"/>
              <a:t>ol</a:t>
            </a:r>
            <a:r>
              <a:rPr lang="de-DE" dirty="0"/>
              <a:t> davon entfernt sein. Kreuzfugen sind unbedingt zu vermeiden.</a:t>
            </a:r>
          </a:p>
          <a:p>
            <a:r>
              <a:rPr lang="de-DE" dirty="0"/>
              <a:t>Senkrechte Aussparungen (Schlitze) sind wie Nischen zu behandeln. Es gelten deshalb die gleichen Verbandsregeln.</a:t>
            </a:r>
          </a:p>
          <a:p>
            <a:endParaRPr lang="de-DE" dirty="0"/>
          </a:p>
        </p:txBody>
      </p:sp>
      <p:sp>
        <p:nvSpPr>
          <p:cNvPr id="5" name="Rectangle 2"/>
          <p:cNvSpPr>
            <a:spLocks noGrp="1" noChangeArrowheads="1"/>
          </p:cNvSpPr>
          <p:nvPr>
            <p:ph type="title"/>
          </p:nvPr>
        </p:nvSpPr>
        <p:spPr/>
        <p:txBody>
          <a:bodyPr/>
          <a:lstStyle/>
          <a:p>
            <a:r>
              <a:rPr lang="de-DE" altLang="de-DE" dirty="0"/>
              <a:t>Vorlagen und Nischen</a:t>
            </a:r>
            <a:endParaRPr lang="en-GB" altLang="de-DE" dirty="0"/>
          </a:p>
        </p:txBody>
      </p:sp>
      <p:sp>
        <p:nvSpPr>
          <p:cNvPr id="7" name="Fußzeilenplatzhalter 4">
            <a:extLst>
              <a:ext uri="{FF2B5EF4-FFF2-40B4-BE49-F238E27FC236}">
                <a16:creationId xmlns:a16="http://schemas.microsoft.com/office/drawing/2014/main" id="{2AF4DC55-6450-4BEC-B118-DDCD231B8CEF}"/>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2" name="Grafik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629960" y="1057524"/>
            <a:ext cx="5190566" cy="4240306"/>
          </a:xfrm>
          <a:prstGeom prst="rect">
            <a:avLst/>
          </a:prstGeom>
        </p:spPr>
      </p:pic>
    </p:spTree>
    <p:extLst>
      <p:ext uri="{BB962C8B-B14F-4D97-AF65-F5344CB8AC3E}">
        <p14:creationId xmlns:p14="http://schemas.microsoft.com/office/powerpoint/2010/main" val="128625013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F70626B7-F03F-48D3-A79D-75AA6DF525B3}"/>
              </a:ext>
            </a:extLst>
          </p:cNvPr>
          <p:cNvSpPr>
            <a:spLocks noGrp="1"/>
          </p:cNvSpPr>
          <p:nvPr>
            <p:ph idx="1"/>
          </p:nvPr>
        </p:nvSpPr>
        <p:spPr/>
        <p:txBody>
          <a:bodyPr/>
          <a:lstStyle/>
          <a:p>
            <a:r>
              <a:rPr lang="de-DE" dirty="0"/>
              <a:t>An einspringenden Ecken darf immer nur eine Stoßfuge liegen</a:t>
            </a:r>
          </a:p>
          <a:p>
            <a:endParaRPr lang="de-DE" dirty="0"/>
          </a:p>
        </p:txBody>
      </p:sp>
      <p:sp>
        <p:nvSpPr>
          <p:cNvPr id="5" name="Rectangle 2"/>
          <p:cNvSpPr>
            <a:spLocks noGrp="1" noChangeArrowheads="1"/>
          </p:cNvSpPr>
          <p:nvPr>
            <p:ph type="title"/>
          </p:nvPr>
        </p:nvSpPr>
        <p:spPr/>
        <p:txBody>
          <a:bodyPr/>
          <a:lstStyle/>
          <a:p>
            <a:r>
              <a:rPr lang="de-DE" altLang="de-DE" dirty="0"/>
              <a:t>Vorlagen und Nischen</a:t>
            </a:r>
          </a:p>
        </p:txBody>
      </p:sp>
      <p:sp>
        <p:nvSpPr>
          <p:cNvPr id="4" name="Inhaltsplatzhalter 3">
            <a:extLst>
              <a:ext uri="{FF2B5EF4-FFF2-40B4-BE49-F238E27FC236}">
                <a16:creationId xmlns:a16="http://schemas.microsoft.com/office/drawing/2014/main" id="{A5BA9AD7-4982-4A99-8E11-0EE1ADE61D95}"/>
              </a:ext>
            </a:extLst>
          </p:cNvPr>
          <p:cNvSpPr>
            <a:spLocks noGrp="1"/>
          </p:cNvSpPr>
          <p:nvPr>
            <p:ph idx="10"/>
          </p:nvPr>
        </p:nvSpPr>
        <p:spPr/>
        <p:txBody>
          <a:bodyPr/>
          <a:lstStyle/>
          <a:p>
            <a:r>
              <a:rPr lang="de-DE" dirty="0"/>
              <a:t>Gemauerter Pfeiler aus KS-Verblendern</a:t>
            </a:r>
          </a:p>
          <a:p>
            <a:endParaRPr lang="de-DE" dirty="0"/>
          </a:p>
        </p:txBody>
      </p:sp>
      <p:sp>
        <p:nvSpPr>
          <p:cNvPr id="8" name="Fußzeilenplatzhalter 4">
            <a:extLst>
              <a:ext uri="{FF2B5EF4-FFF2-40B4-BE49-F238E27FC236}">
                <a16:creationId xmlns:a16="http://schemas.microsoft.com/office/drawing/2014/main" id="{F13E2AD8-D96F-4F9C-812F-247E9FC86254}"/>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2" name="Grafik 1"/>
          <p:cNvPicPr>
            <a:picLocks noChangeAspect="1"/>
          </p:cNvPicPr>
          <p:nvPr/>
        </p:nvPicPr>
        <p:blipFill>
          <a:blip r:embed="rId3"/>
          <a:stretch>
            <a:fillRect/>
          </a:stretch>
        </p:blipFill>
        <p:spPr>
          <a:xfrm>
            <a:off x="6542846" y="1687409"/>
            <a:ext cx="3823446" cy="4366549"/>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467" y="1687158"/>
            <a:ext cx="3866369" cy="4366800"/>
          </a:xfrm>
          <a:prstGeom prst="rect">
            <a:avLst/>
          </a:prstGeom>
        </p:spPr>
      </p:pic>
    </p:spTree>
    <p:extLst>
      <p:ext uri="{BB962C8B-B14F-4D97-AF65-F5344CB8AC3E}">
        <p14:creationId xmlns:p14="http://schemas.microsoft.com/office/powerpoint/2010/main" val="20385427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B3CD4E61-8185-4C2F-82C1-F05179D95156}"/>
              </a:ext>
            </a:extLst>
          </p:cNvPr>
          <p:cNvSpPr>
            <a:spLocks noGrp="1"/>
          </p:cNvSpPr>
          <p:nvPr>
            <p:ph idx="1"/>
          </p:nvPr>
        </p:nvSpPr>
        <p:spPr/>
        <p:txBody>
          <a:bodyPr/>
          <a:lstStyle/>
          <a:p>
            <a:r>
              <a:rPr lang="de-DE" dirty="0"/>
              <a:t>6,25 cm Vorlage in einer 24 cm dicken Wand </a:t>
            </a:r>
          </a:p>
          <a:p>
            <a:endParaRPr lang="de-DE" dirty="0"/>
          </a:p>
        </p:txBody>
      </p:sp>
      <p:sp>
        <p:nvSpPr>
          <p:cNvPr id="5" name="Rectangle 2"/>
          <p:cNvSpPr>
            <a:spLocks noGrp="1" noChangeArrowheads="1"/>
          </p:cNvSpPr>
          <p:nvPr>
            <p:ph type="title"/>
          </p:nvPr>
        </p:nvSpPr>
        <p:spPr/>
        <p:txBody>
          <a:bodyPr/>
          <a:lstStyle/>
          <a:p>
            <a:r>
              <a:rPr lang="de-DE" altLang="de-DE" dirty="0"/>
              <a:t>Vorlagen und Nischen</a:t>
            </a:r>
            <a:endParaRPr lang="en-GB" altLang="de-DE" dirty="0"/>
          </a:p>
        </p:txBody>
      </p:sp>
      <p:sp>
        <p:nvSpPr>
          <p:cNvPr id="2" name="Inhaltsplatzhalter 1">
            <a:extLst>
              <a:ext uri="{FF2B5EF4-FFF2-40B4-BE49-F238E27FC236}">
                <a16:creationId xmlns:a16="http://schemas.microsoft.com/office/drawing/2014/main" id="{21A2CFF4-7E41-4A95-A282-275C66A43423}"/>
              </a:ext>
            </a:extLst>
          </p:cNvPr>
          <p:cNvSpPr>
            <a:spLocks noGrp="1"/>
          </p:cNvSpPr>
          <p:nvPr>
            <p:ph idx="10"/>
          </p:nvPr>
        </p:nvSpPr>
        <p:spPr/>
        <p:txBody>
          <a:bodyPr/>
          <a:lstStyle/>
          <a:p>
            <a:r>
              <a:rPr lang="de-DE" dirty="0"/>
              <a:t>11,5 cm Vorlage in einer 24 cm dicken Wand </a:t>
            </a:r>
          </a:p>
          <a:p>
            <a:pPr marL="0" indent="0">
              <a:buNone/>
            </a:pPr>
            <a:endParaRPr lang="de-DE" dirty="0"/>
          </a:p>
        </p:txBody>
      </p:sp>
      <p:sp>
        <p:nvSpPr>
          <p:cNvPr id="8" name="Fußzeilenplatzhalter 4">
            <a:extLst>
              <a:ext uri="{FF2B5EF4-FFF2-40B4-BE49-F238E27FC236}">
                <a16:creationId xmlns:a16="http://schemas.microsoft.com/office/drawing/2014/main" id="{525E0E71-2DA7-4702-9C9D-26194FF3C3EC}"/>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98" y="1793609"/>
            <a:ext cx="5400000" cy="2904105"/>
          </a:xfrm>
          <a:prstGeom prst="rect">
            <a:avLst/>
          </a:prstGeom>
        </p:spPr>
      </p:pic>
      <p:pic>
        <p:nvPicPr>
          <p:cNvPr id="4" name="Grafik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793609"/>
            <a:ext cx="5400000" cy="2904795"/>
          </a:xfrm>
          <a:prstGeom prst="rect">
            <a:avLst/>
          </a:prstGeom>
        </p:spPr>
      </p:pic>
    </p:spTree>
    <p:extLst>
      <p:ext uri="{BB962C8B-B14F-4D97-AF65-F5344CB8AC3E}">
        <p14:creationId xmlns:p14="http://schemas.microsoft.com/office/powerpoint/2010/main" val="359291156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de-DE" altLang="de-DE" dirty="0"/>
              <a:t>Vorlagen und Nischen</a:t>
            </a:r>
            <a:endParaRPr lang="en-GB" altLang="de-DE" dirty="0"/>
          </a:p>
        </p:txBody>
      </p:sp>
      <p:sp>
        <p:nvSpPr>
          <p:cNvPr id="2" name="Inhaltsplatzhalter 1">
            <a:extLst>
              <a:ext uri="{FF2B5EF4-FFF2-40B4-BE49-F238E27FC236}">
                <a16:creationId xmlns:a16="http://schemas.microsoft.com/office/drawing/2014/main" id="{96F8FE68-FE7A-40E3-AC93-6800F6F642A1}"/>
              </a:ext>
            </a:extLst>
          </p:cNvPr>
          <p:cNvSpPr>
            <a:spLocks noGrp="1"/>
          </p:cNvSpPr>
          <p:nvPr>
            <p:ph idx="10"/>
          </p:nvPr>
        </p:nvSpPr>
        <p:spPr/>
        <p:txBody>
          <a:bodyPr/>
          <a:lstStyle/>
          <a:p>
            <a:r>
              <a:rPr lang="de-DE" dirty="0"/>
              <a:t>11,5 cm tiefe Nische in einer 30 cm dicken Wand </a:t>
            </a:r>
          </a:p>
          <a:p>
            <a:pPr marL="0" indent="0">
              <a:buNone/>
            </a:pPr>
            <a:endParaRPr lang="de-DE" dirty="0"/>
          </a:p>
        </p:txBody>
      </p:sp>
      <p:sp>
        <p:nvSpPr>
          <p:cNvPr id="12" name="Fußzeilenplatzhalter 4">
            <a:extLst>
              <a:ext uri="{FF2B5EF4-FFF2-40B4-BE49-F238E27FC236}">
                <a16:creationId xmlns:a16="http://schemas.microsoft.com/office/drawing/2014/main" id="{FD1A930F-721F-4388-9D6F-AD25741169DA}"/>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4" name="Inhaltsplatzhalter 3">
            <a:extLst>
              <a:ext uri="{FF2B5EF4-FFF2-40B4-BE49-F238E27FC236}">
                <a16:creationId xmlns:a16="http://schemas.microsoft.com/office/drawing/2014/main" id="{1E5DA2EE-CB5A-4152-8B67-3393BD52EFB3}"/>
              </a:ext>
            </a:extLst>
          </p:cNvPr>
          <p:cNvSpPr>
            <a:spLocks noGrp="1"/>
          </p:cNvSpPr>
          <p:nvPr>
            <p:ph idx="1"/>
          </p:nvPr>
        </p:nvSpPr>
        <p:spPr/>
        <p:txBody>
          <a:bodyPr/>
          <a:lstStyle/>
          <a:p>
            <a:r>
              <a:rPr lang="de-DE" dirty="0"/>
              <a:t>6,25 cm tiefe Nische in einer 30 cm dicken Wand </a:t>
            </a:r>
          </a:p>
          <a:p>
            <a:pPr marL="0" indent="0">
              <a:buNone/>
            </a:pPr>
            <a:endParaRPr lang="de-DE" dirty="0"/>
          </a:p>
        </p:txBody>
      </p:sp>
      <p:pic>
        <p:nvPicPr>
          <p:cNvPr id="3" name="Grafik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98" y="1797232"/>
            <a:ext cx="5400000" cy="2904665"/>
          </a:xfrm>
          <a:prstGeom prst="rect">
            <a:avLst/>
          </a:prstGeom>
        </p:spPr>
      </p:pic>
      <p:pic>
        <p:nvPicPr>
          <p:cNvPr id="7" name="Grafik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797438"/>
            <a:ext cx="5400000" cy="2904459"/>
          </a:xfrm>
          <a:prstGeom prst="rect">
            <a:avLst/>
          </a:prstGeom>
        </p:spPr>
      </p:pic>
    </p:spTree>
    <p:extLst>
      <p:ext uri="{BB962C8B-B14F-4D97-AF65-F5344CB8AC3E}">
        <p14:creationId xmlns:p14="http://schemas.microsoft.com/office/powerpoint/2010/main" val="272035090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p:txBody>
          <a:bodyPr/>
          <a:lstStyle/>
          <a:p>
            <a:r>
              <a:rPr lang="de-DE" altLang="de-DE" dirty="0"/>
              <a:t>Vorlagen und Nischen</a:t>
            </a:r>
            <a:endParaRPr lang="en-GB" altLang="de-DE" dirty="0"/>
          </a:p>
        </p:txBody>
      </p:sp>
      <p:sp>
        <p:nvSpPr>
          <p:cNvPr id="3" name="Inhaltsplatzhalter 2">
            <a:extLst>
              <a:ext uri="{FF2B5EF4-FFF2-40B4-BE49-F238E27FC236}">
                <a16:creationId xmlns:a16="http://schemas.microsoft.com/office/drawing/2014/main" id="{D2968D8B-E0EC-4077-B8A1-B8A5E8E61752}"/>
              </a:ext>
            </a:extLst>
          </p:cNvPr>
          <p:cNvSpPr>
            <a:spLocks noGrp="1"/>
          </p:cNvSpPr>
          <p:nvPr>
            <p:ph idx="10"/>
          </p:nvPr>
        </p:nvSpPr>
        <p:spPr/>
        <p:txBody>
          <a:bodyPr/>
          <a:lstStyle/>
          <a:p>
            <a:r>
              <a:rPr lang="de-DE" dirty="0"/>
              <a:t>11,5 cm tiefe Nische in einer 36,5 cm dicken Wand </a:t>
            </a:r>
          </a:p>
          <a:p>
            <a:endParaRPr lang="de-DE" dirty="0"/>
          </a:p>
        </p:txBody>
      </p:sp>
      <p:sp>
        <p:nvSpPr>
          <p:cNvPr id="7" name="Fußzeilenplatzhalter 4">
            <a:extLst>
              <a:ext uri="{FF2B5EF4-FFF2-40B4-BE49-F238E27FC236}">
                <a16:creationId xmlns:a16="http://schemas.microsoft.com/office/drawing/2014/main" id="{F6C1F343-2FA4-4DAC-9A54-0D6557699ED5}"/>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
        <p:nvSpPr>
          <p:cNvPr id="8" name="Inhaltsplatzhalter 7">
            <a:extLst>
              <a:ext uri="{FF2B5EF4-FFF2-40B4-BE49-F238E27FC236}">
                <a16:creationId xmlns:a16="http://schemas.microsoft.com/office/drawing/2014/main" id="{30F1D75B-729D-417F-8AC3-524A7BB9D13F}"/>
              </a:ext>
            </a:extLst>
          </p:cNvPr>
          <p:cNvSpPr>
            <a:spLocks noGrp="1"/>
          </p:cNvSpPr>
          <p:nvPr>
            <p:ph idx="1"/>
          </p:nvPr>
        </p:nvSpPr>
        <p:spPr/>
        <p:txBody>
          <a:bodyPr/>
          <a:lstStyle/>
          <a:p>
            <a:r>
              <a:rPr lang="de-DE" dirty="0"/>
              <a:t>6,25 cm tiefe Nische in einer 36,5 cm dicken Wand </a:t>
            </a:r>
          </a:p>
          <a:p>
            <a:endParaRPr lang="de-DE" dirty="0"/>
          </a:p>
        </p:txBody>
      </p:sp>
      <p:pic>
        <p:nvPicPr>
          <p:cNvPr id="2" name="Grafik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98" y="1796400"/>
            <a:ext cx="5400343" cy="2827056"/>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1796400"/>
            <a:ext cx="5400000" cy="2904533"/>
          </a:xfrm>
          <a:prstGeom prst="rect">
            <a:avLst/>
          </a:prstGeom>
        </p:spPr>
      </p:pic>
    </p:spTree>
    <p:extLst>
      <p:ext uri="{BB962C8B-B14F-4D97-AF65-F5344CB8AC3E}">
        <p14:creationId xmlns:p14="http://schemas.microsoft.com/office/powerpoint/2010/main" val="28593568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3">
            <a:extLst>
              <a:ext uri="{FF2B5EF4-FFF2-40B4-BE49-F238E27FC236}">
                <a16:creationId xmlns:a16="http://schemas.microsoft.com/office/drawing/2014/main" id="{0EBE6467-3C23-4321-8705-A7BFA931D789}"/>
              </a:ext>
            </a:extLst>
          </p:cNvPr>
          <p:cNvSpPr>
            <a:spLocks noGrp="1"/>
          </p:cNvSpPr>
          <p:nvPr>
            <p:ph idx="1"/>
          </p:nvPr>
        </p:nvSpPr>
        <p:spPr/>
        <p:txBody>
          <a:bodyPr/>
          <a:lstStyle/>
          <a:p>
            <a:r>
              <a:rPr lang="de-DE" dirty="0"/>
              <a:t>Werden für ein- und zweischaliges Verbendmauerwerk verwendet. </a:t>
            </a:r>
          </a:p>
          <a:p>
            <a:r>
              <a:rPr lang="de-DE" dirty="0"/>
              <a:t>Der Formenvielfalt ist mit wechselnden Läufer- und Binderschichten kaum eine Grenze gesetzt.</a:t>
            </a:r>
          </a:p>
          <a:p>
            <a:r>
              <a:rPr lang="de-DE" dirty="0"/>
              <a:t>Die Überbindung soll mindestens 5,2 cm (1/2 am) oder 11,5 cm (1 am) betragen. </a:t>
            </a:r>
          </a:p>
          <a:p>
            <a:r>
              <a:rPr lang="de-DE" dirty="0"/>
              <a:t>Die Stoßfugen müssen lotrecht übereinander und genau mittig über, unter oder zwischen den Köpfen liegen.</a:t>
            </a:r>
          </a:p>
          <a:p>
            <a:r>
              <a:rPr lang="de-DE" dirty="0"/>
              <a:t>Sauberes, sorgfältiges Vermauern und Verfugen sind die entsprechenden Punkte für die Wirkung der Zierverbände.</a:t>
            </a:r>
          </a:p>
          <a:p>
            <a:r>
              <a:rPr lang="de-DE" dirty="0"/>
              <a:t>Für Verbandsmauerwerk kommen in der Regel Kreuzverband oder Blockverband zum Einsatz.</a:t>
            </a:r>
          </a:p>
          <a:p>
            <a:r>
              <a:rPr lang="de-DE" dirty="0"/>
              <a:t>Für die Verblendschale zweischaliger Außenwände sowie bei sonstigem Sichtmauerwerk im Innen- und Außenbereich kommen zahlreiche Zierverbände zum Einsatz. Die Zugfestigkeit ist beim Läuferverband mit mittiger, halbsteiniger Überbindung besonders günstig.</a:t>
            </a:r>
          </a:p>
          <a:p>
            <a:r>
              <a:rPr lang="de-DE" dirty="0"/>
              <a:t>Jeder Grundverband kann durch Verschieben der Schichten abgewandelt werden. Jeder Verband kann mit allen Steinformaten gemauert werden.</a:t>
            </a:r>
          </a:p>
          <a:p>
            <a:endParaRPr lang="de-DE" dirty="0"/>
          </a:p>
          <a:p>
            <a:endParaRPr lang="de-DE" dirty="0"/>
          </a:p>
        </p:txBody>
      </p:sp>
      <p:sp>
        <p:nvSpPr>
          <p:cNvPr id="5" name="Rectangle 2"/>
          <p:cNvSpPr>
            <a:spLocks noGrp="1" noChangeArrowheads="1"/>
          </p:cNvSpPr>
          <p:nvPr>
            <p:ph type="title"/>
          </p:nvPr>
        </p:nvSpPr>
        <p:spPr/>
        <p:txBody>
          <a:bodyPr/>
          <a:lstStyle/>
          <a:p>
            <a:r>
              <a:rPr lang="de-DE" altLang="de-DE" dirty="0"/>
              <a:t>Zierverbände für Sicht- und Verblendmauerwerk</a:t>
            </a:r>
          </a:p>
        </p:txBody>
      </p:sp>
      <p:sp>
        <p:nvSpPr>
          <p:cNvPr id="7" name="Fußzeilenplatzhalter 4">
            <a:extLst>
              <a:ext uri="{FF2B5EF4-FFF2-40B4-BE49-F238E27FC236}">
                <a16:creationId xmlns:a16="http://schemas.microsoft.com/office/drawing/2014/main" id="{3CA53811-19BF-46DF-BD88-B39502C004B1}"/>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spTree>
    <p:extLst>
      <p:ext uri="{BB962C8B-B14F-4D97-AF65-F5344CB8AC3E}">
        <p14:creationId xmlns:p14="http://schemas.microsoft.com/office/powerpoint/2010/main" val="114205918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Inhaltsplatzhalter 8">
            <a:extLst>
              <a:ext uri="{FF2B5EF4-FFF2-40B4-BE49-F238E27FC236}">
                <a16:creationId xmlns:a16="http://schemas.microsoft.com/office/drawing/2014/main" id="{87A9F234-8DC4-453A-AB4D-21BD73B5C491}"/>
              </a:ext>
            </a:extLst>
          </p:cNvPr>
          <p:cNvSpPr>
            <a:spLocks noGrp="1"/>
          </p:cNvSpPr>
          <p:nvPr>
            <p:ph idx="1"/>
          </p:nvPr>
        </p:nvSpPr>
        <p:spPr/>
        <p:txBody>
          <a:bodyPr/>
          <a:lstStyle/>
          <a:p>
            <a:r>
              <a:rPr lang="de-DE" dirty="0"/>
              <a:t>Kreuzverband</a:t>
            </a:r>
          </a:p>
          <a:p>
            <a:endParaRPr lang="de-DE" dirty="0"/>
          </a:p>
        </p:txBody>
      </p:sp>
      <p:sp>
        <p:nvSpPr>
          <p:cNvPr id="5" name="Rectangle 2"/>
          <p:cNvSpPr>
            <a:spLocks noGrp="1" noChangeArrowheads="1"/>
          </p:cNvSpPr>
          <p:nvPr>
            <p:ph type="title"/>
          </p:nvPr>
        </p:nvSpPr>
        <p:spPr/>
        <p:txBody>
          <a:bodyPr/>
          <a:lstStyle/>
          <a:p>
            <a:r>
              <a:rPr lang="de-DE" altLang="de-DE" dirty="0"/>
              <a:t>Zierverbände für Sicht- und Verblendmauerwerk</a:t>
            </a:r>
          </a:p>
        </p:txBody>
      </p:sp>
      <p:sp>
        <p:nvSpPr>
          <p:cNvPr id="2" name="Inhaltsplatzhalter 1">
            <a:extLst>
              <a:ext uri="{FF2B5EF4-FFF2-40B4-BE49-F238E27FC236}">
                <a16:creationId xmlns:a16="http://schemas.microsoft.com/office/drawing/2014/main" id="{E0393417-F1AB-4821-BDF2-68C4EC7EC41E}"/>
              </a:ext>
            </a:extLst>
          </p:cNvPr>
          <p:cNvSpPr>
            <a:spLocks noGrp="1"/>
          </p:cNvSpPr>
          <p:nvPr>
            <p:ph idx="10"/>
          </p:nvPr>
        </p:nvSpPr>
        <p:spPr/>
        <p:txBody>
          <a:bodyPr/>
          <a:lstStyle/>
          <a:p>
            <a:r>
              <a:rPr lang="de-DE" dirty="0"/>
              <a:t>Blockverband</a:t>
            </a:r>
          </a:p>
        </p:txBody>
      </p:sp>
      <p:sp>
        <p:nvSpPr>
          <p:cNvPr id="7" name="Fußzeilenplatzhalter 4">
            <a:extLst>
              <a:ext uri="{FF2B5EF4-FFF2-40B4-BE49-F238E27FC236}">
                <a16:creationId xmlns:a16="http://schemas.microsoft.com/office/drawing/2014/main" id="{23B630B7-EE2E-4332-A886-BB35A75C1A54}"/>
              </a:ext>
            </a:extLst>
          </p:cNvPr>
          <p:cNvSpPr txBox="1">
            <a:spLocks/>
          </p:cNvSpPr>
          <p:nvPr/>
        </p:nvSpPr>
        <p:spPr>
          <a:xfrm>
            <a:off x="2974348" y="6357675"/>
            <a:ext cx="3826502" cy="365125"/>
          </a:xfrm>
          <a:prstGeom prst="rect">
            <a:avLst/>
          </a:prstGeom>
        </p:spPr>
        <p:txBody>
          <a:bodyPr vert="horz" lIns="0" tIns="45720" rIns="0" bIns="45720" rtlCol="0" anchor="ctr"/>
          <a:lstStyle>
            <a:defPPr>
              <a:defRPr lang="de-DE"/>
            </a:defPPr>
            <a:lvl1pPr marL="0" algn="l"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 Kapitel 4: Mauerwerksverbände</a:t>
            </a:r>
          </a:p>
        </p:txBody>
      </p:sp>
      <p:pic>
        <p:nvPicPr>
          <p:cNvPr id="4" name="Grafik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598" y="2120635"/>
            <a:ext cx="5400000" cy="2993216"/>
          </a:xfrm>
          <a:prstGeom prst="rect">
            <a:avLst/>
          </a:prstGeom>
        </p:spPr>
      </p:pic>
      <p:pic>
        <p:nvPicPr>
          <p:cNvPr id="6" name="Grafik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8262" y="2121002"/>
            <a:ext cx="5400000" cy="2992849"/>
          </a:xfrm>
          <a:prstGeom prst="rect">
            <a:avLst/>
          </a:prstGeom>
        </p:spPr>
      </p:pic>
    </p:spTree>
    <p:extLst>
      <p:ext uri="{BB962C8B-B14F-4D97-AF65-F5344CB8AC3E}">
        <p14:creationId xmlns:p14="http://schemas.microsoft.com/office/powerpoint/2010/main" val="2182688615"/>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urerfibel Vorlage 2019 - Entwurf.potx" id="{336DD3D9-F3B4-4E02-8C98-42DA9FA519F7}" vid="{1B813FE6-D9B1-4C6A-BA33-8215849A5DC2}"/>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21260</Words>
  <Application>Microsoft Office PowerPoint</Application>
  <PresentationFormat>Breitbild</PresentationFormat>
  <Paragraphs>3318</Paragraphs>
  <Slides>403</Slides>
  <Notes>139</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403</vt:i4>
      </vt:variant>
    </vt:vector>
  </HeadingPairs>
  <TitlesOfParts>
    <vt:vector size="409" baseType="lpstr">
      <vt:lpstr>Arial</vt:lpstr>
      <vt:lpstr>Calibri</vt:lpstr>
      <vt:lpstr>Cambria Math</vt:lpstr>
      <vt:lpstr>Symbol</vt:lpstr>
      <vt:lpstr>Wingdings</vt:lpstr>
      <vt:lpstr>Office</vt:lpstr>
      <vt:lpstr>PowerPoint-Präsentation</vt:lpstr>
      <vt:lpstr>PowerPoint-Präsentation</vt:lpstr>
      <vt:lpstr>Maßordnung</vt:lpstr>
      <vt:lpstr>Bauweise ohne Fuge – Rohbau- Richtmaß</vt:lpstr>
      <vt:lpstr>Bauweise ohne Fuge – Vergleich mit anderen Mauersteinsorten</vt:lpstr>
      <vt:lpstr>Mauern im Verband</vt:lpstr>
      <vt:lpstr>Mauern im Verband</vt:lpstr>
      <vt:lpstr>Mauern im Verband</vt:lpstr>
      <vt:lpstr>Arbeiten bei Frost</vt:lpstr>
      <vt:lpstr>Mauern bei Hitze</vt:lpstr>
      <vt:lpstr>PowerPoint-Präsentation</vt:lpstr>
      <vt:lpstr>Herstellung von Kalksandstein</vt:lpstr>
      <vt:lpstr>Herstellung von Kalksandstein</vt:lpstr>
      <vt:lpstr>Steindruckfestigkeitsklasse (SFK)</vt:lpstr>
      <vt:lpstr>Steinrohdichteklassen (RDK)</vt:lpstr>
      <vt:lpstr>Grenzabmaße (Toleranzen)</vt:lpstr>
      <vt:lpstr>Grenzabmaße (Toleranzen)</vt:lpstr>
      <vt:lpstr>Frostwiderstand</vt:lpstr>
      <vt:lpstr>Brandverhalten</vt:lpstr>
      <vt:lpstr>Steinarten</vt:lpstr>
      <vt:lpstr>Steinarten und -bezeichnungen nach DIN 20000-402</vt:lpstr>
      <vt:lpstr>Steinarten und -bezeichnungen nach DIN 20000-402</vt:lpstr>
      <vt:lpstr>Steinbezeichnungen nach DIN 20000-402 (Kurzzeichen)</vt:lpstr>
      <vt:lpstr>Steinformate</vt:lpstr>
      <vt:lpstr>Steinformate</vt:lpstr>
      <vt:lpstr>Steinformate</vt:lpstr>
      <vt:lpstr>Steinformate</vt:lpstr>
      <vt:lpstr>Steinformate</vt:lpstr>
      <vt:lpstr>Steinformate</vt:lpstr>
      <vt:lpstr>Steinformate</vt:lpstr>
      <vt:lpstr>KS-Produkte</vt:lpstr>
      <vt:lpstr>KS-Produkte ausschließlich für nicht tragende Wände</vt:lpstr>
      <vt:lpstr>Bauteile zur Systemergänzung</vt:lpstr>
      <vt:lpstr>Bauteile zur Systemergänzung</vt:lpstr>
      <vt:lpstr>Bauteile zur Systemergänzung</vt:lpstr>
      <vt:lpstr>Bauteile zur Systemergänzung</vt:lpstr>
      <vt:lpstr>PowerPoint-Präsentation</vt:lpstr>
      <vt:lpstr>Anforderungen an Mauermörtel</vt:lpstr>
      <vt:lpstr>Kennzeichnung des Mauermörtel</vt:lpstr>
      <vt:lpstr>Mörtel- und Steinbedarf für KS-Vollsteine und KS-Lochsteine</vt:lpstr>
      <vt:lpstr>Mörtelbedarf für mittel- und großformatige Kalksandsteine</vt:lpstr>
      <vt:lpstr>Mörtelarten</vt:lpstr>
      <vt:lpstr>Dünnbettmörtel (DM)</vt:lpstr>
      <vt:lpstr>Dünnbettmörtel (DM)</vt:lpstr>
      <vt:lpstr>Dünnbettmörtel (DM)</vt:lpstr>
      <vt:lpstr>Normalmauermörtel (NM)</vt:lpstr>
      <vt:lpstr>Normalmauermörtel (NM)</vt:lpstr>
      <vt:lpstr>Mörtel für Verblendschalen</vt:lpstr>
      <vt:lpstr>Mörtel für Verblendschalen</vt:lpstr>
      <vt:lpstr>Mörtel für Verblendschalen</vt:lpstr>
      <vt:lpstr>Mörtel für Kimmschichten</vt:lpstr>
      <vt:lpstr>Mörtel für Kimmschichten</vt:lpstr>
      <vt:lpstr>Baustellenmörtel</vt:lpstr>
      <vt:lpstr>Baustellenmörtel</vt:lpstr>
      <vt:lpstr>Merkmale von Mauermörteln</vt:lpstr>
      <vt:lpstr>Lieferformen von Werkmörtel</vt:lpstr>
      <vt:lpstr>Lieferformen von Werkmörtel</vt:lpstr>
      <vt:lpstr>Anlieferung von Werkmörtel</vt:lpstr>
      <vt:lpstr>Verarbeitung von Werkmörtel</vt:lpstr>
      <vt:lpstr>Mörtelauftrag mit dem Mörtelschlitten</vt:lpstr>
      <vt:lpstr>Mörtelauftrag mit dem Mörtelschlitten</vt:lpstr>
      <vt:lpstr>Stumpfstoßtechnik</vt:lpstr>
      <vt:lpstr>Stumpfstoßtechnik</vt:lpstr>
      <vt:lpstr>Stumpfstoßtechnik</vt:lpstr>
      <vt:lpstr>PowerPoint-Präsentation</vt:lpstr>
      <vt:lpstr>Mauerwerksverbände</vt:lpstr>
      <vt:lpstr>Überbindemaß</vt:lpstr>
      <vt:lpstr>Überbindemaß</vt:lpstr>
      <vt:lpstr>Überbindemaß</vt:lpstr>
      <vt:lpstr>Mauerwerksverbände</vt:lpstr>
      <vt:lpstr>Einsteinmauerwerk</vt:lpstr>
      <vt:lpstr>Ecklösungen bei Einsteinmauerwerk</vt:lpstr>
      <vt:lpstr>Ecklösungen bei Einsteinmauerwerk</vt:lpstr>
      <vt:lpstr>Ecklösungen bei Einsteinmauerwerk</vt:lpstr>
      <vt:lpstr>Ecklösungen bei Einsteinmauerwerk</vt:lpstr>
      <vt:lpstr>Ecklösungen bei Einsteinmauerwerk</vt:lpstr>
      <vt:lpstr>Verbandsmauerwerk</vt:lpstr>
      <vt:lpstr>Einschaliges Verblendmauerwerk als Verbandmauerwerk</vt:lpstr>
      <vt:lpstr>Einschaliges Verblendmauerwerk als Verbandmauerwerk</vt:lpstr>
      <vt:lpstr>Ecklösungen bei Verbandsmauerwerk</vt:lpstr>
      <vt:lpstr>Ecklösungen bei Verbandsmauerwerk</vt:lpstr>
      <vt:lpstr>Verbände für Mauerenden</vt:lpstr>
      <vt:lpstr>Verbände für Mauerenden</vt:lpstr>
      <vt:lpstr>Verbände für Mauerenden</vt:lpstr>
      <vt:lpstr>Verbände für Mauerenden</vt:lpstr>
      <vt:lpstr>Verbände für Mauerenden</vt:lpstr>
      <vt:lpstr>Verbände für Mauerenden</vt:lpstr>
      <vt:lpstr>Verbände für Mauerenden</vt:lpstr>
      <vt:lpstr>Mauern von Stößen und Kreuzungen</vt:lpstr>
      <vt:lpstr>Mauern von Stößen und Kreuzungen</vt:lpstr>
      <vt:lpstr>Mauern von Stößen und Kreuzungen</vt:lpstr>
      <vt:lpstr>Mauern von Stößen und Kreuzungen</vt:lpstr>
      <vt:lpstr>Vorlagen und Nischen</vt:lpstr>
      <vt:lpstr>Vorlagen und Nischen</vt:lpstr>
      <vt:lpstr>Vorlagen und Nischen</vt:lpstr>
      <vt:lpstr>Vorlagen und Nischen</vt:lpstr>
      <vt:lpstr>Vorlagen und Nischen</vt:lpstr>
      <vt:lpstr>Zierverbände für Sicht- und Verblendmauerwerk</vt:lpstr>
      <vt:lpstr>Zierverbände für Sicht- und Verblendmauerwerk</vt:lpstr>
      <vt:lpstr>Zierverbände für Sicht- und Verblendmauerwerk</vt:lpstr>
      <vt:lpstr>Zierverbände für Sicht- und Verblendmauerwerk</vt:lpstr>
      <vt:lpstr>Zierverbände für Sicht- und Verblendmauerwerk</vt:lpstr>
      <vt:lpstr>Zierverbände für Sicht- und Verblendmauerwerk</vt:lpstr>
      <vt:lpstr>Zierverbände für Sicht- und Verblendmauerwerk</vt:lpstr>
      <vt:lpstr>Zierverbände für Sicht- und Verblendmauerwerk</vt:lpstr>
      <vt:lpstr>Pfeilermauerwerk</vt:lpstr>
      <vt:lpstr>Pfeilermauerwerk</vt:lpstr>
      <vt:lpstr>Stumpfstoßtechnik als Alternative für Abtreppungen &amp; Verzahnung </vt:lpstr>
      <vt:lpstr>Stumpfstoßtechnik als Alternative für Abtreppungen &amp; Verzahnung </vt:lpstr>
      <vt:lpstr>Stumpfstoßtechnik als Alternative für Abtreppungen &amp; Verzahnung </vt:lpstr>
      <vt:lpstr>Stumpfstoßtechnik als Alternative für Abtreppungen &amp; Verzahnung </vt:lpstr>
      <vt:lpstr>PowerPoint-Präsentation</vt:lpstr>
      <vt:lpstr>Hinweise für die Arbeitsplanung und Arbeitsvorbereitung</vt:lpstr>
      <vt:lpstr>Bestellhinweise - Kurzbezeichnungen</vt:lpstr>
      <vt:lpstr>Baustellenorganisation</vt:lpstr>
      <vt:lpstr>Baustellenorganisation</vt:lpstr>
      <vt:lpstr>Arbeitsraum</vt:lpstr>
      <vt:lpstr>Arbeitsraum</vt:lpstr>
      <vt:lpstr>Geräte</vt:lpstr>
      <vt:lpstr>Geräte</vt:lpstr>
      <vt:lpstr>PowerPoint-Präsentation</vt:lpstr>
      <vt:lpstr>Mauern von Hand</vt:lpstr>
      <vt:lpstr>Mauern von Hand - Steingewichte</vt:lpstr>
      <vt:lpstr>Mauern von Hand - Arbeitshöhe</vt:lpstr>
      <vt:lpstr>Mauern von Hand - Arbeitshöhe</vt:lpstr>
      <vt:lpstr>Mauern von Hand - Arbeitsorganisation</vt:lpstr>
      <vt:lpstr>Mauern mit Versetzgerät</vt:lpstr>
      <vt:lpstr>Mauern mit Versetzgerät</vt:lpstr>
      <vt:lpstr>Mauern mit Versetzgerät</vt:lpstr>
      <vt:lpstr>Mauern mit Versetzgerät</vt:lpstr>
      <vt:lpstr>Überbindemaß bei KS XL</vt:lpstr>
      <vt:lpstr>Mauern im Verband</vt:lpstr>
      <vt:lpstr>Stoßfugenvermörtelung</vt:lpstr>
      <vt:lpstr>Mauern mit Versetzgerät</vt:lpstr>
      <vt:lpstr>Mauern mit Versetzgerät</vt:lpstr>
      <vt:lpstr>Mauern mit Versetzgerät</vt:lpstr>
      <vt:lpstr>Öffnungsüberdeckungen</vt:lpstr>
      <vt:lpstr>Öffnungsüberdeckungen</vt:lpstr>
      <vt:lpstr>Öffnungsüberdeckungen</vt:lpstr>
      <vt:lpstr>Öffnungsüberdeckungen – KS-Stürze</vt:lpstr>
      <vt:lpstr>Öffnungsüberdeckungen – KS-Stürze</vt:lpstr>
      <vt:lpstr>Öffnungsüberdeckungen – KS-Stürze</vt:lpstr>
      <vt:lpstr>Öffnungsüberdeckungen – KS-Stürze</vt:lpstr>
      <vt:lpstr>Öffnungsüberdeckungen – gemauerte Stürze</vt:lpstr>
      <vt:lpstr>Öffnungsüberdeckungen – gemauerte Stürze</vt:lpstr>
      <vt:lpstr>Öffnungsüberdeckungen – gemauerte Bögen</vt:lpstr>
      <vt:lpstr>Öffnungsüberdeckungen – gemauerte Bögen</vt:lpstr>
      <vt:lpstr>Öffnungsüberdeckungen – gemauerte Bögen</vt:lpstr>
      <vt:lpstr>Öffnungsüberdeckungen – gemauerte Bögen</vt:lpstr>
      <vt:lpstr>Öffnungsüberdeckungen – gemauerte Bögen</vt:lpstr>
      <vt:lpstr>Öffnungsüberdeckungen – gemauerte Bögen</vt:lpstr>
      <vt:lpstr>Öffnungsüberdeckungen – gemauerte Bögen</vt:lpstr>
      <vt:lpstr>Öffnungsüberdeckungen – gemauerte Bögen</vt:lpstr>
      <vt:lpstr>Öffnungsüberdeckungen – gemauerte Bögen</vt:lpstr>
      <vt:lpstr>Öffnungsüberdeckungen – gemauerte Bögen</vt:lpstr>
      <vt:lpstr>Öffnungsüberdeckungen – gemauerte Bögen</vt:lpstr>
      <vt:lpstr>Öffnungsüberdeckungen – gemauerte Bögen</vt:lpstr>
      <vt:lpstr>Mauern bei Frost</vt:lpstr>
      <vt:lpstr>Mauern bei Frost</vt:lpstr>
      <vt:lpstr>Mauern bei Hitze</vt:lpstr>
      <vt:lpstr>Reinigen von KS-Mauerwerk</vt:lpstr>
      <vt:lpstr>PowerPoint-Präsentation</vt:lpstr>
      <vt:lpstr>Mauerlehren</vt:lpstr>
      <vt:lpstr>Mörtelauftrag mit dem Mörtelschlitten</vt:lpstr>
      <vt:lpstr>Mörtelauftrag mit dem Mörtelschlitten</vt:lpstr>
      <vt:lpstr>Anlegen der Ausgleichs-bzw. Kimmschicht</vt:lpstr>
      <vt:lpstr>KS-Mauerwerk ohne Stoßfugenvermörtelung</vt:lpstr>
      <vt:lpstr>Stoßfugenvermörtelung in besonderen Fällen</vt:lpstr>
      <vt:lpstr>Stumpfstoßtechnik</vt:lpstr>
      <vt:lpstr>Stumpfstoßtechnik</vt:lpstr>
      <vt:lpstr>PowerPoint-Präsentation</vt:lpstr>
      <vt:lpstr>KS-Sicht- und Verblendmauerwerk</vt:lpstr>
      <vt:lpstr>Gestaltungseinflüsse</vt:lpstr>
      <vt:lpstr>Kalksandsteine für Sichtmauerwerk</vt:lpstr>
      <vt:lpstr>KS-Produkte für Sichtmauerwerk</vt:lpstr>
      <vt:lpstr>KS-Produkte für Sichtmauerwerk</vt:lpstr>
      <vt:lpstr>KS-Produkte für Sichtmauerwerk</vt:lpstr>
      <vt:lpstr>KS-Produkte für Sichtmauerwerk</vt:lpstr>
      <vt:lpstr>Kalksandsteine für Sichtmauerwerk</vt:lpstr>
      <vt:lpstr>Kalksandsteine für Sichtmauerwerk</vt:lpstr>
      <vt:lpstr>Kalksandsteine für Sichtmauerwerk</vt:lpstr>
      <vt:lpstr>Kalksandsteine für Sichtmauerwerk</vt:lpstr>
      <vt:lpstr>Kalksandsteine für Sichtmauerwerk</vt:lpstr>
      <vt:lpstr>Mauerverband</vt:lpstr>
      <vt:lpstr>Mauerverband</vt:lpstr>
      <vt:lpstr>Mauerverband</vt:lpstr>
      <vt:lpstr>Mauerverband</vt:lpstr>
      <vt:lpstr>Mauerverband</vt:lpstr>
      <vt:lpstr>Mauerverband</vt:lpstr>
      <vt:lpstr>Mauerverband</vt:lpstr>
      <vt:lpstr>Mauerverband</vt:lpstr>
      <vt:lpstr>Mauerverband</vt:lpstr>
      <vt:lpstr>Mauerverband</vt:lpstr>
      <vt:lpstr>Mauerverband</vt:lpstr>
      <vt:lpstr>Mauerverband</vt:lpstr>
      <vt:lpstr>Mauerverband</vt:lpstr>
      <vt:lpstr>Mauerverband</vt:lpstr>
      <vt:lpstr>Mauerverband</vt:lpstr>
      <vt:lpstr>Mauerverband - Ausführungshinweise</vt:lpstr>
      <vt:lpstr>Fugenbearbeitung</vt:lpstr>
      <vt:lpstr>Fugenbearbeitung</vt:lpstr>
      <vt:lpstr>Fugenbearbeitung</vt:lpstr>
      <vt:lpstr>Fugenbearbeitung</vt:lpstr>
      <vt:lpstr>Fugenbearbeitung</vt:lpstr>
      <vt:lpstr>Fugenbearbeitung</vt:lpstr>
      <vt:lpstr>Fugenbearbeitung</vt:lpstr>
      <vt:lpstr>Oberflächenbehandlung von Sichtmauerwerk</vt:lpstr>
      <vt:lpstr>Reinigung von Sichtmauerwerk</vt:lpstr>
      <vt:lpstr>Reinigung von Sichtmauerwerk</vt:lpstr>
      <vt:lpstr>Mörtel für Sicht- und Verblendmauerwerk</vt:lpstr>
      <vt:lpstr>Mörtel für Sicht- und Verblendmauerwerk</vt:lpstr>
      <vt:lpstr>Luftschichtanker für zweischaliges Verblendmauerwerk</vt:lpstr>
      <vt:lpstr>Luftschichtanker für zweischaliges Verblendmauerwerk</vt:lpstr>
      <vt:lpstr>Luftschichtanker für zweischaliges Verblendmauerwerk</vt:lpstr>
      <vt:lpstr>Luftschichtanker für zweischaliges Verblendmauerwerk</vt:lpstr>
      <vt:lpstr>Luftschichtanker für zweischaliges Verblendmauerwerk</vt:lpstr>
      <vt:lpstr>Luftschichtanker für zweischaliges Verblendmauerwerk</vt:lpstr>
      <vt:lpstr>Luftschichtanker für zweischaliges Verblendmauerwerk</vt:lpstr>
      <vt:lpstr>Luftschichtanker für zweischaliges Verblendmauerwerk</vt:lpstr>
      <vt:lpstr>Wärmedämmung und Luftschicht</vt:lpstr>
      <vt:lpstr>Wärmedämmung und Luftschicht</vt:lpstr>
      <vt:lpstr>Abdichtung und Fußpunktausbildung</vt:lpstr>
      <vt:lpstr>Abdichtung und Fußpunktausbildung</vt:lpstr>
      <vt:lpstr>Abfangungen</vt:lpstr>
      <vt:lpstr>Abfangungen</vt:lpstr>
      <vt:lpstr>Abfangungen</vt:lpstr>
      <vt:lpstr>Dehnungsfugen</vt:lpstr>
      <vt:lpstr>Dehnungsfugen</vt:lpstr>
      <vt:lpstr>Rissesicherheit bei Verblendmauerwerk</vt:lpstr>
      <vt:lpstr>Rissesicherheit bei Verblendmauerwerk</vt:lpstr>
      <vt:lpstr>Abnahme und Beurteilung von Sichtmauerwerk</vt:lpstr>
      <vt:lpstr>PowerPoint-Präsentation</vt:lpstr>
      <vt:lpstr>Sichtflächen im Innenbereich</vt:lpstr>
      <vt:lpstr>Sichtflächen im Innenbereich</vt:lpstr>
      <vt:lpstr>Sichtflächen im Innenbereich</vt:lpstr>
      <vt:lpstr>Hochwertiges Innensicht-Mauerwerk</vt:lpstr>
      <vt:lpstr>Hochwertiges Innensicht-Mauerwerk</vt:lpstr>
      <vt:lpstr>Hochwertiges Innensicht-Mauerwerk</vt:lpstr>
      <vt:lpstr>Hochwertiges Innensicht-Mauerwerk</vt:lpstr>
      <vt:lpstr>Sichtbar belassene Innenwände</vt:lpstr>
      <vt:lpstr>Sichtbar belassene Innenwände</vt:lpstr>
      <vt:lpstr>Geschlämmte und gestrichene Innenwände</vt:lpstr>
      <vt:lpstr>Geschlämmte und gestrichene Innenwände</vt:lpstr>
      <vt:lpstr>Geschlämmte und gestrichene Innenwände</vt:lpstr>
      <vt:lpstr>Verputzte Innenwände</vt:lpstr>
      <vt:lpstr>Verputzte Innenwände</vt:lpstr>
      <vt:lpstr>Verputzte Innenwände</vt:lpstr>
      <vt:lpstr>Verputzte Innenwände</vt:lpstr>
      <vt:lpstr>Verputzte Innenwände</vt:lpstr>
      <vt:lpstr>Verputzte Innenwände</vt:lpstr>
      <vt:lpstr>Verputzte Innenwände</vt:lpstr>
      <vt:lpstr>Verputzte Innenwände</vt:lpstr>
      <vt:lpstr>PowerPoint-Präsentation</vt:lpstr>
      <vt:lpstr>Schlitze</vt:lpstr>
      <vt:lpstr>Schlitze - Beispiel</vt:lpstr>
      <vt:lpstr>Nachträglich hergestellte vertikale Schlitze und Aussparungen</vt:lpstr>
      <vt:lpstr>Nachträglich hergestellte horizontale und schräge Schlitze</vt:lpstr>
      <vt:lpstr>Herstellen und Schließen von Schlitzen</vt:lpstr>
      <vt:lpstr>Durchbrüche, Aussparungen, Öffnungen</vt:lpstr>
      <vt:lpstr>Elektroleitungen</vt:lpstr>
      <vt:lpstr>Befestigung</vt:lpstr>
      <vt:lpstr>Befestigung</vt:lpstr>
      <vt:lpstr>Befestigung</vt:lpstr>
      <vt:lpstr>PowerPoint-Präsentation</vt:lpstr>
      <vt:lpstr>KS-Funktionswand</vt:lpstr>
      <vt:lpstr>KS-Funktionswand</vt:lpstr>
      <vt:lpstr>KS-Funktionswand</vt:lpstr>
      <vt:lpstr>Anforderungen an KS-Wände</vt:lpstr>
      <vt:lpstr>Anforderungen an KS-Wände</vt:lpstr>
      <vt:lpstr>KS-Kellerwände</vt:lpstr>
      <vt:lpstr>KS-Kelleraußenwände – Aufbau von Innen nach Außen</vt:lpstr>
      <vt:lpstr>Wärmeschutz von KS-Kelleraußenwänden</vt:lpstr>
      <vt:lpstr>Statik von KS-Kelleraußenwänden</vt:lpstr>
      <vt:lpstr>Statik von KS-Kelleraußenwänden - Lastabtragsysteme</vt:lpstr>
      <vt:lpstr>Statik von KS-Kelleraußenwänden – Vereinfachtes Verfahren</vt:lpstr>
      <vt:lpstr>Statik von KS-Kelleraußenwänden – Vereinfachtes Verfahren</vt:lpstr>
      <vt:lpstr>Statik von KS-Kelleraußenwänden – Vereinfachtes Verfahren</vt:lpstr>
      <vt:lpstr>Statik von KS-Kelleraußenwänden – Vereinfachtes Verfahren</vt:lpstr>
      <vt:lpstr>Statik von KS-Kelleraußenwänden – Vereinfachtes Verfahren</vt:lpstr>
      <vt:lpstr>Statik von KS-Kelleraußenwänden – Vereinfachtes Verfahren</vt:lpstr>
      <vt:lpstr>Statik von KS-Kelleraußenwänden – Vereinfachtes Verfahren</vt:lpstr>
      <vt:lpstr>Statik von KS-Kelleraußenwänden – Vereinfachtes Verfahren</vt:lpstr>
      <vt:lpstr>Statik von KS-Kelleraußenwänden – Vereinfachtes Verfahren</vt:lpstr>
      <vt:lpstr>Statik von KS-Kelleraußenwänden – Vereinfachtes Verfahren</vt:lpstr>
      <vt:lpstr>Statik von KS-Kelleraußenwänden – Vereinfachtes Verfahren</vt:lpstr>
      <vt:lpstr>Statik von KS-Kelleraußenwänden – Vereinfachtes Verfahren</vt:lpstr>
      <vt:lpstr>Abdichtung von KS-Wänden</vt:lpstr>
      <vt:lpstr>Abdichtung von KS-Wänden</vt:lpstr>
      <vt:lpstr>Abdichtung von KS-Wänden</vt:lpstr>
      <vt:lpstr>Abdichtung von KS-Wänden</vt:lpstr>
      <vt:lpstr>Abdichtung von KS-Wänden</vt:lpstr>
      <vt:lpstr>KS-Außenwände</vt:lpstr>
      <vt:lpstr>Einschalige KS-Außenwände</vt:lpstr>
      <vt:lpstr>Einschalige KS-Außenwände</vt:lpstr>
      <vt:lpstr>Einschalige KS-Außenwände</vt:lpstr>
      <vt:lpstr>Einschalige KS-Außenwände</vt:lpstr>
      <vt:lpstr>Einschalige KS-Außenwände</vt:lpstr>
      <vt:lpstr>Einschalige KS-Außenwände</vt:lpstr>
      <vt:lpstr>Einschalige KS-Außenwände</vt:lpstr>
      <vt:lpstr>Einschalige KS-Außenwände</vt:lpstr>
      <vt:lpstr>Einschalige KS-Außenwände</vt:lpstr>
      <vt:lpstr>Einschalige KS-Außenwände</vt:lpstr>
      <vt:lpstr>Einschalige KS-Außenwände</vt:lpstr>
      <vt:lpstr>Einschalige KS-Außenwände</vt:lpstr>
      <vt:lpstr>Einschalige KS-Außenwände</vt:lpstr>
      <vt:lpstr>Einschalige KS-Außenwände</vt:lpstr>
      <vt:lpstr>Zweischalige KS-Außenwände</vt:lpstr>
      <vt:lpstr>Zweischalige KS-Außenwände</vt:lpstr>
      <vt:lpstr>Zweischalige KS-Außenwände</vt:lpstr>
      <vt:lpstr>Zweischalige KS-Außenwände</vt:lpstr>
      <vt:lpstr>Zweischalige KS-Außenwände</vt:lpstr>
      <vt:lpstr>Frei stehende KS-Außenwände</vt:lpstr>
      <vt:lpstr>Frei stehende KS-Außenwände</vt:lpstr>
      <vt:lpstr>Frei stehende KS-Außenwände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 – Zweischalige Haustrennwände</vt:lpstr>
      <vt:lpstr>KS-Innenwände – Zweischalige Haustrennwände</vt:lpstr>
      <vt:lpstr>KS-Innenwände</vt:lpstr>
      <vt:lpstr>KS-Innenwände</vt:lpstr>
      <vt:lpstr>KS-Innenwände</vt:lpstr>
      <vt:lpstr>KS-Innenwände</vt:lpstr>
      <vt:lpstr>KS-Innenwände</vt:lpstr>
      <vt:lpstr>KS-Innenwände</vt:lpstr>
      <vt:lpstr>KS-Innenwände</vt:lpstr>
      <vt:lpstr>KS-Innenwände</vt:lpstr>
      <vt:lpstr>KS-Innenwände</vt:lpstr>
      <vt:lpstr>KS-Innenwände</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lpstr>PowerPoint-Präsentation</vt:lpstr>
      <vt:lpstr>Wanddicken (Anwendungsbereiche und Besonderheiten)</vt:lpstr>
      <vt:lpstr>Wanddicken (Anwendungsbereiche und Besonderheiten)</vt:lpstr>
      <vt:lpstr>Wanddicken (Anwendungsbereiche und Besonderheiten)</vt:lpstr>
      <vt:lpstr>Wandkonstruktionen</vt:lpstr>
      <vt:lpstr>Wandkonstruktionen</vt:lpstr>
      <vt:lpstr>Wandkonstruktionen</vt:lpstr>
      <vt:lpstr>Wandkonstruktionen</vt:lpstr>
      <vt:lpstr>Wandkonstruktionen</vt:lpstr>
      <vt:lpstr>Statik</vt:lpstr>
      <vt:lpstr>Statik</vt:lpstr>
      <vt:lpstr>Statik</vt:lpstr>
      <vt:lpstr>Statik</vt:lpstr>
      <vt:lpstr>Statik</vt:lpstr>
      <vt:lpstr>Statik</vt:lpstr>
      <vt:lpstr>Wärmeschutz</vt:lpstr>
      <vt:lpstr>Wärmeschutz</vt:lpstr>
      <vt:lpstr>Wärmeschutz</vt:lpstr>
      <vt:lpstr>Wärmeschutz</vt:lpstr>
      <vt:lpstr>Wärmeschutz</vt:lpstr>
      <vt:lpstr>Schallschutz</vt:lpstr>
      <vt:lpstr>Schallschutz</vt:lpstr>
      <vt:lpstr>Brandschutz</vt:lpstr>
      <vt:lpstr>Brandschutz</vt:lpstr>
      <vt:lpstr>Brandschutz</vt:lpstr>
      <vt:lpstr>Brandschutz</vt:lpstr>
      <vt:lpstr>Brandschutz</vt:lpstr>
      <vt:lpstr>Brandschutz</vt:lpstr>
      <vt:lpstr>Konstruktive Details</vt:lpstr>
      <vt:lpstr>Konstruktive Details</vt:lpstr>
      <vt:lpstr>Konstruktive Details</vt:lpstr>
      <vt:lpstr>Konstruktive Details</vt:lpstr>
      <vt:lpstr>Konstruktive Details</vt:lpstr>
      <vt:lpstr>Konstruktive Details</vt:lpstr>
      <vt:lpstr>Konstruktive Details</vt:lpstr>
      <vt:lpstr>Konstruktive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iORR</dc:creator>
  <cp:lastModifiedBy>Xenia-Martina Girod</cp:lastModifiedBy>
  <cp:revision>129</cp:revision>
  <cp:lastPrinted>2020-04-27T06:35:15Z</cp:lastPrinted>
  <dcterms:created xsi:type="dcterms:W3CDTF">2019-04-24T05:58:20Z</dcterms:created>
  <dcterms:modified xsi:type="dcterms:W3CDTF">2022-04-06T13:21:53Z</dcterms:modified>
</cp:coreProperties>
</file>